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Default Extension="emf" ContentType="image/x-emf"/>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slides/slide8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notesSlides/notesSlide108.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9"/>
  </p:notesMasterIdLst>
  <p:sldIdLst>
    <p:sldId id="256" r:id="rId2"/>
    <p:sldId id="263" r:id="rId3"/>
    <p:sldId id="260" r:id="rId4"/>
    <p:sldId id="261" r:id="rId5"/>
    <p:sldId id="259" r:id="rId6"/>
    <p:sldId id="258" r:id="rId7"/>
    <p:sldId id="267" r:id="rId8"/>
    <p:sldId id="268" r:id="rId9"/>
    <p:sldId id="265" r:id="rId10"/>
    <p:sldId id="266" r:id="rId11"/>
    <p:sldId id="257" r:id="rId12"/>
    <p:sldId id="262" r:id="rId13"/>
    <p:sldId id="269" r:id="rId14"/>
    <p:sldId id="264" r:id="rId15"/>
    <p:sldId id="272" r:id="rId16"/>
    <p:sldId id="273" r:id="rId17"/>
    <p:sldId id="274" r:id="rId18"/>
    <p:sldId id="275" r:id="rId19"/>
    <p:sldId id="276" r:id="rId20"/>
    <p:sldId id="277" r:id="rId21"/>
    <p:sldId id="278" r:id="rId22"/>
    <p:sldId id="279"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4" r:id="rId36"/>
    <p:sldId id="293"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4" r:id="rId74"/>
    <p:sldId id="331" r:id="rId75"/>
    <p:sldId id="332" r:id="rId76"/>
    <p:sldId id="333" r:id="rId77"/>
    <p:sldId id="335" r:id="rId78"/>
    <p:sldId id="336" r:id="rId79"/>
    <p:sldId id="337" r:id="rId80"/>
    <p:sldId id="338" r:id="rId81"/>
    <p:sldId id="339" r:id="rId82"/>
    <p:sldId id="340" r:id="rId83"/>
    <p:sldId id="342" r:id="rId84"/>
    <p:sldId id="341" r:id="rId85"/>
    <p:sldId id="343" r:id="rId86"/>
    <p:sldId id="344" r:id="rId87"/>
    <p:sldId id="345" r:id="rId88"/>
    <p:sldId id="346" r:id="rId89"/>
    <p:sldId id="347" r:id="rId90"/>
    <p:sldId id="348" r:id="rId91"/>
    <p:sldId id="349" r:id="rId92"/>
    <p:sldId id="352" r:id="rId93"/>
    <p:sldId id="353" r:id="rId94"/>
    <p:sldId id="354" r:id="rId95"/>
    <p:sldId id="350" r:id="rId96"/>
    <p:sldId id="355" r:id="rId97"/>
    <p:sldId id="356" r:id="rId98"/>
    <p:sldId id="358" r:id="rId99"/>
    <p:sldId id="357"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6" r:id="rId117"/>
    <p:sldId id="375"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4660"/>
  </p:normalViewPr>
  <p:slideViewPr>
    <p:cSldViewPr snapToGrid="0">
      <p:cViewPr>
        <p:scale>
          <a:sx n="40" d="100"/>
          <a:sy n="40" d="100"/>
        </p:scale>
        <p:origin x="-1674" y="-91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291914-4557-4494-9F25-0036867B2C4A}" type="datetimeFigureOut">
              <a:rPr lang="en-IN" smtClean="0"/>
              <a:pPr/>
              <a:t>15-11-2021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2721C8-C519-4ECB-B2AE-4C6C1C4FFFBD}" type="slidenum">
              <a:rPr lang="en-IN" smtClean="0"/>
              <a:pPr/>
              <a:t>‹#›</a:t>
            </a:fld>
            <a:endParaRPr lang="en-IN"/>
          </a:p>
        </p:txBody>
      </p:sp>
    </p:spTree>
    <p:extLst>
      <p:ext uri="{BB962C8B-B14F-4D97-AF65-F5344CB8AC3E}">
        <p14:creationId xmlns:p14="http://schemas.microsoft.com/office/powerpoint/2010/main" xmlns="" val="2703990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3</a:t>
            </a:fld>
            <a:endParaRPr lang="en-IN"/>
          </a:p>
        </p:txBody>
      </p:sp>
    </p:spTree>
    <p:extLst>
      <p:ext uri="{BB962C8B-B14F-4D97-AF65-F5344CB8AC3E}">
        <p14:creationId xmlns:p14="http://schemas.microsoft.com/office/powerpoint/2010/main" xmlns="" val="278286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19</a:t>
            </a:fld>
            <a:endParaRPr lang="en-IN"/>
          </a:p>
        </p:txBody>
      </p:sp>
    </p:spTree>
    <p:extLst>
      <p:ext uri="{BB962C8B-B14F-4D97-AF65-F5344CB8AC3E}">
        <p14:creationId xmlns:p14="http://schemas.microsoft.com/office/powerpoint/2010/main" xmlns="" val="31267741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109</a:t>
            </a:fld>
            <a:endParaRPr lang="en-IN"/>
          </a:p>
        </p:txBody>
      </p:sp>
    </p:spTree>
    <p:extLst>
      <p:ext uri="{BB962C8B-B14F-4D97-AF65-F5344CB8AC3E}">
        <p14:creationId xmlns:p14="http://schemas.microsoft.com/office/powerpoint/2010/main" xmlns="" val="15386129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110</a:t>
            </a:fld>
            <a:endParaRPr lang="en-IN"/>
          </a:p>
        </p:txBody>
      </p:sp>
    </p:spTree>
    <p:extLst>
      <p:ext uri="{BB962C8B-B14F-4D97-AF65-F5344CB8AC3E}">
        <p14:creationId xmlns:p14="http://schemas.microsoft.com/office/powerpoint/2010/main" xmlns="" val="238799933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111</a:t>
            </a:fld>
            <a:endParaRPr lang="en-IN"/>
          </a:p>
        </p:txBody>
      </p:sp>
    </p:spTree>
    <p:extLst>
      <p:ext uri="{BB962C8B-B14F-4D97-AF65-F5344CB8AC3E}">
        <p14:creationId xmlns:p14="http://schemas.microsoft.com/office/powerpoint/2010/main" xmlns="" val="71324736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112</a:t>
            </a:fld>
            <a:endParaRPr lang="en-IN"/>
          </a:p>
        </p:txBody>
      </p:sp>
    </p:spTree>
    <p:extLst>
      <p:ext uri="{BB962C8B-B14F-4D97-AF65-F5344CB8AC3E}">
        <p14:creationId xmlns:p14="http://schemas.microsoft.com/office/powerpoint/2010/main" xmlns="" val="11266549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113</a:t>
            </a:fld>
            <a:endParaRPr lang="en-IN"/>
          </a:p>
        </p:txBody>
      </p:sp>
    </p:spTree>
    <p:extLst>
      <p:ext uri="{BB962C8B-B14F-4D97-AF65-F5344CB8AC3E}">
        <p14:creationId xmlns:p14="http://schemas.microsoft.com/office/powerpoint/2010/main" xmlns="" val="11266549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114</a:t>
            </a:fld>
            <a:endParaRPr lang="en-IN"/>
          </a:p>
        </p:txBody>
      </p:sp>
    </p:spTree>
    <p:extLst>
      <p:ext uri="{BB962C8B-B14F-4D97-AF65-F5344CB8AC3E}">
        <p14:creationId xmlns:p14="http://schemas.microsoft.com/office/powerpoint/2010/main" xmlns="" val="11266549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115</a:t>
            </a:fld>
            <a:endParaRPr lang="en-IN"/>
          </a:p>
        </p:txBody>
      </p:sp>
    </p:spTree>
    <p:extLst>
      <p:ext uri="{BB962C8B-B14F-4D97-AF65-F5344CB8AC3E}">
        <p14:creationId xmlns:p14="http://schemas.microsoft.com/office/powerpoint/2010/main" xmlns="" val="11266549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116</a:t>
            </a:fld>
            <a:endParaRPr lang="en-IN"/>
          </a:p>
        </p:txBody>
      </p:sp>
    </p:spTree>
    <p:extLst>
      <p:ext uri="{BB962C8B-B14F-4D97-AF65-F5344CB8AC3E}">
        <p14:creationId xmlns:p14="http://schemas.microsoft.com/office/powerpoint/2010/main" xmlns="" val="11266549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117</a:t>
            </a:fld>
            <a:endParaRPr lang="en-IN"/>
          </a:p>
        </p:txBody>
      </p:sp>
    </p:spTree>
    <p:extLst>
      <p:ext uri="{BB962C8B-B14F-4D97-AF65-F5344CB8AC3E}">
        <p14:creationId xmlns:p14="http://schemas.microsoft.com/office/powerpoint/2010/main" xmlns="" val="1126654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20</a:t>
            </a:fld>
            <a:endParaRPr lang="en-IN"/>
          </a:p>
        </p:txBody>
      </p:sp>
    </p:spTree>
    <p:extLst>
      <p:ext uri="{BB962C8B-B14F-4D97-AF65-F5344CB8AC3E}">
        <p14:creationId xmlns:p14="http://schemas.microsoft.com/office/powerpoint/2010/main" xmlns="" val="3560276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21</a:t>
            </a:fld>
            <a:endParaRPr lang="en-IN"/>
          </a:p>
        </p:txBody>
      </p:sp>
    </p:spTree>
    <p:extLst>
      <p:ext uri="{BB962C8B-B14F-4D97-AF65-F5344CB8AC3E}">
        <p14:creationId xmlns:p14="http://schemas.microsoft.com/office/powerpoint/2010/main" xmlns="" val="2542646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22</a:t>
            </a:fld>
            <a:endParaRPr lang="en-IN"/>
          </a:p>
        </p:txBody>
      </p:sp>
    </p:spTree>
    <p:extLst>
      <p:ext uri="{BB962C8B-B14F-4D97-AF65-F5344CB8AC3E}">
        <p14:creationId xmlns:p14="http://schemas.microsoft.com/office/powerpoint/2010/main" xmlns="" val="3874421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23</a:t>
            </a:fld>
            <a:endParaRPr lang="en-IN"/>
          </a:p>
        </p:txBody>
      </p:sp>
    </p:spTree>
    <p:extLst>
      <p:ext uri="{BB962C8B-B14F-4D97-AF65-F5344CB8AC3E}">
        <p14:creationId xmlns:p14="http://schemas.microsoft.com/office/powerpoint/2010/main" xmlns="" val="564831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24</a:t>
            </a:fld>
            <a:endParaRPr lang="en-IN"/>
          </a:p>
        </p:txBody>
      </p:sp>
    </p:spTree>
    <p:extLst>
      <p:ext uri="{BB962C8B-B14F-4D97-AF65-F5344CB8AC3E}">
        <p14:creationId xmlns:p14="http://schemas.microsoft.com/office/powerpoint/2010/main" xmlns="" val="2103407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25</a:t>
            </a:fld>
            <a:endParaRPr lang="en-IN"/>
          </a:p>
        </p:txBody>
      </p:sp>
    </p:spTree>
    <p:extLst>
      <p:ext uri="{BB962C8B-B14F-4D97-AF65-F5344CB8AC3E}">
        <p14:creationId xmlns:p14="http://schemas.microsoft.com/office/powerpoint/2010/main" xmlns="" val="2241858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26</a:t>
            </a:fld>
            <a:endParaRPr lang="en-IN"/>
          </a:p>
        </p:txBody>
      </p:sp>
    </p:spTree>
    <p:extLst>
      <p:ext uri="{BB962C8B-B14F-4D97-AF65-F5344CB8AC3E}">
        <p14:creationId xmlns:p14="http://schemas.microsoft.com/office/powerpoint/2010/main" xmlns="" val="395057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27</a:t>
            </a:fld>
            <a:endParaRPr lang="en-IN"/>
          </a:p>
        </p:txBody>
      </p:sp>
    </p:spTree>
    <p:extLst>
      <p:ext uri="{BB962C8B-B14F-4D97-AF65-F5344CB8AC3E}">
        <p14:creationId xmlns:p14="http://schemas.microsoft.com/office/powerpoint/2010/main" xmlns="" val="2318645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28</a:t>
            </a:fld>
            <a:endParaRPr lang="en-IN"/>
          </a:p>
        </p:txBody>
      </p:sp>
    </p:spTree>
    <p:extLst>
      <p:ext uri="{BB962C8B-B14F-4D97-AF65-F5344CB8AC3E}">
        <p14:creationId xmlns:p14="http://schemas.microsoft.com/office/powerpoint/2010/main" xmlns="" val="1066202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11</a:t>
            </a:fld>
            <a:endParaRPr lang="en-IN"/>
          </a:p>
        </p:txBody>
      </p:sp>
    </p:spTree>
    <p:extLst>
      <p:ext uri="{BB962C8B-B14F-4D97-AF65-F5344CB8AC3E}">
        <p14:creationId xmlns:p14="http://schemas.microsoft.com/office/powerpoint/2010/main" xmlns="" val="4204683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29</a:t>
            </a:fld>
            <a:endParaRPr lang="en-IN"/>
          </a:p>
        </p:txBody>
      </p:sp>
    </p:spTree>
    <p:extLst>
      <p:ext uri="{BB962C8B-B14F-4D97-AF65-F5344CB8AC3E}">
        <p14:creationId xmlns:p14="http://schemas.microsoft.com/office/powerpoint/2010/main" xmlns="" val="3246496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30</a:t>
            </a:fld>
            <a:endParaRPr lang="en-IN"/>
          </a:p>
        </p:txBody>
      </p:sp>
    </p:spTree>
    <p:extLst>
      <p:ext uri="{BB962C8B-B14F-4D97-AF65-F5344CB8AC3E}">
        <p14:creationId xmlns:p14="http://schemas.microsoft.com/office/powerpoint/2010/main" xmlns="" val="551640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31</a:t>
            </a:fld>
            <a:endParaRPr lang="en-IN"/>
          </a:p>
        </p:txBody>
      </p:sp>
    </p:spTree>
    <p:extLst>
      <p:ext uri="{BB962C8B-B14F-4D97-AF65-F5344CB8AC3E}">
        <p14:creationId xmlns:p14="http://schemas.microsoft.com/office/powerpoint/2010/main" xmlns="" val="1990956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32</a:t>
            </a:fld>
            <a:endParaRPr lang="en-IN"/>
          </a:p>
        </p:txBody>
      </p:sp>
    </p:spTree>
    <p:extLst>
      <p:ext uri="{BB962C8B-B14F-4D97-AF65-F5344CB8AC3E}">
        <p14:creationId xmlns:p14="http://schemas.microsoft.com/office/powerpoint/2010/main" xmlns="" val="1382982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33</a:t>
            </a:fld>
            <a:endParaRPr lang="en-IN"/>
          </a:p>
        </p:txBody>
      </p:sp>
    </p:spTree>
    <p:extLst>
      <p:ext uri="{BB962C8B-B14F-4D97-AF65-F5344CB8AC3E}">
        <p14:creationId xmlns:p14="http://schemas.microsoft.com/office/powerpoint/2010/main" xmlns="" val="1997980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34</a:t>
            </a:fld>
            <a:endParaRPr lang="en-IN"/>
          </a:p>
        </p:txBody>
      </p:sp>
    </p:spTree>
    <p:extLst>
      <p:ext uri="{BB962C8B-B14F-4D97-AF65-F5344CB8AC3E}">
        <p14:creationId xmlns:p14="http://schemas.microsoft.com/office/powerpoint/2010/main" xmlns="" val="3476982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35</a:t>
            </a:fld>
            <a:endParaRPr lang="en-IN"/>
          </a:p>
        </p:txBody>
      </p:sp>
    </p:spTree>
    <p:extLst>
      <p:ext uri="{BB962C8B-B14F-4D97-AF65-F5344CB8AC3E}">
        <p14:creationId xmlns:p14="http://schemas.microsoft.com/office/powerpoint/2010/main" xmlns="" val="565544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36</a:t>
            </a:fld>
            <a:endParaRPr lang="en-IN"/>
          </a:p>
        </p:txBody>
      </p:sp>
    </p:spTree>
    <p:extLst>
      <p:ext uri="{BB962C8B-B14F-4D97-AF65-F5344CB8AC3E}">
        <p14:creationId xmlns:p14="http://schemas.microsoft.com/office/powerpoint/2010/main" xmlns="" val="434832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37</a:t>
            </a:fld>
            <a:endParaRPr lang="en-IN"/>
          </a:p>
        </p:txBody>
      </p:sp>
    </p:spTree>
    <p:extLst>
      <p:ext uri="{BB962C8B-B14F-4D97-AF65-F5344CB8AC3E}">
        <p14:creationId xmlns:p14="http://schemas.microsoft.com/office/powerpoint/2010/main" xmlns="" val="1197540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38</a:t>
            </a:fld>
            <a:endParaRPr lang="en-IN"/>
          </a:p>
        </p:txBody>
      </p:sp>
    </p:spTree>
    <p:extLst>
      <p:ext uri="{BB962C8B-B14F-4D97-AF65-F5344CB8AC3E}">
        <p14:creationId xmlns:p14="http://schemas.microsoft.com/office/powerpoint/2010/main" xmlns="" val="2173279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12</a:t>
            </a:fld>
            <a:endParaRPr lang="en-IN"/>
          </a:p>
        </p:txBody>
      </p:sp>
    </p:spTree>
    <p:extLst>
      <p:ext uri="{BB962C8B-B14F-4D97-AF65-F5344CB8AC3E}">
        <p14:creationId xmlns:p14="http://schemas.microsoft.com/office/powerpoint/2010/main" xmlns="" val="2052469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39</a:t>
            </a:fld>
            <a:endParaRPr lang="en-IN"/>
          </a:p>
        </p:txBody>
      </p:sp>
    </p:spTree>
    <p:extLst>
      <p:ext uri="{BB962C8B-B14F-4D97-AF65-F5344CB8AC3E}">
        <p14:creationId xmlns:p14="http://schemas.microsoft.com/office/powerpoint/2010/main" xmlns="" val="1144865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40</a:t>
            </a:fld>
            <a:endParaRPr lang="en-IN"/>
          </a:p>
        </p:txBody>
      </p:sp>
    </p:spTree>
    <p:extLst>
      <p:ext uri="{BB962C8B-B14F-4D97-AF65-F5344CB8AC3E}">
        <p14:creationId xmlns:p14="http://schemas.microsoft.com/office/powerpoint/2010/main" xmlns="" val="42178306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41</a:t>
            </a:fld>
            <a:endParaRPr lang="en-IN"/>
          </a:p>
        </p:txBody>
      </p:sp>
    </p:spTree>
    <p:extLst>
      <p:ext uri="{BB962C8B-B14F-4D97-AF65-F5344CB8AC3E}">
        <p14:creationId xmlns:p14="http://schemas.microsoft.com/office/powerpoint/2010/main" xmlns="" val="4042169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42</a:t>
            </a:fld>
            <a:endParaRPr lang="en-IN"/>
          </a:p>
        </p:txBody>
      </p:sp>
    </p:spTree>
    <p:extLst>
      <p:ext uri="{BB962C8B-B14F-4D97-AF65-F5344CB8AC3E}">
        <p14:creationId xmlns:p14="http://schemas.microsoft.com/office/powerpoint/2010/main" xmlns="" val="1320312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43</a:t>
            </a:fld>
            <a:endParaRPr lang="en-IN"/>
          </a:p>
        </p:txBody>
      </p:sp>
    </p:spTree>
    <p:extLst>
      <p:ext uri="{BB962C8B-B14F-4D97-AF65-F5344CB8AC3E}">
        <p14:creationId xmlns:p14="http://schemas.microsoft.com/office/powerpoint/2010/main" xmlns="" val="20163372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44</a:t>
            </a:fld>
            <a:endParaRPr lang="en-IN"/>
          </a:p>
        </p:txBody>
      </p:sp>
    </p:spTree>
    <p:extLst>
      <p:ext uri="{BB962C8B-B14F-4D97-AF65-F5344CB8AC3E}">
        <p14:creationId xmlns:p14="http://schemas.microsoft.com/office/powerpoint/2010/main" xmlns="" val="34477460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45</a:t>
            </a:fld>
            <a:endParaRPr lang="en-IN"/>
          </a:p>
        </p:txBody>
      </p:sp>
    </p:spTree>
    <p:extLst>
      <p:ext uri="{BB962C8B-B14F-4D97-AF65-F5344CB8AC3E}">
        <p14:creationId xmlns:p14="http://schemas.microsoft.com/office/powerpoint/2010/main" xmlns="" val="15220307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46</a:t>
            </a:fld>
            <a:endParaRPr lang="en-IN"/>
          </a:p>
        </p:txBody>
      </p:sp>
    </p:spTree>
    <p:extLst>
      <p:ext uri="{BB962C8B-B14F-4D97-AF65-F5344CB8AC3E}">
        <p14:creationId xmlns:p14="http://schemas.microsoft.com/office/powerpoint/2010/main" xmlns="" val="2820334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47</a:t>
            </a:fld>
            <a:endParaRPr lang="en-IN"/>
          </a:p>
        </p:txBody>
      </p:sp>
    </p:spTree>
    <p:extLst>
      <p:ext uri="{BB962C8B-B14F-4D97-AF65-F5344CB8AC3E}">
        <p14:creationId xmlns:p14="http://schemas.microsoft.com/office/powerpoint/2010/main" xmlns="" val="2167490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48</a:t>
            </a:fld>
            <a:endParaRPr lang="en-IN"/>
          </a:p>
        </p:txBody>
      </p:sp>
    </p:spTree>
    <p:extLst>
      <p:ext uri="{BB962C8B-B14F-4D97-AF65-F5344CB8AC3E}">
        <p14:creationId xmlns:p14="http://schemas.microsoft.com/office/powerpoint/2010/main" xmlns="" val="3663658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13</a:t>
            </a:fld>
            <a:endParaRPr lang="en-IN"/>
          </a:p>
        </p:txBody>
      </p:sp>
    </p:spTree>
    <p:extLst>
      <p:ext uri="{BB962C8B-B14F-4D97-AF65-F5344CB8AC3E}">
        <p14:creationId xmlns:p14="http://schemas.microsoft.com/office/powerpoint/2010/main" xmlns="" val="17045369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49</a:t>
            </a:fld>
            <a:endParaRPr lang="en-IN"/>
          </a:p>
        </p:txBody>
      </p:sp>
    </p:spTree>
    <p:extLst>
      <p:ext uri="{BB962C8B-B14F-4D97-AF65-F5344CB8AC3E}">
        <p14:creationId xmlns:p14="http://schemas.microsoft.com/office/powerpoint/2010/main" xmlns="" val="32621339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50</a:t>
            </a:fld>
            <a:endParaRPr lang="en-IN"/>
          </a:p>
        </p:txBody>
      </p:sp>
    </p:spTree>
    <p:extLst>
      <p:ext uri="{BB962C8B-B14F-4D97-AF65-F5344CB8AC3E}">
        <p14:creationId xmlns:p14="http://schemas.microsoft.com/office/powerpoint/2010/main" xmlns="" val="15961734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51</a:t>
            </a:fld>
            <a:endParaRPr lang="en-IN"/>
          </a:p>
        </p:txBody>
      </p:sp>
    </p:spTree>
    <p:extLst>
      <p:ext uri="{BB962C8B-B14F-4D97-AF65-F5344CB8AC3E}">
        <p14:creationId xmlns:p14="http://schemas.microsoft.com/office/powerpoint/2010/main" xmlns="" val="16420335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52</a:t>
            </a:fld>
            <a:endParaRPr lang="en-IN"/>
          </a:p>
        </p:txBody>
      </p:sp>
    </p:spTree>
    <p:extLst>
      <p:ext uri="{BB962C8B-B14F-4D97-AF65-F5344CB8AC3E}">
        <p14:creationId xmlns:p14="http://schemas.microsoft.com/office/powerpoint/2010/main" xmlns="" val="27748206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53</a:t>
            </a:fld>
            <a:endParaRPr lang="en-IN"/>
          </a:p>
        </p:txBody>
      </p:sp>
    </p:spTree>
    <p:extLst>
      <p:ext uri="{BB962C8B-B14F-4D97-AF65-F5344CB8AC3E}">
        <p14:creationId xmlns:p14="http://schemas.microsoft.com/office/powerpoint/2010/main" xmlns="" val="31249112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54</a:t>
            </a:fld>
            <a:endParaRPr lang="en-IN"/>
          </a:p>
        </p:txBody>
      </p:sp>
    </p:spTree>
    <p:extLst>
      <p:ext uri="{BB962C8B-B14F-4D97-AF65-F5344CB8AC3E}">
        <p14:creationId xmlns:p14="http://schemas.microsoft.com/office/powerpoint/2010/main" xmlns="" val="33138489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55</a:t>
            </a:fld>
            <a:endParaRPr lang="en-IN"/>
          </a:p>
        </p:txBody>
      </p:sp>
    </p:spTree>
    <p:extLst>
      <p:ext uri="{BB962C8B-B14F-4D97-AF65-F5344CB8AC3E}">
        <p14:creationId xmlns:p14="http://schemas.microsoft.com/office/powerpoint/2010/main" xmlns="" val="9452605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56</a:t>
            </a:fld>
            <a:endParaRPr lang="en-IN"/>
          </a:p>
        </p:txBody>
      </p:sp>
    </p:spTree>
    <p:extLst>
      <p:ext uri="{BB962C8B-B14F-4D97-AF65-F5344CB8AC3E}">
        <p14:creationId xmlns:p14="http://schemas.microsoft.com/office/powerpoint/2010/main" xmlns="" val="1242900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57</a:t>
            </a:fld>
            <a:endParaRPr lang="en-IN"/>
          </a:p>
        </p:txBody>
      </p:sp>
    </p:spTree>
    <p:extLst>
      <p:ext uri="{BB962C8B-B14F-4D97-AF65-F5344CB8AC3E}">
        <p14:creationId xmlns:p14="http://schemas.microsoft.com/office/powerpoint/2010/main" xmlns="" val="12302130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58</a:t>
            </a:fld>
            <a:endParaRPr lang="en-IN"/>
          </a:p>
        </p:txBody>
      </p:sp>
    </p:spTree>
    <p:extLst>
      <p:ext uri="{BB962C8B-B14F-4D97-AF65-F5344CB8AC3E}">
        <p14:creationId xmlns:p14="http://schemas.microsoft.com/office/powerpoint/2010/main" xmlns="" val="719304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14</a:t>
            </a:fld>
            <a:endParaRPr lang="en-IN"/>
          </a:p>
        </p:txBody>
      </p:sp>
    </p:spTree>
    <p:extLst>
      <p:ext uri="{BB962C8B-B14F-4D97-AF65-F5344CB8AC3E}">
        <p14:creationId xmlns:p14="http://schemas.microsoft.com/office/powerpoint/2010/main" xmlns="" val="2525007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59</a:t>
            </a:fld>
            <a:endParaRPr lang="en-IN"/>
          </a:p>
        </p:txBody>
      </p:sp>
    </p:spTree>
    <p:extLst>
      <p:ext uri="{BB962C8B-B14F-4D97-AF65-F5344CB8AC3E}">
        <p14:creationId xmlns:p14="http://schemas.microsoft.com/office/powerpoint/2010/main" xmlns="" val="4855800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60</a:t>
            </a:fld>
            <a:endParaRPr lang="en-IN"/>
          </a:p>
        </p:txBody>
      </p:sp>
    </p:spTree>
    <p:extLst>
      <p:ext uri="{BB962C8B-B14F-4D97-AF65-F5344CB8AC3E}">
        <p14:creationId xmlns:p14="http://schemas.microsoft.com/office/powerpoint/2010/main" xmlns="" val="32572364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61</a:t>
            </a:fld>
            <a:endParaRPr lang="en-IN"/>
          </a:p>
        </p:txBody>
      </p:sp>
    </p:spTree>
    <p:extLst>
      <p:ext uri="{BB962C8B-B14F-4D97-AF65-F5344CB8AC3E}">
        <p14:creationId xmlns:p14="http://schemas.microsoft.com/office/powerpoint/2010/main" xmlns="" val="40502788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62</a:t>
            </a:fld>
            <a:endParaRPr lang="en-IN"/>
          </a:p>
        </p:txBody>
      </p:sp>
    </p:spTree>
    <p:extLst>
      <p:ext uri="{BB962C8B-B14F-4D97-AF65-F5344CB8AC3E}">
        <p14:creationId xmlns:p14="http://schemas.microsoft.com/office/powerpoint/2010/main" xmlns="" val="7239451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63</a:t>
            </a:fld>
            <a:endParaRPr lang="en-IN"/>
          </a:p>
        </p:txBody>
      </p:sp>
    </p:spTree>
    <p:extLst>
      <p:ext uri="{BB962C8B-B14F-4D97-AF65-F5344CB8AC3E}">
        <p14:creationId xmlns:p14="http://schemas.microsoft.com/office/powerpoint/2010/main" xmlns="" val="20227450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64</a:t>
            </a:fld>
            <a:endParaRPr lang="en-IN"/>
          </a:p>
        </p:txBody>
      </p:sp>
    </p:spTree>
    <p:extLst>
      <p:ext uri="{BB962C8B-B14F-4D97-AF65-F5344CB8AC3E}">
        <p14:creationId xmlns:p14="http://schemas.microsoft.com/office/powerpoint/2010/main" xmlns="" val="9061908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65</a:t>
            </a:fld>
            <a:endParaRPr lang="en-IN"/>
          </a:p>
        </p:txBody>
      </p:sp>
    </p:spTree>
    <p:extLst>
      <p:ext uri="{BB962C8B-B14F-4D97-AF65-F5344CB8AC3E}">
        <p14:creationId xmlns:p14="http://schemas.microsoft.com/office/powerpoint/2010/main" xmlns="" val="41431705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66</a:t>
            </a:fld>
            <a:endParaRPr lang="en-IN"/>
          </a:p>
        </p:txBody>
      </p:sp>
    </p:spTree>
    <p:extLst>
      <p:ext uri="{BB962C8B-B14F-4D97-AF65-F5344CB8AC3E}">
        <p14:creationId xmlns:p14="http://schemas.microsoft.com/office/powerpoint/2010/main" xmlns="" val="907257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67</a:t>
            </a:fld>
            <a:endParaRPr lang="en-IN"/>
          </a:p>
        </p:txBody>
      </p:sp>
    </p:spTree>
    <p:extLst>
      <p:ext uri="{BB962C8B-B14F-4D97-AF65-F5344CB8AC3E}">
        <p14:creationId xmlns:p14="http://schemas.microsoft.com/office/powerpoint/2010/main" xmlns="" val="15662185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68</a:t>
            </a:fld>
            <a:endParaRPr lang="en-IN"/>
          </a:p>
        </p:txBody>
      </p:sp>
    </p:spTree>
    <p:extLst>
      <p:ext uri="{BB962C8B-B14F-4D97-AF65-F5344CB8AC3E}">
        <p14:creationId xmlns:p14="http://schemas.microsoft.com/office/powerpoint/2010/main" xmlns="" val="722950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15</a:t>
            </a:fld>
            <a:endParaRPr lang="en-IN"/>
          </a:p>
        </p:txBody>
      </p:sp>
    </p:spTree>
    <p:extLst>
      <p:ext uri="{BB962C8B-B14F-4D97-AF65-F5344CB8AC3E}">
        <p14:creationId xmlns:p14="http://schemas.microsoft.com/office/powerpoint/2010/main" xmlns="" val="40251612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69</a:t>
            </a:fld>
            <a:endParaRPr lang="en-IN"/>
          </a:p>
        </p:txBody>
      </p:sp>
    </p:spTree>
    <p:extLst>
      <p:ext uri="{BB962C8B-B14F-4D97-AF65-F5344CB8AC3E}">
        <p14:creationId xmlns:p14="http://schemas.microsoft.com/office/powerpoint/2010/main" xmlns="" val="27466363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70</a:t>
            </a:fld>
            <a:endParaRPr lang="en-IN"/>
          </a:p>
        </p:txBody>
      </p:sp>
    </p:spTree>
    <p:extLst>
      <p:ext uri="{BB962C8B-B14F-4D97-AF65-F5344CB8AC3E}">
        <p14:creationId xmlns:p14="http://schemas.microsoft.com/office/powerpoint/2010/main" xmlns="" val="205253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71</a:t>
            </a:fld>
            <a:endParaRPr lang="en-IN"/>
          </a:p>
        </p:txBody>
      </p:sp>
    </p:spTree>
    <p:extLst>
      <p:ext uri="{BB962C8B-B14F-4D97-AF65-F5344CB8AC3E}">
        <p14:creationId xmlns:p14="http://schemas.microsoft.com/office/powerpoint/2010/main" xmlns="" val="24687973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72</a:t>
            </a:fld>
            <a:endParaRPr lang="en-IN"/>
          </a:p>
        </p:txBody>
      </p:sp>
    </p:spTree>
    <p:extLst>
      <p:ext uri="{BB962C8B-B14F-4D97-AF65-F5344CB8AC3E}">
        <p14:creationId xmlns:p14="http://schemas.microsoft.com/office/powerpoint/2010/main" xmlns="" val="10522402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73</a:t>
            </a:fld>
            <a:endParaRPr lang="en-IN"/>
          </a:p>
        </p:txBody>
      </p:sp>
    </p:spTree>
    <p:extLst>
      <p:ext uri="{BB962C8B-B14F-4D97-AF65-F5344CB8AC3E}">
        <p14:creationId xmlns:p14="http://schemas.microsoft.com/office/powerpoint/2010/main" xmlns="" val="18431359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74</a:t>
            </a:fld>
            <a:endParaRPr lang="en-IN"/>
          </a:p>
        </p:txBody>
      </p:sp>
    </p:spTree>
    <p:extLst>
      <p:ext uri="{BB962C8B-B14F-4D97-AF65-F5344CB8AC3E}">
        <p14:creationId xmlns:p14="http://schemas.microsoft.com/office/powerpoint/2010/main" xmlns="" val="20840346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75</a:t>
            </a:fld>
            <a:endParaRPr lang="en-IN"/>
          </a:p>
        </p:txBody>
      </p:sp>
    </p:spTree>
    <p:extLst>
      <p:ext uri="{BB962C8B-B14F-4D97-AF65-F5344CB8AC3E}">
        <p14:creationId xmlns:p14="http://schemas.microsoft.com/office/powerpoint/2010/main" xmlns="" val="29856539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76</a:t>
            </a:fld>
            <a:endParaRPr lang="en-IN"/>
          </a:p>
        </p:txBody>
      </p:sp>
    </p:spTree>
    <p:extLst>
      <p:ext uri="{BB962C8B-B14F-4D97-AF65-F5344CB8AC3E}">
        <p14:creationId xmlns:p14="http://schemas.microsoft.com/office/powerpoint/2010/main" xmlns="" val="20836683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77</a:t>
            </a:fld>
            <a:endParaRPr lang="en-IN"/>
          </a:p>
        </p:txBody>
      </p:sp>
    </p:spTree>
    <p:extLst>
      <p:ext uri="{BB962C8B-B14F-4D97-AF65-F5344CB8AC3E}">
        <p14:creationId xmlns:p14="http://schemas.microsoft.com/office/powerpoint/2010/main" xmlns="" val="24371169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78</a:t>
            </a:fld>
            <a:endParaRPr lang="en-IN"/>
          </a:p>
        </p:txBody>
      </p:sp>
    </p:spTree>
    <p:extLst>
      <p:ext uri="{BB962C8B-B14F-4D97-AF65-F5344CB8AC3E}">
        <p14:creationId xmlns:p14="http://schemas.microsoft.com/office/powerpoint/2010/main" xmlns="" val="1068345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16</a:t>
            </a:fld>
            <a:endParaRPr lang="en-IN"/>
          </a:p>
        </p:txBody>
      </p:sp>
    </p:spTree>
    <p:extLst>
      <p:ext uri="{BB962C8B-B14F-4D97-AF65-F5344CB8AC3E}">
        <p14:creationId xmlns:p14="http://schemas.microsoft.com/office/powerpoint/2010/main" xmlns="" val="900759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79</a:t>
            </a:fld>
            <a:endParaRPr lang="en-IN"/>
          </a:p>
        </p:txBody>
      </p:sp>
    </p:spTree>
    <p:extLst>
      <p:ext uri="{BB962C8B-B14F-4D97-AF65-F5344CB8AC3E}">
        <p14:creationId xmlns:p14="http://schemas.microsoft.com/office/powerpoint/2010/main" xmlns="" val="930379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80</a:t>
            </a:fld>
            <a:endParaRPr lang="en-IN"/>
          </a:p>
        </p:txBody>
      </p:sp>
    </p:spTree>
    <p:extLst>
      <p:ext uri="{BB962C8B-B14F-4D97-AF65-F5344CB8AC3E}">
        <p14:creationId xmlns:p14="http://schemas.microsoft.com/office/powerpoint/2010/main" xmlns="" val="16818235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81</a:t>
            </a:fld>
            <a:endParaRPr lang="en-IN"/>
          </a:p>
        </p:txBody>
      </p:sp>
    </p:spTree>
    <p:extLst>
      <p:ext uri="{BB962C8B-B14F-4D97-AF65-F5344CB8AC3E}">
        <p14:creationId xmlns:p14="http://schemas.microsoft.com/office/powerpoint/2010/main" xmlns="" val="30785666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82</a:t>
            </a:fld>
            <a:endParaRPr lang="en-IN"/>
          </a:p>
        </p:txBody>
      </p:sp>
    </p:spTree>
    <p:extLst>
      <p:ext uri="{BB962C8B-B14F-4D97-AF65-F5344CB8AC3E}">
        <p14:creationId xmlns:p14="http://schemas.microsoft.com/office/powerpoint/2010/main" xmlns="" val="13761284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83</a:t>
            </a:fld>
            <a:endParaRPr lang="en-IN"/>
          </a:p>
        </p:txBody>
      </p:sp>
    </p:spTree>
    <p:extLst>
      <p:ext uri="{BB962C8B-B14F-4D97-AF65-F5344CB8AC3E}">
        <p14:creationId xmlns:p14="http://schemas.microsoft.com/office/powerpoint/2010/main" xmlns="" val="18331804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84</a:t>
            </a:fld>
            <a:endParaRPr lang="en-IN"/>
          </a:p>
        </p:txBody>
      </p:sp>
    </p:spTree>
    <p:extLst>
      <p:ext uri="{BB962C8B-B14F-4D97-AF65-F5344CB8AC3E}">
        <p14:creationId xmlns:p14="http://schemas.microsoft.com/office/powerpoint/2010/main" xmlns="" val="309016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85</a:t>
            </a:fld>
            <a:endParaRPr lang="en-IN"/>
          </a:p>
        </p:txBody>
      </p:sp>
    </p:spTree>
    <p:extLst>
      <p:ext uri="{BB962C8B-B14F-4D97-AF65-F5344CB8AC3E}">
        <p14:creationId xmlns:p14="http://schemas.microsoft.com/office/powerpoint/2010/main" xmlns="" val="11083462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86</a:t>
            </a:fld>
            <a:endParaRPr lang="en-IN"/>
          </a:p>
        </p:txBody>
      </p:sp>
    </p:spTree>
    <p:extLst>
      <p:ext uri="{BB962C8B-B14F-4D97-AF65-F5344CB8AC3E}">
        <p14:creationId xmlns:p14="http://schemas.microsoft.com/office/powerpoint/2010/main" xmlns="" val="28589379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87</a:t>
            </a:fld>
            <a:endParaRPr lang="en-IN"/>
          </a:p>
        </p:txBody>
      </p:sp>
    </p:spTree>
    <p:extLst>
      <p:ext uri="{BB962C8B-B14F-4D97-AF65-F5344CB8AC3E}">
        <p14:creationId xmlns:p14="http://schemas.microsoft.com/office/powerpoint/2010/main" xmlns="" val="39521279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88</a:t>
            </a:fld>
            <a:endParaRPr lang="en-IN"/>
          </a:p>
        </p:txBody>
      </p:sp>
    </p:spTree>
    <p:extLst>
      <p:ext uri="{BB962C8B-B14F-4D97-AF65-F5344CB8AC3E}">
        <p14:creationId xmlns:p14="http://schemas.microsoft.com/office/powerpoint/2010/main" xmlns="" val="3129405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17</a:t>
            </a:fld>
            <a:endParaRPr lang="en-IN"/>
          </a:p>
        </p:txBody>
      </p:sp>
    </p:spTree>
    <p:extLst>
      <p:ext uri="{BB962C8B-B14F-4D97-AF65-F5344CB8AC3E}">
        <p14:creationId xmlns:p14="http://schemas.microsoft.com/office/powerpoint/2010/main" xmlns="" val="42770823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89</a:t>
            </a:fld>
            <a:endParaRPr lang="en-IN"/>
          </a:p>
        </p:txBody>
      </p:sp>
    </p:spTree>
    <p:extLst>
      <p:ext uri="{BB962C8B-B14F-4D97-AF65-F5344CB8AC3E}">
        <p14:creationId xmlns:p14="http://schemas.microsoft.com/office/powerpoint/2010/main" xmlns="" val="39704362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90</a:t>
            </a:fld>
            <a:endParaRPr lang="en-IN"/>
          </a:p>
        </p:txBody>
      </p:sp>
    </p:spTree>
    <p:extLst>
      <p:ext uri="{BB962C8B-B14F-4D97-AF65-F5344CB8AC3E}">
        <p14:creationId xmlns:p14="http://schemas.microsoft.com/office/powerpoint/2010/main" xmlns="" val="30071365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91</a:t>
            </a:fld>
            <a:endParaRPr lang="en-IN"/>
          </a:p>
        </p:txBody>
      </p:sp>
    </p:spTree>
    <p:extLst>
      <p:ext uri="{BB962C8B-B14F-4D97-AF65-F5344CB8AC3E}">
        <p14:creationId xmlns:p14="http://schemas.microsoft.com/office/powerpoint/2010/main" xmlns="" val="19433592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92</a:t>
            </a:fld>
            <a:endParaRPr lang="en-IN"/>
          </a:p>
        </p:txBody>
      </p:sp>
    </p:spTree>
    <p:extLst>
      <p:ext uri="{BB962C8B-B14F-4D97-AF65-F5344CB8AC3E}">
        <p14:creationId xmlns:p14="http://schemas.microsoft.com/office/powerpoint/2010/main" xmlns="" val="27118802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93</a:t>
            </a:fld>
            <a:endParaRPr lang="en-IN"/>
          </a:p>
        </p:txBody>
      </p:sp>
    </p:spTree>
    <p:extLst>
      <p:ext uri="{BB962C8B-B14F-4D97-AF65-F5344CB8AC3E}">
        <p14:creationId xmlns:p14="http://schemas.microsoft.com/office/powerpoint/2010/main" xmlns="" val="15714923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94</a:t>
            </a:fld>
            <a:endParaRPr lang="en-IN"/>
          </a:p>
        </p:txBody>
      </p:sp>
    </p:spTree>
    <p:extLst>
      <p:ext uri="{BB962C8B-B14F-4D97-AF65-F5344CB8AC3E}">
        <p14:creationId xmlns:p14="http://schemas.microsoft.com/office/powerpoint/2010/main" xmlns="" val="32170396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95</a:t>
            </a:fld>
            <a:endParaRPr lang="en-IN"/>
          </a:p>
        </p:txBody>
      </p:sp>
    </p:spTree>
    <p:extLst>
      <p:ext uri="{BB962C8B-B14F-4D97-AF65-F5344CB8AC3E}">
        <p14:creationId xmlns:p14="http://schemas.microsoft.com/office/powerpoint/2010/main" xmlns="" val="29691674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96</a:t>
            </a:fld>
            <a:endParaRPr lang="en-IN"/>
          </a:p>
        </p:txBody>
      </p:sp>
    </p:spTree>
    <p:extLst>
      <p:ext uri="{BB962C8B-B14F-4D97-AF65-F5344CB8AC3E}">
        <p14:creationId xmlns:p14="http://schemas.microsoft.com/office/powerpoint/2010/main" xmlns="" val="35713781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97</a:t>
            </a:fld>
            <a:endParaRPr lang="en-IN"/>
          </a:p>
        </p:txBody>
      </p:sp>
    </p:spTree>
    <p:extLst>
      <p:ext uri="{BB962C8B-B14F-4D97-AF65-F5344CB8AC3E}">
        <p14:creationId xmlns:p14="http://schemas.microsoft.com/office/powerpoint/2010/main" xmlns="" val="31221157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98</a:t>
            </a:fld>
            <a:endParaRPr lang="en-IN"/>
          </a:p>
        </p:txBody>
      </p:sp>
    </p:spTree>
    <p:extLst>
      <p:ext uri="{BB962C8B-B14F-4D97-AF65-F5344CB8AC3E}">
        <p14:creationId xmlns:p14="http://schemas.microsoft.com/office/powerpoint/2010/main" xmlns="" val="2142922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18</a:t>
            </a:fld>
            <a:endParaRPr lang="en-IN"/>
          </a:p>
        </p:txBody>
      </p:sp>
    </p:spTree>
    <p:extLst>
      <p:ext uri="{BB962C8B-B14F-4D97-AF65-F5344CB8AC3E}">
        <p14:creationId xmlns:p14="http://schemas.microsoft.com/office/powerpoint/2010/main" xmlns="" val="127631518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99</a:t>
            </a:fld>
            <a:endParaRPr lang="en-IN"/>
          </a:p>
        </p:txBody>
      </p:sp>
    </p:spTree>
    <p:extLst>
      <p:ext uri="{BB962C8B-B14F-4D97-AF65-F5344CB8AC3E}">
        <p14:creationId xmlns:p14="http://schemas.microsoft.com/office/powerpoint/2010/main" xmlns="" val="14133314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100</a:t>
            </a:fld>
            <a:endParaRPr lang="en-IN"/>
          </a:p>
        </p:txBody>
      </p:sp>
    </p:spTree>
    <p:extLst>
      <p:ext uri="{BB962C8B-B14F-4D97-AF65-F5344CB8AC3E}">
        <p14:creationId xmlns:p14="http://schemas.microsoft.com/office/powerpoint/2010/main" xmlns="" val="1594805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101</a:t>
            </a:fld>
            <a:endParaRPr lang="en-IN"/>
          </a:p>
        </p:txBody>
      </p:sp>
    </p:spTree>
    <p:extLst>
      <p:ext uri="{BB962C8B-B14F-4D97-AF65-F5344CB8AC3E}">
        <p14:creationId xmlns:p14="http://schemas.microsoft.com/office/powerpoint/2010/main" xmlns="" val="860635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102</a:t>
            </a:fld>
            <a:endParaRPr lang="en-IN"/>
          </a:p>
        </p:txBody>
      </p:sp>
    </p:spTree>
    <p:extLst>
      <p:ext uri="{BB962C8B-B14F-4D97-AF65-F5344CB8AC3E}">
        <p14:creationId xmlns:p14="http://schemas.microsoft.com/office/powerpoint/2010/main" xmlns="" val="31500395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103</a:t>
            </a:fld>
            <a:endParaRPr lang="en-IN"/>
          </a:p>
        </p:txBody>
      </p:sp>
    </p:spTree>
    <p:extLst>
      <p:ext uri="{BB962C8B-B14F-4D97-AF65-F5344CB8AC3E}">
        <p14:creationId xmlns:p14="http://schemas.microsoft.com/office/powerpoint/2010/main" xmlns="" val="128097143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104</a:t>
            </a:fld>
            <a:endParaRPr lang="en-IN"/>
          </a:p>
        </p:txBody>
      </p:sp>
    </p:spTree>
    <p:extLst>
      <p:ext uri="{BB962C8B-B14F-4D97-AF65-F5344CB8AC3E}">
        <p14:creationId xmlns:p14="http://schemas.microsoft.com/office/powerpoint/2010/main" xmlns="" val="8193386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105</a:t>
            </a:fld>
            <a:endParaRPr lang="en-IN"/>
          </a:p>
        </p:txBody>
      </p:sp>
    </p:spTree>
    <p:extLst>
      <p:ext uri="{BB962C8B-B14F-4D97-AF65-F5344CB8AC3E}">
        <p14:creationId xmlns:p14="http://schemas.microsoft.com/office/powerpoint/2010/main" xmlns="" val="23600743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106</a:t>
            </a:fld>
            <a:endParaRPr lang="en-IN"/>
          </a:p>
        </p:txBody>
      </p:sp>
    </p:spTree>
    <p:extLst>
      <p:ext uri="{BB962C8B-B14F-4D97-AF65-F5344CB8AC3E}">
        <p14:creationId xmlns:p14="http://schemas.microsoft.com/office/powerpoint/2010/main" xmlns="" val="26191170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107</a:t>
            </a:fld>
            <a:endParaRPr lang="en-IN"/>
          </a:p>
        </p:txBody>
      </p:sp>
    </p:spTree>
    <p:extLst>
      <p:ext uri="{BB962C8B-B14F-4D97-AF65-F5344CB8AC3E}">
        <p14:creationId xmlns:p14="http://schemas.microsoft.com/office/powerpoint/2010/main" xmlns="" val="45896061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12721C8-C519-4ECB-B2AE-4C6C1C4FFFBD}" type="slidenum">
              <a:rPr lang="en-IN" smtClean="0"/>
              <a:pPr/>
              <a:t>108</a:t>
            </a:fld>
            <a:endParaRPr lang="en-IN"/>
          </a:p>
        </p:txBody>
      </p:sp>
    </p:spTree>
    <p:extLst>
      <p:ext uri="{BB962C8B-B14F-4D97-AF65-F5344CB8AC3E}">
        <p14:creationId xmlns:p14="http://schemas.microsoft.com/office/powerpoint/2010/main" xmlns="" val="39353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49FE4B18-133E-4DFB-B6CE-11C8F145958F}" type="datetime1">
              <a:rPr lang="en-IN" smtClean="0"/>
              <a:pPr/>
              <a:t>15-11-2021</a:t>
            </a:fld>
            <a:endParaRPr lang="en-IN"/>
          </a:p>
        </p:txBody>
      </p:sp>
      <p:sp>
        <p:nvSpPr>
          <p:cNvPr id="5" name="Footer Placeholder 4"/>
          <p:cNvSpPr>
            <a:spLocks noGrp="1"/>
          </p:cNvSpPr>
          <p:nvPr>
            <p:ph type="ftr" sz="quarter" idx="11"/>
          </p:nvPr>
        </p:nvSpPr>
        <p:spPr/>
        <p:txBody>
          <a:bodyPr/>
          <a:lstStyle/>
          <a:p>
            <a:r>
              <a:rPr lang="en-IN" smtClean="0"/>
              <a:t>Dr. Vijayalaxmi Mekali, Associate Professor, Dept. of CSE, KSIT</a:t>
            </a:r>
            <a:endParaRPr lang="en-IN"/>
          </a:p>
        </p:txBody>
      </p:sp>
      <p:sp>
        <p:nvSpPr>
          <p:cNvPr id="6" name="Slide Number Placeholder 5"/>
          <p:cNvSpPr>
            <a:spLocks noGrp="1"/>
          </p:cNvSpPr>
          <p:nvPr>
            <p:ph type="sldNum" sz="quarter" idx="12"/>
          </p:nvPr>
        </p:nvSpPr>
        <p:spPr/>
        <p:txBody>
          <a:bodyPr/>
          <a:lstStyle/>
          <a:p>
            <a:fld id="{80BB2F4A-8F5B-4B40-8FC9-F5DB04C031F5}" type="slidenum">
              <a:rPr lang="en-IN" smtClean="0"/>
              <a:pPr/>
              <a:t>‹#›</a:t>
            </a:fld>
            <a:endParaRPr lang="en-IN"/>
          </a:p>
        </p:txBody>
      </p:sp>
    </p:spTree>
    <p:extLst>
      <p:ext uri="{BB962C8B-B14F-4D97-AF65-F5344CB8AC3E}">
        <p14:creationId xmlns:p14="http://schemas.microsoft.com/office/powerpoint/2010/main" xmlns="" val="3399088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7CA6FB9-8AF5-476D-A33E-6C723B39169A}" type="datetime1">
              <a:rPr lang="en-IN" smtClean="0"/>
              <a:pPr/>
              <a:t>15-11-2021</a:t>
            </a:fld>
            <a:endParaRPr lang="en-IN"/>
          </a:p>
        </p:txBody>
      </p:sp>
      <p:sp>
        <p:nvSpPr>
          <p:cNvPr id="5" name="Footer Placeholder 4"/>
          <p:cNvSpPr>
            <a:spLocks noGrp="1"/>
          </p:cNvSpPr>
          <p:nvPr>
            <p:ph type="ftr" sz="quarter" idx="11"/>
          </p:nvPr>
        </p:nvSpPr>
        <p:spPr/>
        <p:txBody>
          <a:bodyPr/>
          <a:lstStyle/>
          <a:p>
            <a:r>
              <a:rPr lang="en-IN" smtClean="0"/>
              <a:t>Dr. Vijayalaxmi Mekali, Associate Professor, Dept. of CSE, KSIT</a:t>
            </a:r>
            <a:endParaRPr lang="en-IN"/>
          </a:p>
        </p:txBody>
      </p:sp>
      <p:sp>
        <p:nvSpPr>
          <p:cNvPr id="6" name="Slide Number Placeholder 5"/>
          <p:cNvSpPr>
            <a:spLocks noGrp="1"/>
          </p:cNvSpPr>
          <p:nvPr>
            <p:ph type="sldNum" sz="quarter" idx="12"/>
          </p:nvPr>
        </p:nvSpPr>
        <p:spPr/>
        <p:txBody>
          <a:bodyPr/>
          <a:lstStyle/>
          <a:p>
            <a:fld id="{80BB2F4A-8F5B-4B40-8FC9-F5DB04C031F5}" type="slidenum">
              <a:rPr lang="en-IN" smtClean="0"/>
              <a:pPr/>
              <a:t>‹#›</a:t>
            </a:fld>
            <a:endParaRPr lang="en-IN"/>
          </a:p>
        </p:txBody>
      </p:sp>
    </p:spTree>
    <p:extLst>
      <p:ext uri="{BB962C8B-B14F-4D97-AF65-F5344CB8AC3E}">
        <p14:creationId xmlns:p14="http://schemas.microsoft.com/office/powerpoint/2010/main" xmlns="" val="410584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89CBDB3-569B-4267-BE07-AFC21BD71727}" type="datetime1">
              <a:rPr lang="en-IN" smtClean="0"/>
              <a:pPr/>
              <a:t>15-11-2021</a:t>
            </a:fld>
            <a:endParaRPr lang="en-IN"/>
          </a:p>
        </p:txBody>
      </p:sp>
      <p:sp>
        <p:nvSpPr>
          <p:cNvPr id="5" name="Footer Placeholder 4"/>
          <p:cNvSpPr>
            <a:spLocks noGrp="1"/>
          </p:cNvSpPr>
          <p:nvPr>
            <p:ph type="ftr" sz="quarter" idx="11"/>
          </p:nvPr>
        </p:nvSpPr>
        <p:spPr/>
        <p:txBody>
          <a:bodyPr/>
          <a:lstStyle/>
          <a:p>
            <a:r>
              <a:rPr lang="en-IN" smtClean="0"/>
              <a:t>Dr. Vijayalaxmi Mekali, Associate Professor, Dept. of CSE, KSIT</a:t>
            </a:r>
            <a:endParaRPr lang="en-IN"/>
          </a:p>
        </p:txBody>
      </p:sp>
      <p:sp>
        <p:nvSpPr>
          <p:cNvPr id="6" name="Slide Number Placeholder 5"/>
          <p:cNvSpPr>
            <a:spLocks noGrp="1"/>
          </p:cNvSpPr>
          <p:nvPr>
            <p:ph type="sldNum" sz="quarter" idx="12"/>
          </p:nvPr>
        </p:nvSpPr>
        <p:spPr/>
        <p:txBody>
          <a:bodyPr/>
          <a:lstStyle/>
          <a:p>
            <a:fld id="{80BB2F4A-8F5B-4B40-8FC9-F5DB04C031F5}" type="slidenum">
              <a:rPr lang="en-IN" smtClean="0"/>
              <a:pPr/>
              <a:t>‹#›</a:t>
            </a:fld>
            <a:endParaRPr lang="en-IN"/>
          </a:p>
        </p:txBody>
      </p:sp>
    </p:spTree>
    <p:extLst>
      <p:ext uri="{BB962C8B-B14F-4D97-AF65-F5344CB8AC3E}">
        <p14:creationId xmlns:p14="http://schemas.microsoft.com/office/powerpoint/2010/main" xmlns="" val="776388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3FE94038-064C-4302-92B9-40A2809DAB15}" type="datetime1">
              <a:rPr lang="en-IN" smtClean="0"/>
              <a:pPr/>
              <a:t>15-11-2021</a:t>
            </a:fld>
            <a:endParaRPr lang="en-IN"/>
          </a:p>
        </p:txBody>
      </p:sp>
      <p:sp>
        <p:nvSpPr>
          <p:cNvPr id="5" name="Footer Placeholder 4"/>
          <p:cNvSpPr>
            <a:spLocks noGrp="1"/>
          </p:cNvSpPr>
          <p:nvPr>
            <p:ph type="ftr" sz="quarter" idx="11"/>
          </p:nvPr>
        </p:nvSpPr>
        <p:spPr/>
        <p:txBody>
          <a:bodyPr/>
          <a:lstStyle/>
          <a:p>
            <a:r>
              <a:rPr lang="en-IN" smtClean="0"/>
              <a:t>Dr. Vijayalaxmi Mekali, Associate Professor, Dept. of CSE, KSIT</a:t>
            </a:r>
            <a:endParaRPr lang="en-IN"/>
          </a:p>
        </p:txBody>
      </p:sp>
      <p:sp>
        <p:nvSpPr>
          <p:cNvPr id="6" name="Slide Number Placeholder 5"/>
          <p:cNvSpPr>
            <a:spLocks noGrp="1"/>
          </p:cNvSpPr>
          <p:nvPr>
            <p:ph type="sldNum" sz="quarter" idx="12"/>
          </p:nvPr>
        </p:nvSpPr>
        <p:spPr/>
        <p:txBody>
          <a:bodyPr/>
          <a:lstStyle/>
          <a:p>
            <a:fld id="{80BB2F4A-8F5B-4B40-8FC9-F5DB04C031F5}" type="slidenum">
              <a:rPr lang="en-IN" smtClean="0"/>
              <a:pPr/>
              <a:t>‹#›</a:t>
            </a:fld>
            <a:endParaRPr lang="en-IN"/>
          </a:p>
        </p:txBody>
      </p:sp>
    </p:spTree>
    <p:extLst>
      <p:ext uri="{BB962C8B-B14F-4D97-AF65-F5344CB8AC3E}">
        <p14:creationId xmlns:p14="http://schemas.microsoft.com/office/powerpoint/2010/main" xmlns="" val="837625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6E92A27-6FAD-4F1C-8011-0522239FB994}" type="datetime1">
              <a:rPr lang="en-IN" smtClean="0"/>
              <a:pPr/>
              <a:t>15-11-2021</a:t>
            </a:fld>
            <a:endParaRPr lang="en-IN"/>
          </a:p>
        </p:txBody>
      </p:sp>
      <p:sp>
        <p:nvSpPr>
          <p:cNvPr id="5" name="Footer Placeholder 4"/>
          <p:cNvSpPr>
            <a:spLocks noGrp="1"/>
          </p:cNvSpPr>
          <p:nvPr>
            <p:ph type="ftr" sz="quarter" idx="11"/>
          </p:nvPr>
        </p:nvSpPr>
        <p:spPr/>
        <p:txBody>
          <a:bodyPr/>
          <a:lstStyle/>
          <a:p>
            <a:r>
              <a:rPr lang="en-IN" smtClean="0"/>
              <a:t>Dr. Vijayalaxmi Mekali, Associate Professor, Dept. of CSE, KSIT</a:t>
            </a:r>
            <a:endParaRPr lang="en-IN"/>
          </a:p>
        </p:txBody>
      </p:sp>
      <p:sp>
        <p:nvSpPr>
          <p:cNvPr id="6" name="Slide Number Placeholder 5"/>
          <p:cNvSpPr>
            <a:spLocks noGrp="1"/>
          </p:cNvSpPr>
          <p:nvPr>
            <p:ph type="sldNum" sz="quarter" idx="12"/>
          </p:nvPr>
        </p:nvSpPr>
        <p:spPr/>
        <p:txBody>
          <a:bodyPr/>
          <a:lstStyle/>
          <a:p>
            <a:fld id="{80BB2F4A-8F5B-4B40-8FC9-F5DB04C031F5}" type="slidenum">
              <a:rPr lang="en-IN" smtClean="0"/>
              <a:pPr/>
              <a:t>‹#›</a:t>
            </a:fld>
            <a:endParaRPr lang="en-IN"/>
          </a:p>
        </p:txBody>
      </p:sp>
    </p:spTree>
    <p:extLst>
      <p:ext uri="{BB962C8B-B14F-4D97-AF65-F5344CB8AC3E}">
        <p14:creationId xmlns:p14="http://schemas.microsoft.com/office/powerpoint/2010/main" xmlns="" val="1603489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B06D7D7-CC6E-40EA-9C77-415BF31B287F}" type="datetime1">
              <a:rPr lang="en-IN" smtClean="0"/>
              <a:pPr/>
              <a:t>15-11-2021</a:t>
            </a:fld>
            <a:endParaRPr lang="en-IN"/>
          </a:p>
        </p:txBody>
      </p:sp>
      <p:sp>
        <p:nvSpPr>
          <p:cNvPr id="6" name="Footer Placeholder 5"/>
          <p:cNvSpPr>
            <a:spLocks noGrp="1"/>
          </p:cNvSpPr>
          <p:nvPr>
            <p:ph type="ftr" sz="quarter" idx="11"/>
          </p:nvPr>
        </p:nvSpPr>
        <p:spPr/>
        <p:txBody>
          <a:bodyPr/>
          <a:lstStyle/>
          <a:p>
            <a:r>
              <a:rPr lang="en-IN" smtClean="0"/>
              <a:t>Dr. Vijayalaxmi Mekali, Associate Professor, Dept. of CSE, KSIT</a:t>
            </a:r>
            <a:endParaRPr lang="en-IN"/>
          </a:p>
        </p:txBody>
      </p:sp>
      <p:sp>
        <p:nvSpPr>
          <p:cNvPr id="7" name="Slide Number Placeholder 6"/>
          <p:cNvSpPr>
            <a:spLocks noGrp="1"/>
          </p:cNvSpPr>
          <p:nvPr>
            <p:ph type="sldNum" sz="quarter" idx="12"/>
          </p:nvPr>
        </p:nvSpPr>
        <p:spPr/>
        <p:txBody>
          <a:bodyPr/>
          <a:lstStyle/>
          <a:p>
            <a:fld id="{80BB2F4A-8F5B-4B40-8FC9-F5DB04C031F5}" type="slidenum">
              <a:rPr lang="en-IN" smtClean="0"/>
              <a:pPr/>
              <a:t>‹#›</a:t>
            </a:fld>
            <a:endParaRPr lang="en-IN"/>
          </a:p>
        </p:txBody>
      </p:sp>
    </p:spTree>
    <p:extLst>
      <p:ext uri="{BB962C8B-B14F-4D97-AF65-F5344CB8AC3E}">
        <p14:creationId xmlns:p14="http://schemas.microsoft.com/office/powerpoint/2010/main" xmlns="" val="3493928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F82392B-1A9F-460C-B050-D99875051AD3}" type="datetime1">
              <a:rPr lang="en-IN" smtClean="0"/>
              <a:pPr/>
              <a:t>15-11-2021</a:t>
            </a:fld>
            <a:endParaRPr lang="en-IN"/>
          </a:p>
        </p:txBody>
      </p:sp>
      <p:sp>
        <p:nvSpPr>
          <p:cNvPr id="8" name="Footer Placeholder 7"/>
          <p:cNvSpPr>
            <a:spLocks noGrp="1"/>
          </p:cNvSpPr>
          <p:nvPr>
            <p:ph type="ftr" sz="quarter" idx="11"/>
          </p:nvPr>
        </p:nvSpPr>
        <p:spPr/>
        <p:txBody>
          <a:bodyPr/>
          <a:lstStyle/>
          <a:p>
            <a:r>
              <a:rPr lang="en-IN" smtClean="0"/>
              <a:t>Dr. Vijayalaxmi Mekali, Associate Professor, Dept. of CSE, KSIT</a:t>
            </a:r>
            <a:endParaRPr lang="en-IN"/>
          </a:p>
        </p:txBody>
      </p:sp>
      <p:sp>
        <p:nvSpPr>
          <p:cNvPr id="9" name="Slide Number Placeholder 8"/>
          <p:cNvSpPr>
            <a:spLocks noGrp="1"/>
          </p:cNvSpPr>
          <p:nvPr>
            <p:ph type="sldNum" sz="quarter" idx="12"/>
          </p:nvPr>
        </p:nvSpPr>
        <p:spPr/>
        <p:txBody>
          <a:bodyPr/>
          <a:lstStyle/>
          <a:p>
            <a:fld id="{80BB2F4A-8F5B-4B40-8FC9-F5DB04C031F5}" type="slidenum">
              <a:rPr lang="en-IN" smtClean="0"/>
              <a:pPr/>
              <a:t>‹#›</a:t>
            </a:fld>
            <a:endParaRPr lang="en-IN"/>
          </a:p>
        </p:txBody>
      </p:sp>
    </p:spTree>
    <p:extLst>
      <p:ext uri="{BB962C8B-B14F-4D97-AF65-F5344CB8AC3E}">
        <p14:creationId xmlns:p14="http://schemas.microsoft.com/office/powerpoint/2010/main" xmlns="" val="120835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6D7E58B9-CF87-4181-8225-1807BFE0FEEE}" type="datetime1">
              <a:rPr lang="en-IN" smtClean="0"/>
              <a:pPr/>
              <a:t>15-11-2021</a:t>
            </a:fld>
            <a:endParaRPr lang="en-IN"/>
          </a:p>
        </p:txBody>
      </p:sp>
      <p:sp>
        <p:nvSpPr>
          <p:cNvPr id="4" name="Footer Placeholder 3"/>
          <p:cNvSpPr>
            <a:spLocks noGrp="1"/>
          </p:cNvSpPr>
          <p:nvPr>
            <p:ph type="ftr" sz="quarter" idx="11"/>
          </p:nvPr>
        </p:nvSpPr>
        <p:spPr/>
        <p:txBody>
          <a:bodyPr/>
          <a:lstStyle/>
          <a:p>
            <a:r>
              <a:rPr lang="en-IN" smtClean="0"/>
              <a:t>Dr. Vijayalaxmi Mekali, Associate Professor, Dept. of CSE, KSIT</a:t>
            </a:r>
            <a:endParaRPr lang="en-IN"/>
          </a:p>
        </p:txBody>
      </p:sp>
      <p:sp>
        <p:nvSpPr>
          <p:cNvPr id="5" name="Slide Number Placeholder 4"/>
          <p:cNvSpPr>
            <a:spLocks noGrp="1"/>
          </p:cNvSpPr>
          <p:nvPr>
            <p:ph type="sldNum" sz="quarter" idx="12"/>
          </p:nvPr>
        </p:nvSpPr>
        <p:spPr/>
        <p:txBody>
          <a:bodyPr/>
          <a:lstStyle/>
          <a:p>
            <a:fld id="{80BB2F4A-8F5B-4B40-8FC9-F5DB04C031F5}" type="slidenum">
              <a:rPr lang="en-IN" smtClean="0"/>
              <a:pPr/>
              <a:t>‹#›</a:t>
            </a:fld>
            <a:endParaRPr lang="en-IN"/>
          </a:p>
        </p:txBody>
      </p:sp>
    </p:spTree>
    <p:extLst>
      <p:ext uri="{BB962C8B-B14F-4D97-AF65-F5344CB8AC3E}">
        <p14:creationId xmlns:p14="http://schemas.microsoft.com/office/powerpoint/2010/main" xmlns="" val="2792625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33D4A6-69F2-404E-B43D-969E00F140E0}" type="datetime1">
              <a:rPr lang="en-IN" smtClean="0"/>
              <a:pPr/>
              <a:t>15-11-2021</a:t>
            </a:fld>
            <a:endParaRPr lang="en-IN"/>
          </a:p>
        </p:txBody>
      </p:sp>
      <p:sp>
        <p:nvSpPr>
          <p:cNvPr id="3" name="Footer Placeholder 2"/>
          <p:cNvSpPr>
            <a:spLocks noGrp="1"/>
          </p:cNvSpPr>
          <p:nvPr>
            <p:ph type="ftr" sz="quarter" idx="11"/>
          </p:nvPr>
        </p:nvSpPr>
        <p:spPr/>
        <p:txBody>
          <a:bodyPr/>
          <a:lstStyle/>
          <a:p>
            <a:r>
              <a:rPr lang="en-IN" smtClean="0"/>
              <a:t>Dr. Vijayalaxmi Mekali, Associate Professor, Dept. of CSE, KSIT</a:t>
            </a:r>
            <a:endParaRPr lang="en-IN"/>
          </a:p>
        </p:txBody>
      </p:sp>
      <p:sp>
        <p:nvSpPr>
          <p:cNvPr id="4" name="Slide Number Placeholder 3"/>
          <p:cNvSpPr>
            <a:spLocks noGrp="1"/>
          </p:cNvSpPr>
          <p:nvPr>
            <p:ph type="sldNum" sz="quarter" idx="12"/>
          </p:nvPr>
        </p:nvSpPr>
        <p:spPr/>
        <p:txBody>
          <a:bodyPr/>
          <a:lstStyle/>
          <a:p>
            <a:fld id="{80BB2F4A-8F5B-4B40-8FC9-F5DB04C031F5}" type="slidenum">
              <a:rPr lang="en-IN" smtClean="0"/>
              <a:pPr/>
              <a:t>‹#›</a:t>
            </a:fld>
            <a:endParaRPr lang="en-IN"/>
          </a:p>
        </p:txBody>
      </p:sp>
    </p:spTree>
    <p:extLst>
      <p:ext uri="{BB962C8B-B14F-4D97-AF65-F5344CB8AC3E}">
        <p14:creationId xmlns:p14="http://schemas.microsoft.com/office/powerpoint/2010/main" xmlns="" val="753537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FD90027-E03B-4EB1-9AEB-E8F4227F4D57}" type="datetime1">
              <a:rPr lang="en-IN" smtClean="0"/>
              <a:pPr/>
              <a:t>15-11-2021</a:t>
            </a:fld>
            <a:endParaRPr lang="en-IN"/>
          </a:p>
        </p:txBody>
      </p:sp>
      <p:sp>
        <p:nvSpPr>
          <p:cNvPr id="6" name="Footer Placeholder 5"/>
          <p:cNvSpPr>
            <a:spLocks noGrp="1"/>
          </p:cNvSpPr>
          <p:nvPr>
            <p:ph type="ftr" sz="quarter" idx="11"/>
          </p:nvPr>
        </p:nvSpPr>
        <p:spPr/>
        <p:txBody>
          <a:bodyPr/>
          <a:lstStyle/>
          <a:p>
            <a:r>
              <a:rPr lang="en-IN" smtClean="0"/>
              <a:t>Dr. Vijayalaxmi Mekali, Associate Professor, Dept. of CSE, KSIT</a:t>
            </a:r>
            <a:endParaRPr lang="en-IN"/>
          </a:p>
        </p:txBody>
      </p:sp>
      <p:sp>
        <p:nvSpPr>
          <p:cNvPr id="7" name="Slide Number Placeholder 6"/>
          <p:cNvSpPr>
            <a:spLocks noGrp="1"/>
          </p:cNvSpPr>
          <p:nvPr>
            <p:ph type="sldNum" sz="quarter" idx="12"/>
          </p:nvPr>
        </p:nvSpPr>
        <p:spPr/>
        <p:txBody>
          <a:bodyPr/>
          <a:lstStyle/>
          <a:p>
            <a:fld id="{80BB2F4A-8F5B-4B40-8FC9-F5DB04C031F5}" type="slidenum">
              <a:rPr lang="en-IN" smtClean="0"/>
              <a:pPr/>
              <a:t>‹#›</a:t>
            </a:fld>
            <a:endParaRPr lang="en-IN"/>
          </a:p>
        </p:txBody>
      </p:sp>
    </p:spTree>
    <p:extLst>
      <p:ext uri="{BB962C8B-B14F-4D97-AF65-F5344CB8AC3E}">
        <p14:creationId xmlns:p14="http://schemas.microsoft.com/office/powerpoint/2010/main" xmlns="" val="3550571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025095-C33B-45A6-9E64-FA0DCCE27C8A}" type="datetime1">
              <a:rPr lang="en-IN" smtClean="0"/>
              <a:pPr/>
              <a:t>15-11-2021</a:t>
            </a:fld>
            <a:endParaRPr lang="en-IN"/>
          </a:p>
        </p:txBody>
      </p:sp>
      <p:sp>
        <p:nvSpPr>
          <p:cNvPr id="6" name="Footer Placeholder 5"/>
          <p:cNvSpPr>
            <a:spLocks noGrp="1"/>
          </p:cNvSpPr>
          <p:nvPr>
            <p:ph type="ftr" sz="quarter" idx="11"/>
          </p:nvPr>
        </p:nvSpPr>
        <p:spPr/>
        <p:txBody>
          <a:bodyPr/>
          <a:lstStyle/>
          <a:p>
            <a:r>
              <a:rPr lang="en-IN" smtClean="0"/>
              <a:t>Dr. Vijayalaxmi Mekali, Associate Professor, Dept. of CSE, KSIT</a:t>
            </a:r>
            <a:endParaRPr lang="en-IN"/>
          </a:p>
        </p:txBody>
      </p:sp>
      <p:sp>
        <p:nvSpPr>
          <p:cNvPr id="7" name="Slide Number Placeholder 6"/>
          <p:cNvSpPr>
            <a:spLocks noGrp="1"/>
          </p:cNvSpPr>
          <p:nvPr>
            <p:ph type="sldNum" sz="quarter" idx="12"/>
          </p:nvPr>
        </p:nvSpPr>
        <p:spPr/>
        <p:txBody>
          <a:bodyPr/>
          <a:lstStyle/>
          <a:p>
            <a:fld id="{80BB2F4A-8F5B-4B40-8FC9-F5DB04C031F5}" type="slidenum">
              <a:rPr lang="en-IN" smtClean="0"/>
              <a:pPr/>
              <a:t>‹#›</a:t>
            </a:fld>
            <a:endParaRPr lang="en-IN"/>
          </a:p>
        </p:txBody>
      </p:sp>
    </p:spTree>
    <p:extLst>
      <p:ext uri="{BB962C8B-B14F-4D97-AF65-F5344CB8AC3E}">
        <p14:creationId xmlns:p14="http://schemas.microsoft.com/office/powerpoint/2010/main" xmlns="" val="3046649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041FAD-04EF-4960-A6BA-1D2E13A56B22}" type="datetime1">
              <a:rPr lang="en-IN" smtClean="0"/>
              <a:pPr/>
              <a:t>15-11-2021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smtClean="0"/>
              <a:t>Dr. Vijayalaxmi Mekali, Associate Professor, Dept. of CSE, KSIT</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BB2F4A-8F5B-4B40-8FC9-F5DB04C031F5}" type="slidenum">
              <a:rPr lang="en-IN" smtClean="0"/>
              <a:pPr/>
              <a:t>‹#›</a:t>
            </a:fld>
            <a:endParaRPr lang="en-IN"/>
          </a:p>
        </p:txBody>
      </p:sp>
    </p:spTree>
    <p:extLst>
      <p:ext uri="{BB962C8B-B14F-4D97-AF65-F5344CB8AC3E}">
        <p14:creationId xmlns:p14="http://schemas.microsoft.com/office/powerpoint/2010/main" xmlns="" val="3025653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6.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6.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3.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6.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64.gif"/><Relationship Id="rId4" Type="http://schemas.openxmlformats.org/officeDocument/2006/relationships/image" Target="../media/image56.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56.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56.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56.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56.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56.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56.png"/></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56.png"/></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1.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1.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1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11.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11.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1.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11.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png"/><Relationship Id="rId7"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emf"/><Relationship Id="rId4" Type="http://schemas.openxmlformats.org/officeDocument/2006/relationships/image" Target="../media/image11.png"/><Relationship Id="rId9"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11.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1.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2.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1.png"/><Relationship Id="rId4" Type="http://schemas.openxmlformats.org/officeDocument/2006/relationships/image" Target="../media/image11.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1.png"/><Relationship Id="rId4" Type="http://schemas.openxmlformats.org/officeDocument/2006/relationships/image" Target="../media/image11.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11.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11.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58.emf"/><Relationship Id="rId4" Type="http://schemas.openxmlformats.org/officeDocument/2006/relationships/image" Target="../media/image56.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4897" y="572568"/>
            <a:ext cx="9144000" cy="1382060"/>
          </a:xfrm>
        </p:spPr>
        <p:txBody>
          <a:bodyPr>
            <a:noAutofit/>
          </a:bodyPr>
          <a:lstStyle/>
          <a:p>
            <a:r>
              <a:rPr lang="en-IN" sz="4400" b="1" dirty="0" smtClean="0">
                <a:solidFill>
                  <a:srgbClr val="002060"/>
                </a:solidFill>
                <a:latin typeface="Times New Roman" panose="02020603050405020304" pitchFamily="18" charset="0"/>
                <a:cs typeface="Times New Roman" panose="02020603050405020304" pitchFamily="18" charset="0"/>
              </a:rPr>
              <a:t>K. S. Institute of Technology</a:t>
            </a:r>
            <a:br>
              <a:rPr lang="en-IN" sz="4400" b="1" dirty="0" smtClean="0">
                <a:solidFill>
                  <a:srgbClr val="002060"/>
                </a:solidFill>
                <a:latin typeface="Times New Roman" panose="02020603050405020304" pitchFamily="18" charset="0"/>
                <a:cs typeface="Times New Roman" panose="02020603050405020304" pitchFamily="18" charset="0"/>
              </a:rPr>
            </a:br>
            <a:r>
              <a:rPr lang="en-IN" sz="3200" b="1" dirty="0" smtClean="0">
                <a:solidFill>
                  <a:srgbClr val="C00000"/>
                </a:solidFill>
                <a:latin typeface="Times New Roman" panose="02020603050405020304" pitchFamily="18" charset="0"/>
                <a:cs typeface="Times New Roman" panose="02020603050405020304" pitchFamily="18" charset="0"/>
              </a:rPr>
              <a:t>Department of Computer Science and Engineering</a:t>
            </a:r>
            <a:endParaRPr lang="en-IN" sz="3200" dirty="0"/>
          </a:p>
        </p:txBody>
      </p:sp>
      <p:sp>
        <p:nvSpPr>
          <p:cNvPr id="3" name="Subtitle 2"/>
          <p:cNvSpPr>
            <a:spLocks noGrp="1"/>
          </p:cNvSpPr>
          <p:nvPr>
            <p:ph type="subTitle" idx="1"/>
          </p:nvPr>
        </p:nvSpPr>
        <p:spPr>
          <a:xfrm>
            <a:off x="1036890" y="2153539"/>
            <a:ext cx="9144000" cy="4187439"/>
          </a:xfrm>
        </p:spPr>
        <p:txBody>
          <a:bodyPr>
            <a:normAutofit fontScale="70000" lnSpcReduction="20000"/>
          </a:bodyPr>
          <a:lstStyle/>
          <a:p>
            <a:endParaRPr lang="en-IN" sz="4300" b="1" dirty="0" smtClean="0">
              <a:solidFill>
                <a:srgbClr val="002060"/>
              </a:solidFill>
              <a:latin typeface="Times New Roman" panose="02020603050405020304" pitchFamily="18" charset="0"/>
              <a:cs typeface="Times New Roman" panose="02020603050405020304" pitchFamily="18" charset="0"/>
            </a:endParaRPr>
          </a:p>
          <a:p>
            <a:r>
              <a:rPr lang="en-IN" sz="4600" b="1" dirty="0">
                <a:solidFill>
                  <a:srgbClr val="FF0000"/>
                </a:solidFill>
                <a:latin typeface="Times New Roman" panose="02020603050405020304" pitchFamily="18" charset="0"/>
                <a:cs typeface="Times New Roman" panose="02020603050405020304" pitchFamily="18" charset="0"/>
              </a:rPr>
              <a:t>Advanced Computer Architecture</a:t>
            </a:r>
            <a:r>
              <a:rPr lang="en-IN" sz="4600" b="1" dirty="0" smtClean="0">
                <a:solidFill>
                  <a:srgbClr val="002060"/>
                </a:solidFill>
                <a:latin typeface="Times New Roman" panose="02020603050405020304" pitchFamily="18" charset="0"/>
                <a:cs typeface="Times New Roman" panose="02020603050405020304" pitchFamily="18" charset="0"/>
              </a:rPr>
              <a:t> – </a:t>
            </a:r>
            <a:r>
              <a:rPr lang="en-IN" sz="4600" b="1" dirty="0" smtClean="0">
                <a:solidFill>
                  <a:srgbClr val="FF0000"/>
                </a:solidFill>
                <a:latin typeface="Times New Roman" panose="02020603050405020304" pitchFamily="18" charset="0"/>
                <a:cs typeface="Times New Roman" panose="02020603050405020304" pitchFamily="18" charset="0"/>
              </a:rPr>
              <a:t>18CS733</a:t>
            </a:r>
          </a:p>
          <a:p>
            <a:endParaRPr lang="en-IN" sz="4300" b="1" dirty="0" smtClean="0">
              <a:solidFill>
                <a:srgbClr val="002060"/>
              </a:solidFill>
              <a:latin typeface="Times New Roman" panose="02020603050405020304" pitchFamily="18" charset="0"/>
              <a:cs typeface="Times New Roman" panose="02020603050405020304" pitchFamily="18" charset="0"/>
            </a:endParaRPr>
          </a:p>
          <a:p>
            <a:pPr>
              <a:lnSpc>
                <a:spcPct val="170000"/>
              </a:lnSpc>
            </a:pPr>
            <a:r>
              <a:rPr lang="en-IN" sz="3600" b="1" dirty="0" smtClean="0">
                <a:solidFill>
                  <a:srgbClr val="002060"/>
                </a:solidFill>
                <a:latin typeface="Times New Roman" panose="02020603050405020304" pitchFamily="18" charset="0"/>
                <a:cs typeface="Times New Roman" panose="02020603050405020304" pitchFamily="18" charset="0"/>
              </a:rPr>
              <a:t>Faculty Name: </a:t>
            </a:r>
            <a:r>
              <a:rPr lang="en-IN" sz="3600" b="1" dirty="0" err="1" smtClean="0">
                <a:solidFill>
                  <a:srgbClr val="002060"/>
                </a:solidFill>
                <a:latin typeface="Times New Roman" panose="02020603050405020304" pitchFamily="18" charset="0"/>
                <a:cs typeface="Times New Roman" panose="02020603050405020304" pitchFamily="18" charset="0"/>
              </a:rPr>
              <a:t>Dr.</a:t>
            </a:r>
            <a:r>
              <a:rPr lang="en-IN" sz="3600" b="1" dirty="0" smtClean="0">
                <a:solidFill>
                  <a:srgbClr val="002060"/>
                </a:solidFill>
                <a:latin typeface="Times New Roman" panose="02020603050405020304" pitchFamily="18" charset="0"/>
                <a:cs typeface="Times New Roman" panose="02020603050405020304" pitchFamily="18" charset="0"/>
              </a:rPr>
              <a:t> </a:t>
            </a:r>
            <a:r>
              <a:rPr lang="en-IN" sz="3600" b="1" dirty="0" err="1" smtClean="0">
                <a:solidFill>
                  <a:srgbClr val="002060"/>
                </a:solidFill>
                <a:latin typeface="Times New Roman" panose="02020603050405020304" pitchFamily="18" charset="0"/>
                <a:cs typeface="Times New Roman" panose="02020603050405020304" pitchFamily="18" charset="0"/>
              </a:rPr>
              <a:t>Vijayalaxmi</a:t>
            </a:r>
            <a:r>
              <a:rPr lang="en-IN" sz="3600" b="1" dirty="0" smtClean="0">
                <a:solidFill>
                  <a:srgbClr val="002060"/>
                </a:solidFill>
                <a:latin typeface="Times New Roman" panose="02020603050405020304" pitchFamily="18" charset="0"/>
                <a:cs typeface="Times New Roman" panose="02020603050405020304" pitchFamily="18" charset="0"/>
              </a:rPr>
              <a:t> </a:t>
            </a:r>
            <a:r>
              <a:rPr lang="en-IN" sz="3600" b="1" dirty="0" err="1" smtClean="0">
                <a:solidFill>
                  <a:srgbClr val="002060"/>
                </a:solidFill>
                <a:latin typeface="Times New Roman" panose="02020603050405020304" pitchFamily="18" charset="0"/>
                <a:cs typeface="Times New Roman" panose="02020603050405020304" pitchFamily="18" charset="0"/>
              </a:rPr>
              <a:t>Mekali</a:t>
            </a:r>
            <a:endParaRPr lang="en-IN" sz="3600" b="1" dirty="0" smtClean="0">
              <a:solidFill>
                <a:srgbClr val="002060"/>
              </a:solidFill>
              <a:latin typeface="Times New Roman" panose="02020603050405020304" pitchFamily="18" charset="0"/>
              <a:cs typeface="Times New Roman" panose="02020603050405020304" pitchFamily="18" charset="0"/>
            </a:endParaRPr>
          </a:p>
          <a:p>
            <a:pPr>
              <a:lnSpc>
                <a:spcPct val="170000"/>
              </a:lnSpc>
            </a:pPr>
            <a:r>
              <a:rPr lang="en-IN" sz="3600" b="1" dirty="0" smtClean="0">
                <a:solidFill>
                  <a:srgbClr val="C00000"/>
                </a:solidFill>
                <a:latin typeface="Times New Roman" panose="02020603050405020304" pitchFamily="18" charset="0"/>
                <a:cs typeface="Times New Roman" panose="02020603050405020304" pitchFamily="18" charset="0"/>
              </a:rPr>
              <a:t>Associate Professor, Dept. of CSE</a:t>
            </a:r>
          </a:p>
          <a:p>
            <a:pPr>
              <a:lnSpc>
                <a:spcPct val="170000"/>
              </a:lnSpc>
            </a:pPr>
            <a:r>
              <a:rPr lang="en-IN" sz="3600" b="1" dirty="0" smtClean="0">
                <a:solidFill>
                  <a:srgbClr val="002060"/>
                </a:solidFill>
                <a:latin typeface="Times New Roman" panose="02020603050405020304" pitchFamily="18" charset="0"/>
                <a:cs typeface="Times New Roman" panose="02020603050405020304" pitchFamily="18" charset="0"/>
              </a:rPr>
              <a:t>KSIT, </a:t>
            </a:r>
            <a:r>
              <a:rPr lang="en-IN" sz="3600" b="1" dirty="0">
                <a:solidFill>
                  <a:srgbClr val="002060"/>
                </a:solidFill>
                <a:latin typeface="Times New Roman" panose="02020603050405020304" pitchFamily="18" charset="0"/>
                <a:cs typeface="Times New Roman" panose="02020603050405020304" pitchFamily="18" charset="0"/>
              </a:rPr>
              <a:t>Bangalorehttps://www.knowledgeadda.com/2019/06/vtu-cse-notes-for-7th-semester-2015.html</a:t>
            </a:r>
            <a:endParaRPr lang="en-IN" sz="3600" b="1" dirty="0" smtClean="0">
              <a:solidFill>
                <a:srgbClr val="002060"/>
              </a:solidFill>
              <a:latin typeface="Times New Roman" panose="02020603050405020304" pitchFamily="18" charset="0"/>
              <a:cs typeface="Times New Roman" panose="02020603050405020304" pitchFamily="18" charset="0"/>
            </a:endParaRPr>
          </a:p>
          <a:p>
            <a:endParaRPr lang="en-IN" dirty="0"/>
          </a:p>
        </p:txBody>
      </p:sp>
      <p:pic>
        <p:nvPicPr>
          <p:cNvPr id="4" name="Picture 3"/>
          <p:cNvPicPr>
            <a:picLocks noChangeAspect="1"/>
          </p:cNvPicPr>
          <p:nvPr/>
        </p:nvPicPr>
        <p:blipFill>
          <a:blip r:embed="rId2"/>
          <a:stretch>
            <a:fillRect/>
          </a:stretch>
        </p:blipFill>
        <p:spPr>
          <a:xfrm>
            <a:off x="388050" y="268940"/>
            <a:ext cx="970384" cy="928092"/>
          </a:xfrm>
          <a:prstGeom prst="rect">
            <a:avLst/>
          </a:prstGeom>
        </p:spPr>
      </p:pic>
      <p:pic>
        <p:nvPicPr>
          <p:cNvPr id="5" name="Picture 2" descr="logo"/>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003897" y="268940"/>
            <a:ext cx="914681" cy="91468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34489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251" y="1047958"/>
            <a:ext cx="11934681" cy="5617762"/>
          </a:xfrm>
        </p:spPr>
        <p:txBody>
          <a:bodyPr>
            <a:normAutofit/>
          </a:bodyPr>
          <a:lstStyle/>
          <a:p>
            <a:pPr marL="0" indent="0">
              <a:buNone/>
            </a:pPr>
            <a:r>
              <a:rPr lang="en-IN" sz="2500" b="1" dirty="0" smtClean="0">
                <a:solidFill>
                  <a:srgbClr val="0070C0"/>
                </a:solidFill>
                <a:latin typeface="Times New Roman" panose="02020603050405020304" pitchFamily="18" charset="0"/>
                <a:ea typeface="+mj-ea"/>
                <a:cs typeface="Times New Roman" panose="02020603050405020304" pitchFamily="18" charset="0"/>
              </a:rPr>
              <a:t>Performance         speed</a:t>
            </a:r>
          </a:p>
          <a:p>
            <a:pPr marL="0" indent="0">
              <a:buNone/>
            </a:pPr>
            <a:r>
              <a:rPr lang="en-IN" sz="2500" b="1" dirty="0" smtClean="0">
                <a:solidFill>
                  <a:srgbClr val="0070C0"/>
                </a:solidFill>
                <a:latin typeface="Times New Roman" panose="02020603050405020304" pitchFamily="18" charset="0"/>
                <a:ea typeface="+mj-ea"/>
                <a:cs typeface="Times New Roman" panose="02020603050405020304" pitchFamily="18" charset="0"/>
              </a:rPr>
              <a:t>Performance            1/Time</a:t>
            </a:r>
          </a:p>
          <a:p>
            <a:pPr marL="0" indent="0">
              <a:buNone/>
            </a:pPr>
            <a:endParaRPr lang="en-IN" sz="2500" b="1" dirty="0" smtClean="0">
              <a:solidFill>
                <a:srgbClr val="0070C0"/>
              </a:solidFill>
              <a:latin typeface="Times New Roman" panose="02020603050405020304" pitchFamily="18" charset="0"/>
              <a:ea typeface="+mj-ea"/>
              <a:cs typeface="Times New Roman" panose="02020603050405020304" pitchFamily="18" charset="0"/>
            </a:endParaRPr>
          </a:p>
          <a:p>
            <a:pPr marL="0" indent="0">
              <a:buNone/>
            </a:pPr>
            <a:endParaRPr lang="en-IN" sz="2500" b="1" dirty="0">
              <a:solidFill>
                <a:srgbClr val="0070C0"/>
              </a:solidFill>
              <a:latin typeface="Times New Roman" panose="02020603050405020304" pitchFamily="18" charset="0"/>
              <a:ea typeface="+mj-ea"/>
              <a:cs typeface="Times New Roman" panose="02020603050405020304" pitchFamily="18" charset="0"/>
            </a:endParaRPr>
          </a:p>
          <a:p>
            <a:pPr marL="0" indent="0">
              <a:buNone/>
            </a:pPr>
            <a:endParaRPr lang="en-IN" sz="2500" b="1" dirty="0" smtClean="0">
              <a:solidFill>
                <a:srgbClr val="0070C0"/>
              </a:solidFill>
              <a:latin typeface="Times New Roman" panose="02020603050405020304" pitchFamily="18" charset="0"/>
              <a:ea typeface="+mj-ea"/>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9252" y="0"/>
            <a:ext cx="970384" cy="928092"/>
          </a:xfrm>
          <a:prstGeom prst="rect">
            <a:avLst/>
          </a:prstGeom>
        </p:spPr>
      </p:pic>
      <p:pic>
        <p:nvPicPr>
          <p:cNvPr id="5" name="Picture 2" descr="logo"/>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191904" y="36594"/>
            <a:ext cx="914681" cy="914681"/>
          </a:xfrm>
          <a:prstGeom prst="rect">
            <a:avLst/>
          </a:prstGeom>
          <a:noFill/>
          <a:extLst>
            <a:ext uri="{909E8E84-426E-40DD-AFC4-6F175D3DCCD1}">
              <a14:hiddenFill xmlns:a14="http://schemas.microsoft.com/office/drawing/2010/main" xmlns="">
                <a:solidFill>
                  <a:srgbClr val="FFFFFF"/>
                </a:solidFill>
              </a14:hiddenFill>
            </a:ext>
          </a:extLst>
        </p:spPr>
      </p:pic>
      <p:sp>
        <p:nvSpPr>
          <p:cNvPr id="6" name="Date Placeholder 5"/>
          <p:cNvSpPr>
            <a:spLocks noGrp="1"/>
          </p:cNvSpPr>
          <p:nvPr>
            <p:ph type="dt" sz="half" idx="10"/>
          </p:nvPr>
        </p:nvSpPr>
        <p:spPr>
          <a:xfrm>
            <a:off x="116552" y="6371721"/>
            <a:ext cx="1298249" cy="365125"/>
          </a:xfrm>
        </p:spPr>
        <p:txBody>
          <a:bodyPr/>
          <a:lstStyle/>
          <a:p>
            <a:pPr algn="ctr"/>
            <a:fld id="{218059A8-FDFD-4A21-9C36-11DD0EA3DFB9}" type="datetime1">
              <a:rPr lang="en-IN" b="1" i="1" smtClean="0">
                <a:solidFill>
                  <a:srgbClr val="FF0000"/>
                </a:solidFill>
                <a:latin typeface="Lucida Handwriting" panose="03010101010101010101" pitchFamily="66" charset="0"/>
                <a:cs typeface="Times New Roman" panose="02020603050405020304" pitchFamily="18" charset="0"/>
              </a:rPr>
              <a:pPr algn="ct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8" name="Footer Placeholder 7"/>
          <p:cNvSpPr>
            <a:spLocks noGrp="1"/>
          </p:cNvSpPr>
          <p:nvPr>
            <p:ph type="ftr" sz="quarter" idx="11"/>
          </p:nvPr>
        </p:nvSpPr>
        <p:spPr>
          <a:xfrm>
            <a:off x="4038599" y="6356350"/>
            <a:ext cx="5575419" cy="365125"/>
          </a:xfrm>
        </p:spPr>
        <p:txBody>
          <a:bodyPr/>
          <a:lstStyle/>
          <a:p>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Dr.</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t>
            </a:r>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Vijayalaxmi</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t>
            </a:r>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Mekali</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Associate Professor, Dept. of CSE, KSIT</a:t>
            </a:r>
            <a:endParaRPr lang="en-IN" b="1" i="1" dirty="0">
              <a:solidFill>
                <a:srgbClr val="FF000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11096260" y="6420461"/>
            <a:ext cx="1105968" cy="365125"/>
          </a:xfrm>
        </p:spPr>
        <p:txBody>
          <a:bodyPr/>
          <a:lstStyle/>
          <a:p>
            <a:pPr algn="ctr"/>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ctr"/>
              <a:t>10</a:t>
            </a:fld>
            <a:endParaRPr lang="en-IN" b="1" i="1" dirty="0">
              <a:solidFill>
                <a:srgbClr val="FF0000"/>
              </a:solidFill>
              <a:latin typeface="Lucida Handwriting" panose="03010101010101010101" pitchFamily="66" charset="0"/>
              <a:cs typeface="Times New Roman" panose="02020603050405020304" pitchFamily="18" charset="0"/>
            </a:endParaRPr>
          </a:p>
        </p:txBody>
      </p:sp>
      <p:pic>
        <p:nvPicPr>
          <p:cNvPr id="10" name="Picture 9"/>
          <p:cNvPicPr>
            <a:picLocks noChangeAspect="1"/>
          </p:cNvPicPr>
          <p:nvPr/>
        </p:nvPicPr>
        <p:blipFill>
          <a:blip r:embed="rId4" cstate="print"/>
          <a:stretch>
            <a:fillRect/>
          </a:stretch>
        </p:blipFill>
        <p:spPr>
          <a:xfrm>
            <a:off x="2060916" y="1183844"/>
            <a:ext cx="348998" cy="250291"/>
          </a:xfrm>
          <a:prstGeom prst="rect">
            <a:avLst/>
          </a:prstGeom>
        </p:spPr>
      </p:pic>
      <p:pic>
        <p:nvPicPr>
          <p:cNvPr id="11" name="Picture 10"/>
          <p:cNvPicPr>
            <a:picLocks noChangeAspect="1"/>
          </p:cNvPicPr>
          <p:nvPr/>
        </p:nvPicPr>
        <p:blipFill>
          <a:blip r:embed="rId4" cstate="print"/>
          <a:stretch>
            <a:fillRect/>
          </a:stretch>
        </p:blipFill>
        <p:spPr>
          <a:xfrm>
            <a:off x="2127858" y="1635346"/>
            <a:ext cx="348998" cy="250291"/>
          </a:xfrm>
          <a:prstGeom prst="rect">
            <a:avLst/>
          </a:prstGeom>
        </p:spPr>
      </p:pic>
      <p:sp>
        <p:nvSpPr>
          <p:cNvPr id="13" name="Title 1"/>
          <p:cNvSpPr>
            <a:spLocks noGrp="1"/>
          </p:cNvSpPr>
          <p:nvPr>
            <p:ph type="title"/>
          </p:nvPr>
        </p:nvSpPr>
        <p:spPr>
          <a:xfrm>
            <a:off x="1325310" y="368141"/>
            <a:ext cx="8237434" cy="583134"/>
          </a:xfrm>
        </p:spPr>
        <p:txBody>
          <a:bodyPr>
            <a:noAutofit/>
          </a:bodyPr>
          <a:lstStyle/>
          <a:p>
            <a:pPr algn="ctr"/>
            <a:r>
              <a:rPr lang="en-IN" sz="2800" b="1" dirty="0">
                <a:solidFill>
                  <a:srgbClr val="002060"/>
                </a:solidFill>
                <a:latin typeface="Times New Roman" panose="02020603050405020304" pitchFamily="18" charset="0"/>
                <a:cs typeface="Times New Roman" panose="02020603050405020304" pitchFamily="18" charset="0"/>
              </a:rPr>
              <a:t>Advanced Computer Architecture</a:t>
            </a:r>
          </a:p>
        </p:txBody>
      </p:sp>
    </p:spTree>
    <p:extLst>
      <p:ext uri="{BB962C8B-B14F-4D97-AF65-F5344CB8AC3E}">
        <p14:creationId xmlns:p14="http://schemas.microsoft.com/office/powerpoint/2010/main" xmlns="" val="197700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0943" y="216664"/>
            <a:ext cx="7588553" cy="373154"/>
          </a:xfrm>
        </p:spPr>
        <p:txBody>
          <a:bodyPr>
            <a:noAutofit/>
          </a:bodyPr>
          <a:lstStyle/>
          <a:p>
            <a:pPr lvl="1" algn="ctr" rtl="0">
              <a:lnSpc>
                <a:spcPct val="90000"/>
              </a:lnSpc>
              <a:spcBef>
                <a:spcPct val="0"/>
              </a:spcBef>
            </a:pP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400" b="1" dirty="0" smtClean="0">
                <a:solidFill>
                  <a:srgbClr val="0070C0"/>
                </a:solidFill>
                <a:latin typeface="Times New Roman" panose="02020603050405020304" pitchFamily="18" charset="0"/>
                <a:cs typeface="Times New Roman" panose="02020603050405020304" pitchFamily="18" charset="0"/>
              </a:rPr>
              <a:t>System interconnect architecture </a:t>
            </a:r>
            <a:br>
              <a:rPr lang="en-IN" sz="2400" b="1" dirty="0" smtClean="0">
                <a:solidFill>
                  <a:srgbClr val="0070C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673243" cy="643901"/>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0799" y="36595"/>
            <a:ext cx="625785" cy="62578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100</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709102"/>
            <a:ext cx="12192000" cy="6076483"/>
          </a:xfrm>
        </p:spPr>
        <p:txBody>
          <a:bodyPr>
            <a:normAutofit/>
          </a:bodyPr>
          <a:lstStyle/>
          <a:p>
            <a:pPr marL="0" indent="0">
              <a:buNone/>
            </a:pPr>
            <a:r>
              <a:rPr lang="en-US" sz="2400" b="1" dirty="0" smtClean="0">
                <a:solidFill>
                  <a:srgbClr val="0070C0"/>
                </a:solidFill>
                <a:latin typeface="Times New Roman" panose="02020603050405020304" pitchFamily="18" charset="0"/>
                <a:cs typeface="Times New Roman" panose="02020603050405020304" pitchFamily="18" charset="0"/>
              </a:rPr>
              <a:t>Network properties and Routing</a:t>
            </a:r>
          </a:p>
          <a:p>
            <a:pPr marL="0" indent="0">
              <a:buNone/>
            </a:pPr>
            <a:r>
              <a:rPr lang="en-US" sz="2400" b="1" dirty="0">
                <a:solidFill>
                  <a:srgbClr val="0070C0"/>
                </a:solidFill>
                <a:latin typeface="Times New Roman" panose="02020603050405020304" pitchFamily="18" charset="0"/>
                <a:cs typeface="Times New Roman" panose="02020603050405020304" pitchFamily="18" charset="0"/>
              </a:rPr>
              <a:t>4</a:t>
            </a:r>
            <a:r>
              <a:rPr lang="en-US" sz="2400" b="1" dirty="0" smtClean="0">
                <a:solidFill>
                  <a:srgbClr val="0070C0"/>
                </a:solidFill>
                <a:latin typeface="Times New Roman" panose="02020603050405020304" pitchFamily="18" charset="0"/>
                <a:cs typeface="Times New Roman" panose="02020603050405020304" pitchFamily="18" charset="0"/>
              </a:rPr>
              <a:t>. </a:t>
            </a:r>
            <a:r>
              <a:rPr lang="en-IN" sz="2400" b="1" dirty="0" smtClean="0">
                <a:solidFill>
                  <a:srgbClr val="0070C0"/>
                </a:solidFill>
                <a:latin typeface="Times New Roman" panose="02020603050405020304" pitchFamily="18" charset="0"/>
                <a:cs typeface="Times New Roman" panose="02020603050405020304" pitchFamily="18" charset="0"/>
              </a:rPr>
              <a:t>Perfect shuffle.</a:t>
            </a:r>
          </a:p>
          <a:p>
            <a:pPr marL="0" indent="0">
              <a:buNone/>
            </a:pPr>
            <a:endParaRPr lang="en-IN" sz="2400" b="1" dirty="0" smtClean="0">
              <a:solidFill>
                <a:srgbClr val="0070C0"/>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5"/>
          <a:stretch>
            <a:fillRect/>
          </a:stretch>
        </p:blipFill>
        <p:spPr>
          <a:xfrm>
            <a:off x="1554480" y="1521091"/>
            <a:ext cx="9085034" cy="4754448"/>
          </a:xfrm>
          <a:prstGeom prst="rect">
            <a:avLst/>
          </a:prstGeom>
        </p:spPr>
      </p:pic>
    </p:spTree>
    <p:extLst>
      <p:ext uri="{BB962C8B-B14F-4D97-AF65-F5344CB8AC3E}">
        <p14:creationId xmlns:p14="http://schemas.microsoft.com/office/powerpoint/2010/main" xmlns="" val="270853736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0943" y="216664"/>
            <a:ext cx="7588553" cy="373154"/>
          </a:xfrm>
        </p:spPr>
        <p:txBody>
          <a:bodyPr>
            <a:noAutofit/>
          </a:bodyPr>
          <a:lstStyle/>
          <a:p>
            <a:pPr lvl="1" algn="ctr" rtl="0">
              <a:lnSpc>
                <a:spcPct val="90000"/>
              </a:lnSpc>
              <a:spcBef>
                <a:spcPct val="0"/>
              </a:spcBef>
            </a:pP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400" b="1" dirty="0" smtClean="0">
                <a:solidFill>
                  <a:srgbClr val="0070C0"/>
                </a:solidFill>
                <a:latin typeface="Times New Roman" panose="02020603050405020304" pitchFamily="18" charset="0"/>
                <a:cs typeface="Times New Roman" panose="02020603050405020304" pitchFamily="18" charset="0"/>
              </a:rPr>
              <a:t>System interconnect architecture </a:t>
            </a:r>
            <a:br>
              <a:rPr lang="en-IN" sz="2400" b="1" dirty="0" smtClean="0">
                <a:solidFill>
                  <a:srgbClr val="0070C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673243" cy="643901"/>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0799" y="36595"/>
            <a:ext cx="625785" cy="62578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101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709102"/>
            <a:ext cx="12192000" cy="6076483"/>
          </a:xfrm>
        </p:spPr>
        <p:txBody>
          <a:bodyPr>
            <a:normAutofit/>
          </a:bodyPr>
          <a:lstStyle/>
          <a:p>
            <a:pPr marL="0" indent="0">
              <a:buNone/>
            </a:pPr>
            <a:r>
              <a:rPr lang="en-US" sz="2400" b="1" dirty="0" smtClean="0">
                <a:solidFill>
                  <a:srgbClr val="0070C0"/>
                </a:solidFill>
                <a:latin typeface="Times New Roman" panose="02020603050405020304" pitchFamily="18" charset="0"/>
                <a:cs typeface="Times New Roman" panose="02020603050405020304" pitchFamily="18" charset="0"/>
              </a:rPr>
              <a:t>Network properties and Routing</a:t>
            </a:r>
          </a:p>
          <a:p>
            <a:pPr marL="0" indent="0">
              <a:buNone/>
            </a:pPr>
            <a:r>
              <a:rPr lang="en-US" sz="2400" b="1" dirty="0">
                <a:solidFill>
                  <a:srgbClr val="0070C0"/>
                </a:solidFill>
                <a:latin typeface="Times New Roman" panose="02020603050405020304" pitchFamily="18" charset="0"/>
                <a:cs typeface="Times New Roman" panose="02020603050405020304" pitchFamily="18" charset="0"/>
              </a:rPr>
              <a:t>4</a:t>
            </a:r>
            <a:r>
              <a:rPr lang="en-US" sz="2400" b="1" dirty="0" smtClean="0">
                <a:solidFill>
                  <a:srgbClr val="0070C0"/>
                </a:solidFill>
                <a:latin typeface="Times New Roman" panose="02020603050405020304" pitchFamily="18" charset="0"/>
                <a:cs typeface="Times New Roman" panose="02020603050405020304" pitchFamily="18" charset="0"/>
              </a:rPr>
              <a:t>. </a:t>
            </a:r>
            <a:r>
              <a:rPr lang="en-IN" sz="2400" b="1" dirty="0" smtClean="0">
                <a:solidFill>
                  <a:srgbClr val="0070C0"/>
                </a:solidFill>
                <a:latin typeface="Times New Roman" panose="02020603050405020304" pitchFamily="18" charset="0"/>
                <a:cs typeface="Times New Roman" panose="02020603050405020304" pitchFamily="18" charset="0"/>
              </a:rPr>
              <a:t>Perfect shuffle.</a:t>
            </a:r>
          </a:p>
          <a:p>
            <a:r>
              <a:rPr lang="en-IN" sz="2000" b="1" dirty="0" smtClean="0">
                <a:solidFill>
                  <a:srgbClr val="0070C0"/>
                </a:solidFill>
                <a:latin typeface="Times New Roman" panose="02020603050405020304" pitchFamily="18" charset="0"/>
                <a:cs typeface="Times New Roman" panose="02020603050405020304" pitchFamily="18" charset="0"/>
              </a:rPr>
              <a:t>In general to shuffle n=2</a:t>
            </a:r>
            <a:r>
              <a:rPr lang="en-IN" sz="2000" b="1" baseline="30000" dirty="0" smtClean="0">
                <a:solidFill>
                  <a:srgbClr val="0070C0"/>
                </a:solidFill>
                <a:latin typeface="Times New Roman" panose="02020603050405020304" pitchFamily="18" charset="0"/>
                <a:cs typeface="Times New Roman" panose="02020603050405020304" pitchFamily="18" charset="0"/>
              </a:rPr>
              <a:t>k </a:t>
            </a:r>
            <a:r>
              <a:rPr lang="en-IN" sz="2000" b="1" dirty="0" smtClean="0">
                <a:solidFill>
                  <a:srgbClr val="0070C0"/>
                </a:solidFill>
                <a:latin typeface="Times New Roman" panose="02020603050405020304" pitchFamily="18" charset="0"/>
                <a:cs typeface="Times New Roman" panose="02020603050405020304" pitchFamily="18" charset="0"/>
              </a:rPr>
              <a:t>objects, the objects can be expressed as k bit binary number.</a:t>
            </a:r>
          </a:p>
          <a:p>
            <a:r>
              <a:rPr lang="en-IN" sz="2000" b="1" dirty="0" smtClean="0">
                <a:solidFill>
                  <a:srgbClr val="0070C0"/>
                </a:solidFill>
                <a:latin typeface="Times New Roman" panose="02020603050405020304" pitchFamily="18" charset="0"/>
                <a:cs typeface="Times New Roman" panose="02020603050405020304" pitchFamily="18" charset="0"/>
              </a:rPr>
              <a:t>Perfect shuffle maps x to y where y=(x</a:t>
            </a:r>
            <a:r>
              <a:rPr lang="en-IN" sz="2000" b="1" baseline="-25000" dirty="0">
                <a:solidFill>
                  <a:srgbClr val="0070C0"/>
                </a:solidFill>
                <a:latin typeface="Times New Roman" panose="02020603050405020304" pitchFamily="18" charset="0"/>
                <a:cs typeface="Times New Roman" panose="02020603050405020304" pitchFamily="18" charset="0"/>
              </a:rPr>
              <a:t>k-2</a:t>
            </a:r>
            <a:r>
              <a:rPr lang="en-IN" sz="2000" b="1" dirty="0" smtClean="0">
                <a:solidFill>
                  <a:srgbClr val="0070C0"/>
                </a:solidFill>
                <a:latin typeface="Times New Roman" panose="02020603050405020304" pitchFamily="18" charset="0"/>
                <a:cs typeface="Times New Roman" panose="02020603050405020304" pitchFamily="18" charset="0"/>
              </a:rPr>
              <a:t>,…..x</a:t>
            </a:r>
            <a:r>
              <a:rPr lang="en-IN" sz="2000" b="1" baseline="-25000" dirty="0">
                <a:solidFill>
                  <a:srgbClr val="0070C0"/>
                </a:solidFill>
                <a:latin typeface="Times New Roman" panose="02020603050405020304" pitchFamily="18" charset="0"/>
                <a:cs typeface="Times New Roman" panose="02020603050405020304" pitchFamily="18" charset="0"/>
              </a:rPr>
              <a:t>1</a:t>
            </a:r>
            <a:r>
              <a:rPr lang="en-IN" sz="2000" b="1" dirty="0" smtClean="0">
                <a:solidFill>
                  <a:srgbClr val="0070C0"/>
                </a:solidFill>
                <a:latin typeface="Times New Roman" panose="02020603050405020304" pitchFamily="18" charset="0"/>
                <a:cs typeface="Times New Roman" panose="02020603050405020304" pitchFamily="18" charset="0"/>
              </a:rPr>
              <a:t>, x</a:t>
            </a:r>
            <a:r>
              <a:rPr lang="en-IN" sz="2000" b="1" baseline="-25000" dirty="0">
                <a:solidFill>
                  <a:srgbClr val="0070C0"/>
                </a:solidFill>
                <a:latin typeface="Times New Roman" panose="02020603050405020304" pitchFamily="18" charset="0"/>
                <a:cs typeface="Times New Roman" panose="02020603050405020304" pitchFamily="18" charset="0"/>
              </a:rPr>
              <a:t>0</a:t>
            </a:r>
            <a:r>
              <a:rPr lang="en-IN" sz="2000" b="1" dirty="0" smtClean="0">
                <a:solidFill>
                  <a:srgbClr val="0070C0"/>
                </a:solidFill>
                <a:latin typeface="Times New Roman" panose="02020603050405020304" pitchFamily="18" charset="0"/>
                <a:cs typeface="Times New Roman" panose="02020603050405020304" pitchFamily="18" charset="0"/>
              </a:rPr>
              <a:t>, x</a:t>
            </a:r>
            <a:r>
              <a:rPr lang="en-IN" sz="2000" b="1" baseline="-25000" dirty="0" smtClean="0">
                <a:solidFill>
                  <a:srgbClr val="0070C0"/>
                </a:solidFill>
                <a:latin typeface="Times New Roman" panose="02020603050405020304" pitchFamily="18" charset="0"/>
                <a:cs typeface="Times New Roman" panose="02020603050405020304" pitchFamily="18" charset="0"/>
              </a:rPr>
              <a:t>k-1</a:t>
            </a:r>
            <a:r>
              <a:rPr lang="en-IN" sz="2000" b="1" dirty="0" smtClean="0">
                <a:solidFill>
                  <a:srgbClr val="0070C0"/>
                </a:solidFill>
                <a:latin typeface="Times New Roman" panose="02020603050405020304" pitchFamily="18" charset="0"/>
                <a:cs typeface="Times New Roman" panose="02020603050405020304" pitchFamily="18" charset="0"/>
              </a:rPr>
              <a:t>) and x is (x</a:t>
            </a:r>
            <a:r>
              <a:rPr lang="en-IN" sz="2000" b="1" baseline="-25000" dirty="0" smtClean="0">
                <a:solidFill>
                  <a:srgbClr val="0070C0"/>
                </a:solidFill>
                <a:latin typeface="Times New Roman" panose="02020603050405020304" pitchFamily="18" charset="0"/>
                <a:cs typeface="Times New Roman" panose="02020603050405020304" pitchFamily="18" charset="0"/>
              </a:rPr>
              <a:t>k-1</a:t>
            </a:r>
            <a:r>
              <a:rPr lang="en-IN" sz="2000" b="1" dirty="0" smtClean="0">
                <a:solidFill>
                  <a:srgbClr val="0070C0"/>
                </a:solidFill>
                <a:latin typeface="Times New Roman" panose="02020603050405020304" pitchFamily="18" charset="0"/>
                <a:cs typeface="Times New Roman" panose="02020603050405020304" pitchFamily="18" charset="0"/>
              </a:rPr>
              <a:t>,…….x</a:t>
            </a:r>
            <a:r>
              <a:rPr lang="en-IN" sz="2000" b="1" baseline="-25000" dirty="0">
                <a:solidFill>
                  <a:srgbClr val="0070C0"/>
                </a:solidFill>
                <a:latin typeface="Times New Roman" panose="02020603050405020304" pitchFamily="18" charset="0"/>
                <a:cs typeface="Times New Roman" panose="02020603050405020304" pitchFamily="18" charset="0"/>
              </a:rPr>
              <a:t>1</a:t>
            </a:r>
            <a:r>
              <a:rPr lang="en-IN" sz="2000" b="1" dirty="0" smtClean="0">
                <a:solidFill>
                  <a:srgbClr val="0070C0"/>
                </a:solidFill>
                <a:latin typeface="Times New Roman" panose="02020603050405020304" pitchFamily="18" charset="0"/>
                <a:cs typeface="Times New Roman" panose="02020603050405020304" pitchFamily="18" charset="0"/>
              </a:rPr>
              <a:t>, x</a:t>
            </a:r>
            <a:r>
              <a:rPr lang="en-IN" sz="2000" b="1" baseline="-25000" dirty="0">
                <a:solidFill>
                  <a:srgbClr val="0070C0"/>
                </a:solidFill>
                <a:latin typeface="Times New Roman" panose="02020603050405020304" pitchFamily="18" charset="0"/>
                <a:cs typeface="Times New Roman" panose="02020603050405020304" pitchFamily="18" charset="0"/>
              </a:rPr>
              <a:t>0</a:t>
            </a:r>
            <a:r>
              <a:rPr lang="en-IN" sz="2000" b="1" dirty="0" smtClean="0">
                <a:solidFill>
                  <a:srgbClr val="0070C0"/>
                </a:solidFill>
                <a:latin typeface="Times New Roman" panose="02020603050405020304" pitchFamily="18" charset="0"/>
                <a:cs typeface="Times New Roman" panose="02020603050405020304" pitchFamily="18" charset="0"/>
              </a:rPr>
              <a:t>)</a:t>
            </a:r>
          </a:p>
          <a:p>
            <a:r>
              <a:rPr lang="en-IN" sz="2000" b="1" dirty="0" smtClean="0">
                <a:solidFill>
                  <a:srgbClr val="FF0000"/>
                </a:solidFill>
                <a:latin typeface="Times New Roman" panose="02020603050405020304" pitchFamily="18" charset="0"/>
                <a:cs typeface="Times New Roman" panose="02020603050405020304" pitchFamily="18" charset="0"/>
              </a:rPr>
              <a:t>This obtained from x by shifting 1 bit to the left and wrapping around the most significant to the least significant position.</a:t>
            </a:r>
          </a:p>
          <a:p>
            <a:r>
              <a:rPr lang="en-IN" sz="2000" b="1" dirty="0">
                <a:solidFill>
                  <a:srgbClr val="0070C0"/>
                </a:solidFill>
                <a:latin typeface="Times New Roman" panose="02020603050405020304" pitchFamily="18" charset="0"/>
                <a:cs typeface="Times New Roman" panose="02020603050405020304" pitchFamily="18" charset="0"/>
              </a:rPr>
              <a:t>Inverse of this operation results in inverse perfect shuffle.</a:t>
            </a:r>
          </a:p>
          <a:p>
            <a:pPr marL="0" indent="0">
              <a:buNone/>
            </a:pPr>
            <a:endParaRPr lang="en-IN" sz="2400" b="1" dirty="0" smtClean="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53904995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0943" y="216664"/>
            <a:ext cx="7588553" cy="373154"/>
          </a:xfrm>
        </p:spPr>
        <p:txBody>
          <a:bodyPr>
            <a:noAutofit/>
          </a:bodyPr>
          <a:lstStyle/>
          <a:p>
            <a:pPr lvl="1" algn="ctr" rtl="0">
              <a:lnSpc>
                <a:spcPct val="90000"/>
              </a:lnSpc>
              <a:spcBef>
                <a:spcPct val="0"/>
              </a:spcBef>
            </a:pP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400" b="1" dirty="0" smtClean="0">
                <a:solidFill>
                  <a:srgbClr val="0070C0"/>
                </a:solidFill>
                <a:latin typeface="Times New Roman" panose="02020603050405020304" pitchFamily="18" charset="0"/>
                <a:cs typeface="Times New Roman" panose="02020603050405020304" pitchFamily="18" charset="0"/>
              </a:rPr>
              <a:t>System interconnect architecture </a:t>
            </a:r>
            <a:br>
              <a:rPr lang="en-IN" sz="2400" b="1" dirty="0" smtClean="0">
                <a:solidFill>
                  <a:srgbClr val="0070C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673243" cy="643901"/>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0799" y="36595"/>
            <a:ext cx="625785" cy="62578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102</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709102"/>
            <a:ext cx="12192000" cy="6076483"/>
          </a:xfrm>
        </p:spPr>
        <p:txBody>
          <a:bodyPr>
            <a:normAutofit/>
          </a:bodyPr>
          <a:lstStyle/>
          <a:p>
            <a:pPr marL="0" indent="0">
              <a:buNone/>
            </a:pPr>
            <a:r>
              <a:rPr lang="en-IN" sz="2400" b="1" dirty="0" smtClean="0">
                <a:solidFill>
                  <a:srgbClr val="0070C0"/>
                </a:solidFill>
                <a:latin typeface="Times New Roman" panose="02020603050405020304" pitchFamily="18" charset="0"/>
                <a:cs typeface="Times New Roman" panose="02020603050405020304" pitchFamily="18" charset="0"/>
              </a:rPr>
              <a:t>Static connection network </a:t>
            </a:r>
          </a:p>
          <a:p>
            <a:pPr marL="0" indent="0">
              <a:buNone/>
            </a:pPr>
            <a:r>
              <a:rPr lang="en-IN" sz="2400" b="1" dirty="0" smtClean="0">
                <a:solidFill>
                  <a:srgbClr val="0070C0"/>
                </a:solidFill>
                <a:latin typeface="Times New Roman" panose="02020603050405020304" pitchFamily="18" charset="0"/>
                <a:cs typeface="Times New Roman" panose="02020603050405020304" pitchFamily="18" charset="0"/>
              </a:rPr>
              <a:t>Static network use direct links which are fixed once built.</a:t>
            </a:r>
          </a:p>
          <a:p>
            <a:pPr marL="0" indent="0">
              <a:buNone/>
            </a:pPr>
            <a:r>
              <a:rPr lang="en-IN" sz="2400" b="1" dirty="0" smtClean="0">
                <a:solidFill>
                  <a:srgbClr val="0070C0"/>
                </a:solidFill>
                <a:latin typeface="Times New Roman" panose="02020603050405020304" pitchFamily="18" charset="0"/>
                <a:cs typeface="Times New Roman" panose="02020603050405020304" pitchFamily="18" charset="0"/>
              </a:rPr>
              <a:t>1. Liner array</a:t>
            </a:r>
          </a:p>
          <a:p>
            <a:r>
              <a:rPr lang="en-IN" sz="2000" b="1" dirty="0" smtClean="0">
                <a:solidFill>
                  <a:srgbClr val="0070C0"/>
                </a:solidFill>
                <a:latin typeface="Times New Roman" panose="02020603050405020304" pitchFamily="18" charset="0"/>
                <a:cs typeface="Times New Roman" panose="02020603050405020304" pitchFamily="18" charset="0"/>
              </a:rPr>
              <a:t>This one dimensional network in which N nodes are connected by N-1 links in a line.</a:t>
            </a:r>
          </a:p>
          <a:p>
            <a:r>
              <a:rPr lang="en-IN" sz="2000" b="1" dirty="0" smtClean="0">
                <a:solidFill>
                  <a:srgbClr val="0070C0"/>
                </a:solidFill>
                <a:latin typeface="Times New Roman" panose="02020603050405020304" pitchFamily="18" charset="0"/>
                <a:cs typeface="Times New Roman" panose="02020603050405020304" pitchFamily="18" charset="0"/>
              </a:rPr>
              <a:t>Internal nodes have degree 2, and the terminal nodes have degree 1.</a:t>
            </a:r>
          </a:p>
          <a:p>
            <a:r>
              <a:rPr lang="en-IN" sz="2000" b="1" dirty="0" smtClean="0">
                <a:solidFill>
                  <a:srgbClr val="0070C0"/>
                </a:solidFill>
                <a:latin typeface="Times New Roman" panose="02020603050405020304" pitchFamily="18" charset="0"/>
                <a:cs typeface="Times New Roman" panose="02020603050405020304" pitchFamily="18" charset="0"/>
              </a:rPr>
              <a:t>The diameter is N-1 and bisectional width is b=1</a:t>
            </a:r>
          </a:p>
          <a:p>
            <a:r>
              <a:rPr lang="en-IN" sz="2000" b="1" dirty="0" smtClean="0">
                <a:solidFill>
                  <a:srgbClr val="0070C0"/>
                </a:solidFill>
                <a:latin typeface="Times New Roman" panose="02020603050405020304" pitchFamily="18" charset="0"/>
                <a:cs typeface="Times New Roman" panose="02020603050405020304" pitchFamily="18" charset="0"/>
              </a:rPr>
              <a:t>This type network posses communication inefficiency when N becomes very large.</a:t>
            </a:r>
          </a:p>
          <a:p>
            <a:r>
              <a:rPr lang="en-IN" sz="2000" b="1" dirty="0" smtClean="0">
                <a:solidFill>
                  <a:srgbClr val="0070C0"/>
                </a:solidFill>
                <a:latin typeface="Times New Roman" panose="02020603050405020304" pitchFamily="18" charset="0"/>
                <a:cs typeface="Times New Roman" panose="02020603050405020304" pitchFamily="18" charset="0"/>
              </a:rPr>
              <a:t>Simplest connection topology.</a:t>
            </a:r>
          </a:p>
          <a:p>
            <a:r>
              <a:rPr lang="en-IN" sz="2000" b="1" dirty="0" smtClean="0">
                <a:solidFill>
                  <a:srgbClr val="0070C0"/>
                </a:solidFill>
                <a:latin typeface="Times New Roman" panose="02020603050405020304" pitchFamily="18" charset="0"/>
                <a:cs typeface="Times New Roman" panose="02020603050405020304" pitchFamily="18" charset="0"/>
              </a:rPr>
              <a:t>Poses communication inefficiency when N becomes very large.</a:t>
            </a:r>
          </a:p>
          <a:p>
            <a:pPr marL="0" indent="0">
              <a:buNone/>
            </a:pPr>
            <a:r>
              <a:rPr lang="en-IN" sz="2400" b="1" dirty="0" smtClean="0">
                <a:solidFill>
                  <a:srgbClr val="0070C0"/>
                </a:solidFill>
                <a:latin typeface="Times New Roman" panose="02020603050405020304" pitchFamily="18" charset="0"/>
                <a:cs typeface="Times New Roman" panose="02020603050405020304" pitchFamily="18" charset="0"/>
              </a:rPr>
              <a:t>2. Ring and </a:t>
            </a:r>
            <a:r>
              <a:rPr lang="en-IN" sz="2400" b="1" dirty="0" err="1" smtClean="0">
                <a:solidFill>
                  <a:srgbClr val="0070C0"/>
                </a:solidFill>
                <a:latin typeface="Times New Roman" panose="02020603050405020304" pitchFamily="18" charset="0"/>
                <a:cs typeface="Times New Roman" panose="02020603050405020304" pitchFamily="18" charset="0"/>
              </a:rPr>
              <a:t>Chordal</a:t>
            </a:r>
            <a:r>
              <a:rPr lang="en-IN" sz="2400" b="1" dirty="0" smtClean="0">
                <a:solidFill>
                  <a:srgbClr val="0070C0"/>
                </a:solidFill>
                <a:latin typeface="Times New Roman" panose="02020603050405020304" pitchFamily="18" charset="0"/>
                <a:cs typeface="Times New Roman" panose="02020603050405020304" pitchFamily="18" charset="0"/>
              </a:rPr>
              <a:t> Ring</a:t>
            </a:r>
          </a:p>
          <a:p>
            <a:pPr marL="0" indent="0">
              <a:buNone/>
            </a:pPr>
            <a:r>
              <a:rPr lang="en-IN" sz="2000" b="1" dirty="0" smtClean="0">
                <a:solidFill>
                  <a:srgbClr val="0070C0"/>
                </a:solidFill>
                <a:latin typeface="Times New Roman" panose="02020603050405020304" pitchFamily="18" charset="0"/>
                <a:cs typeface="Times New Roman" panose="02020603050405020304" pitchFamily="18" charset="0"/>
              </a:rPr>
              <a:t>Ring is obtained by connecting the two terminal nodes of a linear array with one extra link.</a:t>
            </a:r>
          </a:p>
          <a:p>
            <a:pPr marL="0" indent="0">
              <a:buNone/>
            </a:pPr>
            <a:r>
              <a:rPr lang="en-IN" sz="2000" b="1" dirty="0" smtClean="0">
                <a:solidFill>
                  <a:srgbClr val="0070C0"/>
                </a:solidFill>
                <a:latin typeface="Times New Roman" panose="02020603050405020304" pitchFamily="18" charset="0"/>
                <a:cs typeface="Times New Roman" panose="02020603050405020304" pitchFamily="18" charset="0"/>
              </a:rPr>
              <a:t>A ring can be unidirectional or bidirectional. </a:t>
            </a:r>
          </a:p>
          <a:p>
            <a:pPr marL="0" indent="0">
              <a:buNone/>
            </a:pPr>
            <a:r>
              <a:rPr lang="en-IN" sz="2000" b="1" dirty="0" smtClean="0">
                <a:solidFill>
                  <a:srgbClr val="0070C0"/>
                </a:solidFill>
                <a:latin typeface="Times New Roman" panose="02020603050405020304" pitchFamily="18" charset="0"/>
                <a:cs typeface="Times New Roman" panose="02020603050405020304" pitchFamily="18" charset="0"/>
              </a:rPr>
              <a:t>It is symmetric with a constant node degree of 2.</a:t>
            </a:r>
          </a:p>
          <a:p>
            <a:pPr marL="0" indent="0">
              <a:buNone/>
            </a:pPr>
            <a:r>
              <a:rPr lang="en-IN" sz="2000" b="1" dirty="0" smtClean="0">
                <a:solidFill>
                  <a:srgbClr val="0070C0"/>
                </a:solidFill>
                <a:latin typeface="Times New Roman" panose="02020603050405020304" pitchFamily="18" charset="0"/>
                <a:cs typeface="Times New Roman" panose="02020603050405020304" pitchFamily="18" charset="0"/>
              </a:rPr>
              <a:t>The diameter is N/2 in bidirectional ring and N for unidirectional ring.</a:t>
            </a:r>
          </a:p>
          <a:p>
            <a:pPr marL="0" indent="0">
              <a:buNone/>
            </a:pPr>
            <a:endParaRPr lang="en-IN" sz="2400" b="1" dirty="0" smtClean="0">
              <a:solidFill>
                <a:srgbClr val="0070C0"/>
              </a:solidFill>
              <a:latin typeface="Times New Roman" panose="02020603050405020304" pitchFamily="18" charset="0"/>
              <a:cs typeface="Times New Roman" panose="02020603050405020304" pitchFamily="18" charset="0"/>
            </a:endParaRPr>
          </a:p>
          <a:p>
            <a:pPr marL="0" indent="0">
              <a:buNone/>
            </a:pPr>
            <a:endParaRPr lang="en-IN" sz="2400" b="1" dirty="0">
              <a:solidFill>
                <a:srgbClr val="0070C0"/>
              </a:solidFill>
              <a:latin typeface="Times New Roman" panose="02020603050405020304" pitchFamily="18" charset="0"/>
              <a:cs typeface="Times New Roman" panose="02020603050405020304" pitchFamily="18" charset="0"/>
            </a:endParaRPr>
          </a:p>
          <a:p>
            <a:pPr marL="0" indent="0">
              <a:buNone/>
            </a:pPr>
            <a:endParaRPr lang="en-IN" sz="2400" b="1" dirty="0" smtClean="0">
              <a:solidFill>
                <a:srgbClr val="0070C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5"/>
          <a:stretch>
            <a:fillRect/>
          </a:stretch>
        </p:blipFill>
        <p:spPr>
          <a:xfrm>
            <a:off x="9451648" y="727010"/>
            <a:ext cx="2494839" cy="2469317"/>
          </a:xfrm>
          <a:prstGeom prst="rect">
            <a:avLst/>
          </a:prstGeom>
        </p:spPr>
      </p:pic>
    </p:spTree>
    <p:extLst>
      <p:ext uri="{BB962C8B-B14F-4D97-AF65-F5344CB8AC3E}">
        <p14:creationId xmlns:p14="http://schemas.microsoft.com/office/powerpoint/2010/main" xmlns="" val="101691099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0943" y="216664"/>
            <a:ext cx="7588553" cy="373154"/>
          </a:xfrm>
        </p:spPr>
        <p:txBody>
          <a:bodyPr>
            <a:noAutofit/>
          </a:bodyPr>
          <a:lstStyle/>
          <a:p>
            <a:pPr lvl="1" algn="ctr" rtl="0">
              <a:lnSpc>
                <a:spcPct val="90000"/>
              </a:lnSpc>
              <a:spcBef>
                <a:spcPct val="0"/>
              </a:spcBef>
            </a:pP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400" b="1" dirty="0" smtClean="0">
                <a:solidFill>
                  <a:srgbClr val="0070C0"/>
                </a:solidFill>
                <a:latin typeface="Times New Roman" panose="02020603050405020304" pitchFamily="18" charset="0"/>
                <a:cs typeface="Times New Roman" panose="02020603050405020304" pitchFamily="18" charset="0"/>
              </a:rPr>
              <a:t>System interconnect architecture </a:t>
            </a:r>
            <a:br>
              <a:rPr lang="en-IN" sz="2400" b="1" dirty="0" smtClean="0">
                <a:solidFill>
                  <a:srgbClr val="0070C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673243" cy="643901"/>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0799" y="36595"/>
            <a:ext cx="625785" cy="62578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103</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709102"/>
            <a:ext cx="12192000" cy="6076483"/>
          </a:xfrm>
        </p:spPr>
        <p:txBody>
          <a:bodyPr>
            <a:normAutofit/>
          </a:bodyPr>
          <a:lstStyle/>
          <a:p>
            <a:pPr marL="0" indent="0">
              <a:buNone/>
            </a:pPr>
            <a:r>
              <a:rPr lang="en-IN" sz="2400" b="1" dirty="0" smtClean="0">
                <a:solidFill>
                  <a:srgbClr val="0070C0"/>
                </a:solidFill>
                <a:latin typeface="Times New Roman" panose="02020603050405020304" pitchFamily="18" charset="0"/>
                <a:cs typeface="Times New Roman" panose="02020603050405020304" pitchFamily="18" charset="0"/>
              </a:rPr>
              <a:t>Static connection network </a:t>
            </a:r>
          </a:p>
          <a:p>
            <a:pPr marL="0" indent="0">
              <a:buNone/>
            </a:pPr>
            <a:r>
              <a:rPr lang="en-IN" sz="2400" b="1" dirty="0" smtClean="0">
                <a:solidFill>
                  <a:srgbClr val="0070C0"/>
                </a:solidFill>
                <a:latin typeface="Times New Roman" panose="02020603050405020304" pitchFamily="18" charset="0"/>
                <a:cs typeface="Times New Roman" panose="02020603050405020304" pitchFamily="18" charset="0"/>
              </a:rPr>
              <a:t>2. Ring and </a:t>
            </a:r>
            <a:r>
              <a:rPr lang="en-IN" sz="2400" b="1" dirty="0" err="1" smtClean="0">
                <a:solidFill>
                  <a:srgbClr val="0070C0"/>
                </a:solidFill>
                <a:latin typeface="Times New Roman" panose="02020603050405020304" pitchFamily="18" charset="0"/>
                <a:cs typeface="Times New Roman" panose="02020603050405020304" pitchFamily="18" charset="0"/>
              </a:rPr>
              <a:t>Chordal</a:t>
            </a:r>
            <a:r>
              <a:rPr lang="en-IN" sz="2400" b="1" dirty="0" smtClean="0">
                <a:solidFill>
                  <a:srgbClr val="0070C0"/>
                </a:solidFill>
                <a:latin typeface="Times New Roman" panose="02020603050405020304" pitchFamily="18" charset="0"/>
                <a:cs typeface="Times New Roman" panose="02020603050405020304" pitchFamily="18" charset="0"/>
              </a:rPr>
              <a:t> Ring</a:t>
            </a:r>
          </a:p>
          <a:p>
            <a:pPr marL="0" indent="0">
              <a:buNone/>
            </a:pPr>
            <a:r>
              <a:rPr lang="en-IN" sz="2400" b="1" dirty="0" smtClean="0">
                <a:solidFill>
                  <a:srgbClr val="0070C0"/>
                </a:solidFill>
                <a:latin typeface="Times New Roman" panose="02020603050405020304" pitchFamily="18" charset="0"/>
                <a:cs typeface="Times New Roman" panose="02020603050405020304" pitchFamily="18" charset="0"/>
              </a:rPr>
              <a:t>Increasing the node degree from 2 to 3  or 4 results in two </a:t>
            </a:r>
            <a:r>
              <a:rPr lang="en-IN" sz="2400" b="1" dirty="0" err="1" smtClean="0">
                <a:solidFill>
                  <a:srgbClr val="0070C0"/>
                </a:solidFill>
                <a:latin typeface="Times New Roman" panose="02020603050405020304" pitchFamily="18" charset="0"/>
                <a:cs typeface="Times New Roman" panose="02020603050405020304" pitchFamily="18" charset="0"/>
              </a:rPr>
              <a:t>chordal</a:t>
            </a:r>
            <a:r>
              <a:rPr lang="en-IN" sz="2400" b="1" dirty="0" smtClean="0">
                <a:solidFill>
                  <a:srgbClr val="0070C0"/>
                </a:solidFill>
                <a:latin typeface="Times New Roman" panose="02020603050405020304" pitchFamily="18" charset="0"/>
                <a:cs typeface="Times New Roman" panose="02020603050405020304" pitchFamily="18" charset="0"/>
              </a:rPr>
              <a:t> rings.</a:t>
            </a:r>
          </a:p>
          <a:p>
            <a:pPr marL="0" indent="0">
              <a:buNone/>
            </a:pPr>
            <a:r>
              <a:rPr lang="en-IN" sz="2400" b="1" dirty="0" smtClean="0">
                <a:solidFill>
                  <a:srgbClr val="0070C0"/>
                </a:solidFill>
                <a:latin typeface="Times New Roman" panose="02020603050405020304" pitchFamily="18" charset="0"/>
                <a:cs typeface="Times New Roman" panose="02020603050405020304" pitchFamily="18" charset="0"/>
              </a:rPr>
              <a:t>More links added higher the node degree and shorter the network diameter. </a:t>
            </a:r>
          </a:p>
          <a:p>
            <a:pPr marL="0" indent="0">
              <a:buNone/>
            </a:pPr>
            <a:endParaRPr lang="en-IN" sz="2400" b="1" dirty="0">
              <a:solidFill>
                <a:srgbClr val="0070C0"/>
              </a:solidFill>
              <a:latin typeface="Times New Roman" panose="02020603050405020304" pitchFamily="18" charset="0"/>
              <a:cs typeface="Times New Roman" panose="02020603050405020304" pitchFamily="18" charset="0"/>
            </a:endParaRPr>
          </a:p>
          <a:p>
            <a:pPr marL="0" indent="0">
              <a:buNone/>
            </a:pPr>
            <a:endParaRPr lang="en-IN" sz="2400" b="1" dirty="0" smtClean="0">
              <a:solidFill>
                <a:srgbClr val="0070C0"/>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5"/>
          <a:stretch>
            <a:fillRect/>
          </a:stretch>
        </p:blipFill>
        <p:spPr>
          <a:xfrm>
            <a:off x="268257" y="2850290"/>
            <a:ext cx="2649007" cy="2477568"/>
          </a:xfrm>
          <a:prstGeom prst="rect">
            <a:avLst/>
          </a:prstGeom>
        </p:spPr>
      </p:pic>
      <p:pic>
        <p:nvPicPr>
          <p:cNvPr id="11" name="Picture 10"/>
          <p:cNvPicPr>
            <a:picLocks noChangeAspect="1"/>
          </p:cNvPicPr>
          <p:nvPr/>
        </p:nvPicPr>
        <p:blipFill>
          <a:blip r:embed="rId6"/>
          <a:stretch>
            <a:fillRect/>
          </a:stretch>
        </p:blipFill>
        <p:spPr>
          <a:xfrm>
            <a:off x="3012507" y="2654520"/>
            <a:ext cx="3522469" cy="2869108"/>
          </a:xfrm>
          <a:prstGeom prst="rect">
            <a:avLst/>
          </a:prstGeom>
        </p:spPr>
      </p:pic>
      <p:pic>
        <p:nvPicPr>
          <p:cNvPr id="12" name="Picture 11"/>
          <p:cNvPicPr>
            <a:picLocks noChangeAspect="1"/>
          </p:cNvPicPr>
          <p:nvPr/>
        </p:nvPicPr>
        <p:blipFill>
          <a:blip r:embed="rId7"/>
          <a:stretch>
            <a:fillRect/>
          </a:stretch>
        </p:blipFill>
        <p:spPr>
          <a:xfrm>
            <a:off x="7502806" y="2654520"/>
            <a:ext cx="2666690" cy="2874484"/>
          </a:xfrm>
          <a:prstGeom prst="rect">
            <a:avLst/>
          </a:prstGeom>
        </p:spPr>
      </p:pic>
    </p:spTree>
    <p:extLst>
      <p:ext uri="{BB962C8B-B14F-4D97-AF65-F5344CB8AC3E}">
        <p14:creationId xmlns:p14="http://schemas.microsoft.com/office/powerpoint/2010/main" xmlns="" val="109359277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0943" y="216664"/>
            <a:ext cx="7588553" cy="373154"/>
          </a:xfrm>
        </p:spPr>
        <p:txBody>
          <a:bodyPr>
            <a:noAutofit/>
          </a:bodyPr>
          <a:lstStyle/>
          <a:p>
            <a:pPr lvl="1" algn="ctr" rtl="0">
              <a:lnSpc>
                <a:spcPct val="90000"/>
              </a:lnSpc>
              <a:spcBef>
                <a:spcPct val="0"/>
              </a:spcBef>
            </a:pP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400" b="1" dirty="0" smtClean="0">
                <a:solidFill>
                  <a:srgbClr val="0070C0"/>
                </a:solidFill>
                <a:latin typeface="Times New Roman" panose="02020603050405020304" pitchFamily="18" charset="0"/>
                <a:cs typeface="Times New Roman" panose="02020603050405020304" pitchFamily="18" charset="0"/>
              </a:rPr>
              <a:t>System interconnect architecture </a:t>
            </a:r>
            <a:br>
              <a:rPr lang="en-IN" sz="2400" b="1" dirty="0" smtClean="0">
                <a:solidFill>
                  <a:srgbClr val="0070C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673243" cy="643901"/>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0799" y="36595"/>
            <a:ext cx="625785" cy="62578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104</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709102"/>
            <a:ext cx="12192000" cy="6076483"/>
          </a:xfrm>
        </p:spPr>
        <p:txBody>
          <a:bodyPr>
            <a:normAutofit/>
          </a:bodyPr>
          <a:lstStyle/>
          <a:p>
            <a:pPr marL="0" indent="0">
              <a:buNone/>
            </a:pPr>
            <a:r>
              <a:rPr lang="en-IN" sz="2400" b="1" dirty="0" smtClean="0">
                <a:solidFill>
                  <a:srgbClr val="0070C0"/>
                </a:solidFill>
                <a:latin typeface="Times New Roman" panose="02020603050405020304" pitchFamily="18" charset="0"/>
                <a:cs typeface="Times New Roman" panose="02020603050405020304" pitchFamily="18" charset="0"/>
              </a:rPr>
              <a:t>Static connection network </a:t>
            </a:r>
          </a:p>
          <a:p>
            <a:pPr marL="0" indent="0">
              <a:buNone/>
            </a:pPr>
            <a:r>
              <a:rPr lang="en-IN" sz="2400" b="1" dirty="0" smtClean="0">
                <a:solidFill>
                  <a:srgbClr val="0070C0"/>
                </a:solidFill>
                <a:latin typeface="Times New Roman" panose="02020603050405020304" pitchFamily="18" charset="0"/>
                <a:cs typeface="Times New Roman" panose="02020603050405020304" pitchFamily="18" charset="0"/>
              </a:rPr>
              <a:t>3. Barrel shifter</a:t>
            </a:r>
          </a:p>
          <a:p>
            <a:r>
              <a:rPr lang="en-IN" sz="2000" b="1" dirty="0" smtClean="0">
                <a:solidFill>
                  <a:srgbClr val="0070C0"/>
                </a:solidFill>
                <a:latin typeface="Times New Roman" panose="02020603050405020304" pitchFamily="18" charset="0"/>
                <a:cs typeface="Times New Roman" panose="02020603050405020304" pitchFamily="18" charset="0"/>
              </a:rPr>
              <a:t>Barrel shifter ring is obtained with N=16 nodes. Barrel shifter is obtained from the ring by adding extra links from each node to those nodes having a distance equal to an </a:t>
            </a:r>
            <a:r>
              <a:rPr lang="en-IN" sz="2000" b="1" dirty="0" err="1" smtClean="0">
                <a:solidFill>
                  <a:srgbClr val="0070C0"/>
                </a:solidFill>
                <a:latin typeface="Times New Roman" panose="02020603050405020304" pitchFamily="18" charset="0"/>
                <a:cs typeface="Times New Roman" panose="02020603050405020304" pitchFamily="18" charset="0"/>
              </a:rPr>
              <a:t>interger</a:t>
            </a:r>
            <a:r>
              <a:rPr lang="en-IN" sz="2000" b="1" dirty="0" smtClean="0">
                <a:solidFill>
                  <a:srgbClr val="0070C0"/>
                </a:solidFill>
                <a:latin typeface="Times New Roman" panose="02020603050405020304" pitchFamily="18" charset="0"/>
                <a:cs typeface="Times New Roman" panose="02020603050405020304" pitchFamily="18" charset="0"/>
              </a:rPr>
              <a:t> power of 2.</a:t>
            </a:r>
          </a:p>
          <a:p>
            <a:r>
              <a:rPr lang="en-IN" sz="2000" b="1" dirty="0" smtClean="0">
                <a:solidFill>
                  <a:srgbClr val="0070C0"/>
                </a:solidFill>
                <a:latin typeface="Times New Roman" panose="02020603050405020304" pitchFamily="18" charset="0"/>
                <a:cs typeface="Times New Roman" panose="02020603050405020304" pitchFamily="18" charset="0"/>
              </a:rPr>
              <a:t>Node is </a:t>
            </a:r>
            <a:r>
              <a:rPr lang="en-IN" sz="2000" b="1" dirty="0" err="1" smtClean="0">
                <a:solidFill>
                  <a:srgbClr val="0070C0"/>
                </a:solidFill>
                <a:latin typeface="Times New Roman" panose="02020603050405020304" pitchFamily="18" charset="0"/>
                <a:cs typeface="Times New Roman" panose="02020603050405020304" pitchFamily="18" charset="0"/>
              </a:rPr>
              <a:t>i</a:t>
            </a:r>
            <a:r>
              <a:rPr lang="en-IN" sz="2000" b="1" dirty="0" smtClean="0">
                <a:solidFill>
                  <a:srgbClr val="0070C0"/>
                </a:solidFill>
                <a:latin typeface="Times New Roman" panose="02020603050405020304" pitchFamily="18" charset="0"/>
                <a:cs typeface="Times New Roman" panose="02020603050405020304" pitchFamily="18" charset="0"/>
              </a:rPr>
              <a:t> is  connected to node j if |j-1|=2</a:t>
            </a:r>
            <a:r>
              <a:rPr lang="en-IN" sz="2000" b="1" baseline="30000" dirty="0" smtClean="0">
                <a:solidFill>
                  <a:srgbClr val="0070C0"/>
                </a:solidFill>
                <a:latin typeface="Times New Roman" panose="02020603050405020304" pitchFamily="18" charset="0"/>
                <a:cs typeface="Times New Roman" panose="02020603050405020304" pitchFamily="18" charset="0"/>
              </a:rPr>
              <a:t>r </a:t>
            </a:r>
            <a:r>
              <a:rPr lang="en-IN" sz="2000" b="1" dirty="0">
                <a:solidFill>
                  <a:srgbClr val="0070C0"/>
                </a:solidFill>
                <a:latin typeface="Times New Roman" panose="02020603050405020304" pitchFamily="18" charset="0"/>
                <a:cs typeface="Times New Roman" panose="02020603050405020304" pitchFamily="18" charset="0"/>
              </a:rPr>
              <a:t>for some r = 0, 1, 2, n-1</a:t>
            </a:r>
          </a:p>
          <a:p>
            <a:pPr marL="0" indent="0">
              <a:buNone/>
            </a:pPr>
            <a:endParaRPr lang="en-IN" sz="2400" b="1" dirty="0">
              <a:solidFill>
                <a:srgbClr val="0070C0"/>
              </a:solidFill>
              <a:latin typeface="Times New Roman" panose="02020603050405020304" pitchFamily="18" charset="0"/>
              <a:cs typeface="Times New Roman" panose="02020603050405020304" pitchFamily="18" charset="0"/>
            </a:endParaRPr>
          </a:p>
          <a:p>
            <a:pPr marL="0" indent="0">
              <a:buNone/>
            </a:pPr>
            <a:endParaRPr lang="en-IN" sz="2400" b="1" dirty="0" smtClean="0">
              <a:solidFill>
                <a:srgbClr val="0070C0"/>
              </a:solidFill>
              <a:latin typeface="Times New Roman" panose="02020603050405020304" pitchFamily="18" charset="0"/>
              <a:cs typeface="Times New Roman" panose="02020603050405020304" pitchFamily="18" charset="0"/>
            </a:endParaRPr>
          </a:p>
        </p:txBody>
      </p:sp>
      <p:pic>
        <p:nvPicPr>
          <p:cNvPr id="1026" name="Picture 2" descr="Why parallel architecture"/>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010155" y="3124952"/>
            <a:ext cx="3382384" cy="269210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5177530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0943" y="216664"/>
            <a:ext cx="7588553" cy="373154"/>
          </a:xfrm>
        </p:spPr>
        <p:txBody>
          <a:bodyPr>
            <a:noAutofit/>
          </a:bodyPr>
          <a:lstStyle/>
          <a:p>
            <a:pPr lvl="1" algn="ctr" rtl="0">
              <a:lnSpc>
                <a:spcPct val="90000"/>
              </a:lnSpc>
              <a:spcBef>
                <a:spcPct val="0"/>
              </a:spcBef>
            </a:pP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400" b="1" dirty="0" smtClean="0">
                <a:solidFill>
                  <a:srgbClr val="0070C0"/>
                </a:solidFill>
                <a:latin typeface="Times New Roman" panose="02020603050405020304" pitchFamily="18" charset="0"/>
                <a:cs typeface="Times New Roman" panose="02020603050405020304" pitchFamily="18" charset="0"/>
              </a:rPr>
              <a:t>System interconnect architecture </a:t>
            </a:r>
            <a:br>
              <a:rPr lang="en-IN" sz="2400" b="1" dirty="0" smtClean="0">
                <a:solidFill>
                  <a:srgbClr val="0070C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673243" cy="643901"/>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0799" y="36595"/>
            <a:ext cx="625785" cy="62578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105</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709102"/>
            <a:ext cx="12192000" cy="6076483"/>
          </a:xfrm>
        </p:spPr>
        <p:txBody>
          <a:bodyPr>
            <a:normAutofit/>
          </a:bodyPr>
          <a:lstStyle/>
          <a:p>
            <a:pPr marL="0" indent="0">
              <a:buNone/>
            </a:pPr>
            <a:r>
              <a:rPr lang="en-IN" sz="2400" b="1" dirty="0" smtClean="0">
                <a:solidFill>
                  <a:srgbClr val="0070C0"/>
                </a:solidFill>
                <a:latin typeface="Times New Roman" panose="02020603050405020304" pitchFamily="18" charset="0"/>
                <a:cs typeface="Times New Roman" panose="02020603050405020304" pitchFamily="18" charset="0"/>
              </a:rPr>
              <a:t>Static connection network </a:t>
            </a:r>
          </a:p>
          <a:p>
            <a:pPr marL="0" indent="0">
              <a:buNone/>
            </a:pPr>
            <a:r>
              <a:rPr lang="en-IN" sz="2400" b="1" dirty="0">
                <a:solidFill>
                  <a:srgbClr val="0070C0"/>
                </a:solidFill>
                <a:latin typeface="Times New Roman" panose="02020603050405020304" pitchFamily="18" charset="0"/>
                <a:cs typeface="Times New Roman" panose="02020603050405020304" pitchFamily="18" charset="0"/>
              </a:rPr>
              <a:t>4</a:t>
            </a:r>
            <a:r>
              <a:rPr lang="en-IN" sz="2400" b="1" dirty="0" smtClean="0">
                <a:solidFill>
                  <a:srgbClr val="0070C0"/>
                </a:solidFill>
                <a:latin typeface="Times New Roman" panose="02020603050405020304" pitchFamily="18" charset="0"/>
                <a:cs typeface="Times New Roman" panose="02020603050405020304" pitchFamily="18" charset="0"/>
              </a:rPr>
              <a:t>. Tree and Star.</a:t>
            </a:r>
          </a:p>
          <a:p>
            <a:pPr marL="0" indent="0">
              <a:buNone/>
            </a:pPr>
            <a:r>
              <a:rPr lang="en-IN" sz="2400" b="1" dirty="0" smtClean="0">
                <a:solidFill>
                  <a:srgbClr val="0070C0"/>
                </a:solidFill>
                <a:latin typeface="Times New Roman" panose="02020603050405020304" pitchFamily="18" charset="0"/>
                <a:cs typeface="Times New Roman" panose="02020603050405020304" pitchFamily="18" charset="0"/>
              </a:rPr>
              <a:t>Binary tree of 31 nodes in five levels is shown in fig. </a:t>
            </a:r>
          </a:p>
          <a:p>
            <a:pPr marL="0" indent="0">
              <a:buNone/>
            </a:pPr>
            <a:r>
              <a:rPr lang="en-IN" sz="2400" b="1" dirty="0" smtClean="0">
                <a:solidFill>
                  <a:srgbClr val="0070C0"/>
                </a:solidFill>
                <a:latin typeface="Times New Roman" panose="02020603050405020304" pitchFamily="18" charset="0"/>
                <a:cs typeface="Times New Roman" panose="02020603050405020304" pitchFamily="18" charset="0"/>
              </a:rPr>
              <a:t>In general a k level completely balanced binary tree should have N = 2</a:t>
            </a:r>
            <a:r>
              <a:rPr lang="en-IN" sz="2400" b="1" baseline="30000" dirty="0" smtClean="0">
                <a:solidFill>
                  <a:srgbClr val="0070C0"/>
                </a:solidFill>
                <a:latin typeface="Times New Roman" panose="02020603050405020304" pitchFamily="18" charset="0"/>
                <a:cs typeface="Times New Roman" panose="02020603050405020304" pitchFamily="18" charset="0"/>
              </a:rPr>
              <a:t>k-1 </a:t>
            </a:r>
            <a:r>
              <a:rPr lang="en-IN" sz="2400" b="1" dirty="0" smtClean="0">
                <a:solidFill>
                  <a:srgbClr val="0070C0"/>
                </a:solidFill>
                <a:latin typeface="Times New Roman" panose="02020603050405020304" pitchFamily="18" charset="0"/>
                <a:cs typeface="Times New Roman" panose="02020603050405020304" pitchFamily="18" charset="0"/>
              </a:rPr>
              <a:t>nodes.</a:t>
            </a:r>
          </a:p>
          <a:p>
            <a:pPr marL="0" indent="0">
              <a:buNone/>
            </a:pPr>
            <a:r>
              <a:rPr lang="en-IN" sz="2400" b="1" dirty="0" smtClean="0">
                <a:solidFill>
                  <a:srgbClr val="0070C0"/>
                </a:solidFill>
                <a:latin typeface="Times New Roman" panose="02020603050405020304" pitchFamily="18" charset="0"/>
                <a:cs typeface="Times New Roman" panose="02020603050405020304" pitchFamily="18" charset="0"/>
              </a:rPr>
              <a:t>The maximum node degree is 3 and the diameter is 2(k-1)</a:t>
            </a:r>
            <a:endParaRPr lang="en-IN" sz="2400" b="1" dirty="0">
              <a:solidFill>
                <a:srgbClr val="0070C0"/>
              </a:solidFill>
              <a:latin typeface="Times New Roman" panose="02020603050405020304" pitchFamily="18" charset="0"/>
              <a:cs typeface="Times New Roman" panose="02020603050405020304" pitchFamily="18" charset="0"/>
            </a:endParaRPr>
          </a:p>
          <a:p>
            <a:pPr marL="0" indent="0">
              <a:buNone/>
            </a:pPr>
            <a:r>
              <a:rPr lang="en-IN" sz="2400" b="1" dirty="0" smtClean="0">
                <a:solidFill>
                  <a:srgbClr val="0070C0"/>
                </a:solidFill>
                <a:latin typeface="Times New Roman" panose="02020603050405020304" pitchFamily="18" charset="0"/>
                <a:cs typeface="Times New Roman" panose="02020603050405020304" pitchFamily="18" charset="0"/>
              </a:rPr>
              <a:t>5. Fat tree</a:t>
            </a:r>
          </a:p>
          <a:p>
            <a:pPr marL="0" indent="0">
              <a:buNone/>
            </a:pPr>
            <a:r>
              <a:rPr lang="en-IN" sz="2400" b="1" dirty="0" smtClean="0">
                <a:solidFill>
                  <a:srgbClr val="0070C0"/>
                </a:solidFill>
                <a:latin typeface="Times New Roman" panose="02020603050405020304" pitchFamily="18" charset="0"/>
                <a:cs typeface="Times New Roman" panose="02020603050405020304" pitchFamily="18" charset="0"/>
              </a:rPr>
              <a:t>The channel width of the tree increases as ascend from level to the root.</a:t>
            </a:r>
          </a:p>
        </p:txBody>
      </p:sp>
      <p:pic>
        <p:nvPicPr>
          <p:cNvPr id="6" name="Picture 5"/>
          <p:cNvPicPr>
            <a:picLocks noChangeAspect="1"/>
          </p:cNvPicPr>
          <p:nvPr/>
        </p:nvPicPr>
        <p:blipFill>
          <a:blip r:embed="rId5"/>
          <a:stretch>
            <a:fillRect/>
          </a:stretch>
        </p:blipFill>
        <p:spPr>
          <a:xfrm>
            <a:off x="1277997" y="4051851"/>
            <a:ext cx="6473040" cy="2551172"/>
          </a:xfrm>
          <a:prstGeom prst="rect">
            <a:avLst/>
          </a:prstGeom>
        </p:spPr>
      </p:pic>
    </p:spTree>
    <p:extLst>
      <p:ext uri="{BB962C8B-B14F-4D97-AF65-F5344CB8AC3E}">
        <p14:creationId xmlns:p14="http://schemas.microsoft.com/office/powerpoint/2010/main" xmlns="" val="239512729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0943" y="216664"/>
            <a:ext cx="7588553" cy="373154"/>
          </a:xfrm>
        </p:spPr>
        <p:txBody>
          <a:bodyPr>
            <a:noAutofit/>
          </a:bodyPr>
          <a:lstStyle/>
          <a:p>
            <a:pPr lvl="1" algn="ctr" rtl="0">
              <a:lnSpc>
                <a:spcPct val="90000"/>
              </a:lnSpc>
              <a:spcBef>
                <a:spcPct val="0"/>
              </a:spcBef>
            </a:pP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400" b="1" dirty="0" smtClean="0">
                <a:solidFill>
                  <a:srgbClr val="0070C0"/>
                </a:solidFill>
                <a:latin typeface="Times New Roman" panose="02020603050405020304" pitchFamily="18" charset="0"/>
                <a:cs typeface="Times New Roman" panose="02020603050405020304" pitchFamily="18" charset="0"/>
              </a:rPr>
              <a:t>System interconnect architecture </a:t>
            </a:r>
            <a:br>
              <a:rPr lang="en-IN" sz="2400" b="1" dirty="0" smtClean="0">
                <a:solidFill>
                  <a:srgbClr val="0070C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673243" cy="643901"/>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0799" y="36595"/>
            <a:ext cx="625785" cy="62578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106</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709102"/>
            <a:ext cx="12192000" cy="6076483"/>
          </a:xfrm>
        </p:spPr>
        <p:txBody>
          <a:bodyPr>
            <a:normAutofit/>
          </a:bodyPr>
          <a:lstStyle/>
          <a:p>
            <a:pPr marL="0" indent="0">
              <a:buNone/>
            </a:pPr>
            <a:r>
              <a:rPr lang="en-IN" sz="2400" b="1" dirty="0" smtClean="0">
                <a:solidFill>
                  <a:srgbClr val="0070C0"/>
                </a:solidFill>
                <a:latin typeface="Times New Roman" panose="02020603050405020304" pitchFamily="18" charset="0"/>
                <a:cs typeface="Times New Roman" panose="02020603050405020304" pitchFamily="18" charset="0"/>
              </a:rPr>
              <a:t>Static connection network </a:t>
            </a:r>
          </a:p>
          <a:p>
            <a:pPr marL="0" indent="0">
              <a:buNone/>
            </a:pPr>
            <a:r>
              <a:rPr lang="en-IN" sz="2400" b="1" dirty="0">
                <a:solidFill>
                  <a:srgbClr val="0070C0"/>
                </a:solidFill>
                <a:latin typeface="Times New Roman" panose="02020603050405020304" pitchFamily="18" charset="0"/>
                <a:cs typeface="Times New Roman" panose="02020603050405020304" pitchFamily="18" charset="0"/>
              </a:rPr>
              <a:t>4</a:t>
            </a:r>
            <a:r>
              <a:rPr lang="en-IN" sz="2400" b="1" dirty="0" smtClean="0">
                <a:solidFill>
                  <a:srgbClr val="0070C0"/>
                </a:solidFill>
                <a:latin typeface="Times New Roman" panose="02020603050405020304" pitchFamily="18" charset="0"/>
                <a:cs typeface="Times New Roman" panose="02020603050405020304" pitchFamily="18" charset="0"/>
              </a:rPr>
              <a:t>. Mesh and torus</a:t>
            </a:r>
          </a:p>
          <a:p>
            <a:pPr marL="0" indent="0">
              <a:buNone/>
            </a:pPr>
            <a:r>
              <a:rPr lang="en-IN" sz="2400" b="1" dirty="0" smtClean="0">
                <a:solidFill>
                  <a:srgbClr val="0070C0"/>
                </a:solidFill>
                <a:latin typeface="Times New Roman" panose="02020603050405020304" pitchFamily="18" charset="0"/>
                <a:cs typeface="Times New Roman" panose="02020603050405020304" pitchFamily="18" charset="0"/>
              </a:rPr>
              <a:t>A 3* 3 mesh is as shown in fig.</a:t>
            </a:r>
          </a:p>
          <a:p>
            <a:pPr marL="0" indent="0">
              <a:buNone/>
            </a:pPr>
            <a:r>
              <a:rPr lang="en-IN" sz="2400" b="1" dirty="0" smtClean="0">
                <a:solidFill>
                  <a:srgbClr val="0070C0"/>
                </a:solidFill>
                <a:latin typeface="Times New Roman" panose="02020603050405020304" pitchFamily="18" charset="0"/>
                <a:cs typeface="Times New Roman" panose="02020603050405020304" pitchFamily="18" charset="0"/>
              </a:rPr>
              <a:t>The mesh is a frequently used architecture which has been implemented in the Intel variations.</a:t>
            </a:r>
          </a:p>
          <a:p>
            <a:pPr marL="0" indent="0">
              <a:buNone/>
            </a:pPr>
            <a:r>
              <a:rPr lang="en-IN" sz="2400" b="1" dirty="0" smtClean="0">
                <a:solidFill>
                  <a:srgbClr val="0070C0"/>
                </a:solidFill>
                <a:latin typeface="Times New Roman" panose="02020603050405020304" pitchFamily="18" charset="0"/>
                <a:cs typeface="Times New Roman" panose="02020603050405020304" pitchFamily="18" charset="0"/>
              </a:rPr>
              <a:t>In general k- </a:t>
            </a:r>
            <a:r>
              <a:rPr lang="en-IN" sz="2400" b="1" dirty="0" err="1" smtClean="0">
                <a:solidFill>
                  <a:srgbClr val="0070C0"/>
                </a:solidFill>
                <a:latin typeface="Times New Roman" panose="02020603050405020304" pitchFamily="18" charset="0"/>
                <a:cs typeface="Times New Roman" panose="02020603050405020304" pitchFamily="18" charset="0"/>
              </a:rPr>
              <a:t>dimention</a:t>
            </a:r>
            <a:r>
              <a:rPr lang="en-IN" sz="2400" b="1" dirty="0" smtClean="0">
                <a:solidFill>
                  <a:srgbClr val="0070C0"/>
                </a:solidFill>
                <a:latin typeface="Times New Roman" panose="02020603050405020304" pitchFamily="18" charset="0"/>
                <a:cs typeface="Times New Roman" panose="02020603050405020304" pitchFamily="18" charset="0"/>
              </a:rPr>
              <a:t> mesh is with N = </a:t>
            </a:r>
            <a:r>
              <a:rPr lang="en-IN" sz="2400" b="1" dirty="0" err="1" smtClean="0">
                <a:solidFill>
                  <a:srgbClr val="0070C0"/>
                </a:solidFill>
                <a:latin typeface="Times New Roman" panose="02020603050405020304" pitchFamily="18" charset="0"/>
                <a:cs typeface="Times New Roman" panose="02020603050405020304" pitchFamily="18" charset="0"/>
              </a:rPr>
              <a:t>n</a:t>
            </a:r>
            <a:r>
              <a:rPr lang="en-IN" sz="2400" b="1" baseline="30000" dirty="0" err="1" smtClean="0">
                <a:solidFill>
                  <a:srgbClr val="0070C0"/>
                </a:solidFill>
                <a:latin typeface="Times New Roman" panose="02020603050405020304" pitchFamily="18" charset="0"/>
                <a:cs typeface="Times New Roman" panose="02020603050405020304" pitchFamily="18" charset="0"/>
              </a:rPr>
              <a:t>k</a:t>
            </a:r>
            <a:r>
              <a:rPr lang="en-IN" sz="2400" b="1" baseline="30000" dirty="0" smtClean="0">
                <a:solidFill>
                  <a:srgbClr val="0070C0"/>
                </a:solidFill>
                <a:latin typeface="Times New Roman" panose="02020603050405020304" pitchFamily="18" charset="0"/>
                <a:cs typeface="Times New Roman" panose="02020603050405020304" pitchFamily="18" charset="0"/>
              </a:rPr>
              <a:t> node has an interior node degree of 2k and the network</a:t>
            </a:r>
            <a:r>
              <a:rPr lang="en-IN" sz="2400" b="1" dirty="0" smtClean="0">
                <a:solidFill>
                  <a:srgbClr val="0070C0"/>
                </a:solidFill>
                <a:latin typeface="Times New Roman" panose="02020603050405020304" pitchFamily="18" charset="0"/>
                <a:cs typeface="Times New Roman" panose="02020603050405020304" pitchFamily="18" charset="0"/>
              </a:rPr>
              <a:t> diameter of k(n-1).</a:t>
            </a:r>
          </a:p>
          <a:p>
            <a:pPr marL="0" indent="0">
              <a:buNone/>
            </a:pPr>
            <a:r>
              <a:rPr lang="en-IN" sz="2400" b="1" dirty="0" err="1" smtClean="0">
                <a:solidFill>
                  <a:srgbClr val="0070C0"/>
                </a:solidFill>
                <a:latin typeface="Times New Roman" panose="02020603050405020304" pitchFamily="18" charset="0"/>
                <a:cs typeface="Times New Roman" panose="02020603050405020304" pitchFamily="18" charset="0"/>
              </a:rPr>
              <a:t>Ittiac</a:t>
            </a:r>
            <a:r>
              <a:rPr lang="en-IN" sz="2400" b="1" dirty="0" smtClean="0">
                <a:solidFill>
                  <a:srgbClr val="0070C0"/>
                </a:solidFill>
                <a:latin typeface="Times New Roman" panose="02020603050405020304" pitchFamily="18" charset="0"/>
                <a:cs typeface="Times New Roman" panose="02020603050405020304" pitchFamily="18" charset="0"/>
              </a:rPr>
              <a:t> IV  assumed an 8*8 mesh with a constant degree of 4 and diameter of 7.</a:t>
            </a:r>
          </a:p>
          <a:p>
            <a:pPr marL="0" indent="0">
              <a:buNone/>
            </a:pPr>
            <a:r>
              <a:rPr lang="en-IN" sz="2400" b="1" dirty="0" smtClean="0">
                <a:solidFill>
                  <a:srgbClr val="0070C0"/>
                </a:solidFill>
                <a:latin typeface="Times New Roman" panose="02020603050405020304" pitchFamily="18" charset="0"/>
                <a:cs typeface="Times New Roman" panose="02020603050405020304" pitchFamily="18" charset="0"/>
              </a:rPr>
              <a:t>Torus is another variant of mesh with shorter diameter.</a:t>
            </a:r>
          </a:p>
          <a:p>
            <a:pPr marL="0" indent="0">
              <a:buNone/>
            </a:pPr>
            <a:r>
              <a:rPr lang="en-IN" sz="2400" b="1" dirty="0" smtClean="0">
                <a:solidFill>
                  <a:srgbClr val="0070C0"/>
                </a:solidFill>
                <a:latin typeface="Times New Roman" panose="02020603050405020304" pitchFamily="18" charset="0"/>
                <a:cs typeface="Times New Roman" panose="02020603050405020304" pitchFamily="18" charset="0"/>
              </a:rPr>
              <a:t>5. Systolic Arrays</a:t>
            </a:r>
          </a:p>
          <a:p>
            <a:pPr marL="0" indent="0">
              <a:buNone/>
            </a:pPr>
            <a:r>
              <a:rPr lang="en-IN" sz="2400" b="1" dirty="0" smtClean="0">
                <a:solidFill>
                  <a:srgbClr val="0070C0"/>
                </a:solidFill>
                <a:latin typeface="Times New Roman" panose="02020603050405020304" pitchFamily="18" charset="0"/>
                <a:cs typeface="Times New Roman" panose="02020603050405020304" pitchFamily="18" charset="0"/>
              </a:rPr>
              <a:t>This is class of multidimensional pipelined architecture designed for implementing fixed algorithms.</a:t>
            </a:r>
          </a:p>
          <a:p>
            <a:pPr marL="0" indent="0">
              <a:buNone/>
            </a:pPr>
            <a:r>
              <a:rPr lang="en-IN" sz="2400" b="1" dirty="0" smtClean="0">
                <a:solidFill>
                  <a:srgbClr val="0070C0"/>
                </a:solidFill>
                <a:latin typeface="Times New Roman" panose="02020603050405020304" pitchFamily="18" charset="0"/>
                <a:cs typeface="Times New Roman" panose="02020603050405020304" pitchFamily="18" charset="0"/>
              </a:rPr>
              <a:t>Ex systolic array designed for matrix multiplication</a:t>
            </a:r>
            <a:endParaRPr lang="en-IN" sz="24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87096626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0943" y="216664"/>
            <a:ext cx="7588553" cy="373154"/>
          </a:xfrm>
        </p:spPr>
        <p:txBody>
          <a:bodyPr>
            <a:noAutofit/>
          </a:bodyPr>
          <a:lstStyle/>
          <a:p>
            <a:pPr lvl="1" algn="ctr" rtl="0">
              <a:lnSpc>
                <a:spcPct val="90000"/>
              </a:lnSpc>
              <a:spcBef>
                <a:spcPct val="0"/>
              </a:spcBef>
            </a:pP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400" b="1" dirty="0" smtClean="0">
                <a:solidFill>
                  <a:srgbClr val="0070C0"/>
                </a:solidFill>
                <a:latin typeface="Times New Roman" panose="02020603050405020304" pitchFamily="18" charset="0"/>
                <a:cs typeface="Times New Roman" panose="02020603050405020304" pitchFamily="18" charset="0"/>
              </a:rPr>
              <a:t>System interconnect architecture </a:t>
            </a:r>
            <a:br>
              <a:rPr lang="en-IN" sz="2400" b="1" dirty="0" smtClean="0">
                <a:solidFill>
                  <a:srgbClr val="0070C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673243" cy="643901"/>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0799" y="36595"/>
            <a:ext cx="625785" cy="62578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107</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709102"/>
            <a:ext cx="12192000" cy="6076483"/>
          </a:xfrm>
        </p:spPr>
        <p:txBody>
          <a:bodyPr>
            <a:normAutofit/>
          </a:bodyPr>
          <a:lstStyle/>
          <a:p>
            <a:pPr marL="0" indent="0">
              <a:buNone/>
            </a:pPr>
            <a:r>
              <a:rPr lang="en-IN" sz="2400" b="1" dirty="0" smtClean="0">
                <a:solidFill>
                  <a:srgbClr val="0070C0"/>
                </a:solidFill>
                <a:latin typeface="Times New Roman" panose="02020603050405020304" pitchFamily="18" charset="0"/>
                <a:cs typeface="Times New Roman" panose="02020603050405020304" pitchFamily="18" charset="0"/>
              </a:rPr>
              <a:t>Static connection network </a:t>
            </a:r>
          </a:p>
          <a:p>
            <a:pPr marL="0" indent="0">
              <a:buNone/>
            </a:pPr>
            <a:r>
              <a:rPr lang="en-IN" sz="2400" b="1" dirty="0">
                <a:solidFill>
                  <a:srgbClr val="0070C0"/>
                </a:solidFill>
                <a:latin typeface="Times New Roman" panose="02020603050405020304" pitchFamily="18" charset="0"/>
                <a:cs typeface="Times New Roman" panose="02020603050405020304" pitchFamily="18" charset="0"/>
              </a:rPr>
              <a:t>4</a:t>
            </a:r>
            <a:r>
              <a:rPr lang="en-IN" sz="2400" b="1" dirty="0" smtClean="0">
                <a:solidFill>
                  <a:srgbClr val="0070C0"/>
                </a:solidFill>
                <a:latin typeface="Times New Roman" panose="02020603050405020304" pitchFamily="18" charset="0"/>
                <a:cs typeface="Times New Roman" panose="02020603050405020304" pitchFamily="18" charset="0"/>
              </a:rPr>
              <a:t>. Mesh and torus</a:t>
            </a:r>
          </a:p>
          <a:p>
            <a:pPr marL="0" indent="0">
              <a:buNone/>
            </a:pPr>
            <a:endParaRPr lang="en-IN" sz="2400" b="1" dirty="0" smtClean="0">
              <a:solidFill>
                <a:srgbClr val="0070C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5"/>
          <a:stretch>
            <a:fillRect/>
          </a:stretch>
        </p:blipFill>
        <p:spPr>
          <a:xfrm>
            <a:off x="1081454" y="1642625"/>
            <a:ext cx="10506643" cy="3771900"/>
          </a:xfrm>
          <a:prstGeom prst="rect">
            <a:avLst/>
          </a:prstGeom>
        </p:spPr>
      </p:pic>
    </p:spTree>
    <p:extLst>
      <p:ext uri="{BB962C8B-B14F-4D97-AF65-F5344CB8AC3E}">
        <p14:creationId xmlns:p14="http://schemas.microsoft.com/office/powerpoint/2010/main" xmlns="" val="424406253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0943" y="216664"/>
            <a:ext cx="7588553" cy="373154"/>
          </a:xfrm>
        </p:spPr>
        <p:txBody>
          <a:bodyPr>
            <a:noAutofit/>
          </a:bodyPr>
          <a:lstStyle/>
          <a:p>
            <a:pPr lvl="1" algn="ctr" rtl="0">
              <a:lnSpc>
                <a:spcPct val="90000"/>
              </a:lnSpc>
              <a:spcBef>
                <a:spcPct val="0"/>
              </a:spcBef>
            </a:pP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400" b="1" dirty="0" smtClean="0">
                <a:solidFill>
                  <a:srgbClr val="0070C0"/>
                </a:solidFill>
                <a:latin typeface="Times New Roman" panose="02020603050405020304" pitchFamily="18" charset="0"/>
                <a:cs typeface="Times New Roman" panose="02020603050405020304" pitchFamily="18" charset="0"/>
              </a:rPr>
              <a:t>System interconnect architecture </a:t>
            </a:r>
            <a:br>
              <a:rPr lang="en-IN" sz="2400" b="1" dirty="0" smtClean="0">
                <a:solidFill>
                  <a:srgbClr val="0070C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673243" cy="643901"/>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0799" y="36595"/>
            <a:ext cx="625785" cy="62578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108</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709102"/>
            <a:ext cx="12192000" cy="6076483"/>
          </a:xfrm>
        </p:spPr>
        <p:txBody>
          <a:bodyPr>
            <a:normAutofit/>
          </a:bodyPr>
          <a:lstStyle/>
          <a:p>
            <a:pPr marL="0" indent="0">
              <a:buNone/>
            </a:pPr>
            <a:r>
              <a:rPr lang="en-IN" sz="2400" b="1" dirty="0" smtClean="0">
                <a:solidFill>
                  <a:srgbClr val="0070C0"/>
                </a:solidFill>
                <a:latin typeface="Times New Roman" panose="02020603050405020304" pitchFamily="18" charset="0"/>
                <a:cs typeface="Times New Roman" panose="02020603050405020304" pitchFamily="18" charset="0"/>
              </a:rPr>
              <a:t>Static connection network </a:t>
            </a:r>
          </a:p>
          <a:p>
            <a:pPr marL="0" indent="0">
              <a:buNone/>
            </a:pPr>
            <a:r>
              <a:rPr lang="en-IN" sz="2400" b="1" dirty="0">
                <a:solidFill>
                  <a:srgbClr val="0070C0"/>
                </a:solidFill>
                <a:latin typeface="Times New Roman" panose="02020603050405020304" pitchFamily="18" charset="0"/>
                <a:cs typeface="Times New Roman" panose="02020603050405020304" pitchFamily="18" charset="0"/>
              </a:rPr>
              <a:t>6</a:t>
            </a:r>
            <a:r>
              <a:rPr lang="en-IN" sz="2400" b="1" dirty="0" smtClean="0">
                <a:solidFill>
                  <a:srgbClr val="0070C0"/>
                </a:solidFill>
                <a:latin typeface="Times New Roman" panose="02020603050405020304" pitchFamily="18" charset="0"/>
                <a:cs typeface="Times New Roman" panose="02020603050405020304" pitchFamily="18" charset="0"/>
              </a:rPr>
              <a:t>. Hypercube</a:t>
            </a:r>
          </a:p>
          <a:p>
            <a:pPr marL="0" indent="0">
              <a:buNone/>
            </a:pPr>
            <a:r>
              <a:rPr lang="en-IN" sz="2000" b="1" dirty="0" smtClean="0">
                <a:solidFill>
                  <a:srgbClr val="0070C0"/>
                </a:solidFill>
                <a:latin typeface="Times New Roman" panose="02020603050405020304" pitchFamily="18" charset="0"/>
                <a:cs typeface="Times New Roman" panose="02020603050405020304" pitchFamily="18" charset="0"/>
              </a:rPr>
              <a:t>This is a binary n-cube architecture which has been implemented in CM-2 systems.</a:t>
            </a:r>
          </a:p>
          <a:p>
            <a:pPr marL="0" indent="0">
              <a:buNone/>
            </a:pPr>
            <a:r>
              <a:rPr lang="en-IN" sz="2000" b="1" dirty="0" smtClean="0">
                <a:solidFill>
                  <a:srgbClr val="0070C0"/>
                </a:solidFill>
                <a:latin typeface="Times New Roman" panose="02020603050405020304" pitchFamily="18" charset="0"/>
                <a:cs typeface="Times New Roman" panose="02020603050405020304" pitchFamily="18" charset="0"/>
              </a:rPr>
              <a:t>In general n-cube consists of N=2</a:t>
            </a:r>
            <a:r>
              <a:rPr lang="en-IN" sz="2000" b="1" baseline="30000" dirty="0" smtClean="0">
                <a:solidFill>
                  <a:srgbClr val="0070C0"/>
                </a:solidFill>
                <a:latin typeface="Times New Roman" panose="02020603050405020304" pitchFamily="18" charset="0"/>
                <a:cs typeface="Times New Roman" panose="02020603050405020304" pitchFamily="18" charset="0"/>
              </a:rPr>
              <a:t>n </a:t>
            </a:r>
            <a:r>
              <a:rPr lang="en-IN" sz="2000" b="1" dirty="0">
                <a:solidFill>
                  <a:srgbClr val="0070C0"/>
                </a:solidFill>
                <a:latin typeface="Times New Roman" panose="02020603050405020304" pitchFamily="18" charset="0"/>
                <a:cs typeface="Times New Roman" panose="02020603050405020304" pitchFamily="18" charset="0"/>
              </a:rPr>
              <a:t>nodes spanning along n </a:t>
            </a:r>
            <a:r>
              <a:rPr lang="en-IN" sz="2000" b="1" dirty="0" smtClean="0">
                <a:solidFill>
                  <a:srgbClr val="0070C0"/>
                </a:solidFill>
                <a:latin typeface="Times New Roman" panose="02020603050405020304" pitchFamily="18" charset="0"/>
                <a:cs typeface="Times New Roman" panose="02020603050405020304" pitchFamily="18" charset="0"/>
              </a:rPr>
              <a:t>dimension with two nodes per </a:t>
            </a:r>
            <a:r>
              <a:rPr lang="en-IN" sz="2000" b="1" dirty="0" err="1" smtClean="0">
                <a:solidFill>
                  <a:srgbClr val="0070C0"/>
                </a:solidFill>
                <a:latin typeface="Times New Roman" panose="02020603050405020304" pitchFamily="18" charset="0"/>
                <a:cs typeface="Times New Roman" panose="02020603050405020304" pitchFamily="18" charset="0"/>
              </a:rPr>
              <a:t>dimention</a:t>
            </a:r>
            <a:r>
              <a:rPr lang="en-IN" sz="2000" b="1" dirty="0" smtClean="0">
                <a:solidFill>
                  <a:srgbClr val="0070C0"/>
                </a:solidFill>
                <a:latin typeface="Times New Roman" panose="02020603050405020304" pitchFamily="18" charset="0"/>
                <a:cs typeface="Times New Roman" panose="02020603050405020304" pitchFamily="18" charset="0"/>
              </a:rPr>
              <a:t>. A 3 cube with 8 nodes is shown in fig</a:t>
            </a:r>
            <a:endParaRPr lang="en-IN" sz="2000" b="1" dirty="0">
              <a:solidFill>
                <a:srgbClr val="0070C0"/>
              </a:solidFill>
              <a:latin typeface="Times New Roman" panose="02020603050405020304" pitchFamily="18" charset="0"/>
              <a:cs typeface="Times New Roman" panose="02020603050405020304" pitchFamily="18" charset="0"/>
            </a:endParaRPr>
          </a:p>
          <a:p>
            <a:pPr marL="0" indent="0">
              <a:buNone/>
            </a:pPr>
            <a:endParaRPr lang="en-IN" sz="2400" b="1" dirty="0" smtClean="0">
              <a:solidFill>
                <a:srgbClr val="0070C0"/>
              </a:solidFill>
              <a:latin typeface="Times New Roman" panose="02020603050405020304" pitchFamily="18" charset="0"/>
              <a:cs typeface="Times New Roman" panose="02020603050405020304" pitchFamily="18" charset="0"/>
            </a:endParaRPr>
          </a:p>
          <a:p>
            <a:pPr marL="0" indent="0">
              <a:buNone/>
            </a:pPr>
            <a:endParaRPr lang="en-IN" sz="2400" b="1" dirty="0" smtClean="0">
              <a:solidFill>
                <a:srgbClr val="0070C0"/>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5"/>
          <a:stretch>
            <a:fillRect/>
          </a:stretch>
        </p:blipFill>
        <p:spPr>
          <a:xfrm>
            <a:off x="3183827" y="2611885"/>
            <a:ext cx="6382783" cy="3880990"/>
          </a:xfrm>
          <a:prstGeom prst="rect">
            <a:avLst/>
          </a:prstGeom>
        </p:spPr>
      </p:pic>
    </p:spTree>
    <p:extLst>
      <p:ext uri="{BB962C8B-B14F-4D97-AF65-F5344CB8AC3E}">
        <p14:creationId xmlns:p14="http://schemas.microsoft.com/office/powerpoint/2010/main" xmlns="" val="90505570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0943" y="216664"/>
            <a:ext cx="7588553" cy="373154"/>
          </a:xfrm>
        </p:spPr>
        <p:txBody>
          <a:bodyPr>
            <a:noAutofit/>
          </a:bodyPr>
          <a:lstStyle/>
          <a:p>
            <a:pPr lvl="1" algn="ctr" rtl="0">
              <a:lnSpc>
                <a:spcPct val="90000"/>
              </a:lnSpc>
              <a:spcBef>
                <a:spcPct val="0"/>
              </a:spcBef>
            </a:pP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400" b="1" dirty="0" smtClean="0">
                <a:solidFill>
                  <a:srgbClr val="0070C0"/>
                </a:solidFill>
                <a:latin typeface="Times New Roman" panose="02020603050405020304" pitchFamily="18" charset="0"/>
                <a:cs typeface="Times New Roman" panose="02020603050405020304" pitchFamily="18" charset="0"/>
              </a:rPr>
              <a:t>System interconnect architecture </a:t>
            </a:r>
            <a:br>
              <a:rPr lang="en-IN" sz="2400" b="1" dirty="0" smtClean="0">
                <a:solidFill>
                  <a:srgbClr val="0070C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673243" cy="643901"/>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0799" y="36595"/>
            <a:ext cx="625785" cy="62578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109</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709102"/>
            <a:ext cx="12192000" cy="6076483"/>
          </a:xfrm>
        </p:spPr>
        <p:txBody>
          <a:bodyPr>
            <a:normAutofit/>
          </a:bodyPr>
          <a:lstStyle/>
          <a:p>
            <a:pPr marL="0" indent="0">
              <a:buNone/>
            </a:pPr>
            <a:endParaRPr lang="en-IN" sz="2400" b="1" dirty="0" smtClean="0">
              <a:solidFill>
                <a:srgbClr val="0070C0"/>
              </a:solidFill>
              <a:latin typeface="Times New Roman" panose="02020603050405020304" pitchFamily="18" charset="0"/>
              <a:cs typeface="Times New Roman" panose="02020603050405020304" pitchFamily="18" charset="0"/>
            </a:endParaRPr>
          </a:p>
          <a:p>
            <a:pPr marL="0" indent="0">
              <a:buNone/>
            </a:pPr>
            <a:endParaRPr lang="en-IN" sz="2400" b="1" dirty="0" smtClean="0">
              <a:solidFill>
                <a:srgbClr val="0070C0"/>
              </a:solidFill>
              <a:latin typeface="Times New Roman" panose="02020603050405020304" pitchFamily="18" charset="0"/>
              <a:cs typeface="Times New Roman" panose="02020603050405020304" pitchFamily="18" charset="0"/>
            </a:endParaRPr>
          </a:p>
        </p:txBody>
      </p:sp>
      <p:sp>
        <p:nvSpPr>
          <p:cNvPr id="6" name="Rectangle 5"/>
          <p:cNvSpPr/>
          <p:nvPr/>
        </p:nvSpPr>
        <p:spPr>
          <a:xfrm>
            <a:off x="383045" y="1021851"/>
            <a:ext cx="11538338" cy="4832092"/>
          </a:xfrm>
          <a:prstGeom prst="rect">
            <a:avLst/>
          </a:prstGeom>
        </p:spPr>
        <p:txBody>
          <a:bodyPr wrap="square">
            <a:spAutoFit/>
          </a:bodyPr>
          <a:lstStyle/>
          <a:p>
            <a:r>
              <a:rPr lang="en-IN" sz="2400" b="1" dirty="0">
                <a:solidFill>
                  <a:srgbClr val="0070C0"/>
                </a:solidFill>
                <a:latin typeface="Times New Roman" panose="02020603050405020304" pitchFamily="18" charset="0"/>
                <a:cs typeface="Times New Roman" panose="02020603050405020304" pitchFamily="18" charset="0"/>
              </a:rPr>
              <a:t>Dynamic Connection Networks </a:t>
            </a:r>
          </a:p>
          <a:p>
            <a:r>
              <a:rPr lang="en-US" dirty="0">
                <a:solidFill>
                  <a:srgbClr val="000000"/>
                </a:solidFill>
                <a:latin typeface="Arial" panose="020B0604020202020204" pitchFamily="34" charset="0"/>
              </a:rPr>
              <a:t>• </a:t>
            </a:r>
            <a:r>
              <a:rPr lang="en-US" sz="2000" b="1" dirty="0">
                <a:solidFill>
                  <a:srgbClr val="002060"/>
                </a:solidFill>
                <a:latin typeface="Times New Roman" panose="02020603050405020304" pitchFamily="18" charset="0"/>
                <a:cs typeface="Times New Roman" panose="02020603050405020304" pitchFamily="18" charset="0"/>
              </a:rPr>
              <a:t>Dynamic connection networks can implement all communication patterns based on program demands. </a:t>
            </a:r>
          </a:p>
          <a:p>
            <a:r>
              <a:rPr lang="en-US" sz="2000" b="1" dirty="0">
                <a:solidFill>
                  <a:srgbClr val="002060"/>
                </a:solidFill>
                <a:latin typeface="Times New Roman" panose="02020603050405020304" pitchFamily="18" charset="0"/>
                <a:cs typeface="Times New Roman" panose="02020603050405020304" pitchFamily="18" charset="0"/>
              </a:rPr>
              <a:t>• In increasing order of cost and performance, these include </a:t>
            </a:r>
          </a:p>
          <a:p>
            <a:pPr lvl="1"/>
            <a:r>
              <a:rPr lang="en-IN" sz="2000" b="1" dirty="0">
                <a:solidFill>
                  <a:srgbClr val="002060"/>
                </a:solidFill>
                <a:latin typeface="Times New Roman" panose="02020603050405020304" pitchFamily="18" charset="0"/>
                <a:cs typeface="Times New Roman" panose="02020603050405020304" pitchFamily="18" charset="0"/>
              </a:rPr>
              <a:t>o bus systems </a:t>
            </a:r>
          </a:p>
          <a:p>
            <a:pPr lvl="1"/>
            <a:r>
              <a:rPr lang="en-IN" sz="2000" b="1" dirty="0">
                <a:solidFill>
                  <a:srgbClr val="002060"/>
                </a:solidFill>
                <a:latin typeface="Times New Roman" panose="02020603050405020304" pitchFamily="18" charset="0"/>
                <a:cs typeface="Times New Roman" panose="02020603050405020304" pitchFamily="18" charset="0"/>
              </a:rPr>
              <a:t>o multistage interconnection networks </a:t>
            </a:r>
          </a:p>
          <a:p>
            <a:pPr lvl="1"/>
            <a:r>
              <a:rPr lang="en-IN" sz="2000" b="1" dirty="0">
                <a:solidFill>
                  <a:srgbClr val="002060"/>
                </a:solidFill>
                <a:latin typeface="Times New Roman" panose="02020603050405020304" pitchFamily="18" charset="0"/>
                <a:cs typeface="Times New Roman" panose="02020603050405020304" pitchFamily="18" charset="0"/>
              </a:rPr>
              <a:t>o crossbar switch networks </a:t>
            </a:r>
          </a:p>
          <a:p>
            <a:r>
              <a:rPr lang="en-US" sz="2000" b="1" dirty="0">
                <a:solidFill>
                  <a:srgbClr val="002060"/>
                </a:solidFill>
                <a:latin typeface="Times New Roman" panose="02020603050405020304" pitchFamily="18" charset="0"/>
                <a:cs typeface="Times New Roman" panose="02020603050405020304" pitchFamily="18" charset="0"/>
              </a:rPr>
              <a:t>• Price can be attributed to the cost of wires, switches, arbiters, and connectors. </a:t>
            </a:r>
          </a:p>
          <a:p>
            <a:r>
              <a:rPr lang="en-US" sz="2000" b="1" dirty="0">
                <a:solidFill>
                  <a:srgbClr val="002060"/>
                </a:solidFill>
                <a:latin typeface="Times New Roman" panose="02020603050405020304" pitchFamily="18" charset="0"/>
                <a:cs typeface="Times New Roman" panose="02020603050405020304" pitchFamily="18" charset="0"/>
              </a:rPr>
              <a:t>• Performance is indicated by network bandwidth, data transfer rate, network latency, and communication patterns supported. </a:t>
            </a:r>
            <a:endParaRPr lang="en-US" sz="2000" b="1" dirty="0" smtClean="0">
              <a:solidFill>
                <a:srgbClr val="002060"/>
              </a:solidFill>
              <a:latin typeface="Times New Roman" panose="02020603050405020304" pitchFamily="18" charset="0"/>
              <a:cs typeface="Times New Roman" panose="02020603050405020304" pitchFamily="18" charset="0"/>
            </a:endParaRPr>
          </a:p>
          <a:p>
            <a:r>
              <a:rPr lang="en-IN" sz="2400" b="1" dirty="0" smtClean="0">
                <a:solidFill>
                  <a:srgbClr val="0070C0"/>
                </a:solidFill>
                <a:latin typeface="Times New Roman" panose="02020603050405020304" pitchFamily="18" charset="0"/>
                <a:cs typeface="Times New Roman" panose="02020603050405020304" pitchFamily="18" charset="0"/>
              </a:rPr>
              <a:t>1. Digital </a:t>
            </a:r>
            <a:r>
              <a:rPr lang="en-IN" sz="2400" b="1" dirty="0">
                <a:solidFill>
                  <a:srgbClr val="0070C0"/>
                </a:solidFill>
                <a:latin typeface="Times New Roman" panose="02020603050405020304" pitchFamily="18" charset="0"/>
                <a:cs typeface="Times New Roman" panose="02020603050405020304" pitchFamily="18" charset="0"/>
              </a:rPr>
              <a:t>Buses </a:t>
            </a:r>
          </a:p>
          <a:p>
            <a:r>
              <a:rPr lang="en-US" sz="2000" dirty="0"/>
              <a:t>• </a:t>
            </a:r>
            <a:r>
              <a:rPr lang="en-US" sz="2000" b="1" dirty="0">
                <a:solidFill>
                  <a:srgbClr val="002060"/>
                </a:solidFill>
                <a:latin typeface="Times New Roman" panose="02020603050405020304" pitchFamily="18" charset="0"/>
                <a:cs typeface="Times New Roman" panose="02020603050405020304" pitchFamily="18" charset="0"/>
              </a:rPr>
              <a:t>A bus system (contention bus, time-sharing bus) has </a:t>
            </a:r>
          </a:p>
          <a:p>
            <a:pPr lvl="1"/>
            <a:r>
              <a:rPr lang="en-US" sz="2000" b="1" dirty="0">
                <a:solidFill>
                  <a:srgbClr val="002060"/>
                </a:solidFill>
                <a:latin typeface="Times New Roman" panose="02020603050405020304" pitchFamily="18" charset="0"/>
                <a:cs typeface="Times New Roman" panose="02020603050405020304" pitchFamily="18" charset="0"/>
              </a:rPr>
              <a:t>o a collection of wires and connectors </a:t>
            </a:r>
          </a:p>
          <a:p>
            <a:pPr lvl="1"/>
            <a:r>
              <a:rPr lang="en-US" sz="2000" b="1" dirty="0">
                <a:solidFill>
                  <a:srgbClr val="002060"/>
                </a:solidFill>
                <a:latin typeface="Times New Roman" panose="02020603050405020304" pitchFamily="18" charset="0"/>
                <a:cs typeface="Times New Roman" panose="02020603050405020304" pitchFamily="18" charset="0"/>
              </a:rPr>
              <a:t>o multiple modules (processors, memories, peripherals, etc.) which connect to the wires </a:t>
            </a:r>
          </a:p>
          <a:p>
            <a:pPr lvl="1"/>
            <a:r>
              <a:rPr lang="en-US" sz="2000" b="1" dirty="0">
                <a:solidFill>
                  <a:srgbClr val="002060"/>
                </a:solidFill>
                <a:latin typeface="Times New Roman" panose="02020603050405020304" pitchFamily="18" charset="0"/>
                <a:cs typeface="Times New Roman" panose="02020603050405020304" pitchFamily="18" charset="0"/>
              </a:rPr>
              <a:t>o data transactions between pairs of modules </a:t>
            </a:r>
          </a:p>
          <a:p>
            <a:endParaRPr lang="en-US" sz="20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5916102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4035" y="368298"/>
            <a:ext cx="7707595" cy="380608"/>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Advanced Computer Architecture - </a:t>
            </a:r>
            <a:r>
              <a:rPr lang="en-IN" sz="2400" b="1" dirty="0" smtClean="0">
                <a:solidFill>
                  <a:srgbClr val="C00000"/>
                </a:solidFill>
                <a:latin typeface="Times New Roman" panose="02020603050405020304" pitchFamily="18" charset="0"/>
                <a:cs typeface="Times New Roman" panose="02020603050405020304" pitchFamily="18" charset="0"/>
              </a:rPr>
              <a:t>Syllabus</a:t>
            </a:r>
            <a:r>
              <a:rPr lang="en-IN" sz="2400" b="1" dirty="0" smtClean="0">
                <a:solidFill>
                  <a:srgbClr val="002060"/>
                </a:solidFill>
                <a:latin typeface="Times New Roman" panose="02020603050405020304" pitchFamily="18" charset="0"/>
                <a:cs typeface="Times New Roman" panose="02020603050405020304" pitchFamily="18" charset="0"/>
              </a:rPr>
              <a:t>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endParaRPr lang="en-IN" sz="2400" b="1"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577419" cy="552253"/>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588097" y="36595"/>
            <a:ext cx="518488" cy="518488"/>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E940BE47-9990-422D-94CC-1968A237C362}"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12649"/>
            <a:ext cx="6088166" cy="365125"/>
          </a:xfrm>
        </p:spPr>
        <p:txBody>
          <a:bodyPr/>
          <a:lstStyle/>
          <a:p>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Dr.</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t>
            </a:r>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Vijayalaxmi</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t>
            </a:r>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Mekali</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Associate Professor, Dept. of CSE, KSIT</a:t>
            </a:r>
            <a:endParaRPr lang="en-IN" b="1" i="1" dirty="0">
              <a:solidFill>
                <a:srgbClr val="FF000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11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12" name="Content Placeholder 11"/>
          <p:cNvSpPr>
            <a:spLocks noGrp="1"/>
          </p:cNvSpPr>
          <p:nvPr>
            <p:ph idx="1"/>
          </p:nvPr>
        </p:nvSpPr>
        <p:spPr/>
        <p:txBody>
          <a:bodyPr/>
          <a:lstStyle/>
          <a:p>
            <a:endParaRPr lang="en-IN" dirty="0"/>
          </a:p>
        </p:txBody>
      </p:sp>
      <p:pic>
        <p:nvPicPr>
          <p:cNvPr id="13" name="Picture 12"/>
          <p:cNvPicPr>
            <a:picLocks noChangeAspect="1"/>
          </p:cNvPicPr>
          <p:nvPr/>
        </p:nvPicPr>
        <p:blipFill>
          <a:blip r:embed="rId5"/>
          <a:stretch>
            <a:fillRect/>
          </a:stretch>
        </p:blipFill>
        <p:spPr>
          <a:xfrm>
            <a:off x="1930752" y="403343"/>
            <a:ext cx="7169921" cy="6017118"/>
          </a:xfrm>
          <a:prstGeom prst="rect">
            <a:avLst/>
          </a:prstGeom>
        </p:spPr>
      </p:pic>
    </p:spTree>
    <p:extLst>
      <p:ext uri="{BB962C8B-B14F-4D97-AF65-F5344CB8AC3E}">
        <p14:creationId xmlns:p14="http://schemas.microsoft.com/office/powerpoint/2010/main" xmlns="" val="14409202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0943" y="216664"/>
            <a:ext cx="7588553" cy="373154"/>
          </a:xfrm>
        </p:spPr>
        <p:txBody>
          <a:bodyPr>
            <a:noAutofit/>
          </a:bodyPr>
          <a:lstStyle/>
          <a:p>
            <a:pPr lvl="1" algn="ctr" rtl="0">
              <a:lnSpc>
                <a:spcPct val="90000"/>
              </a:lnSpc>
              <a:spcBef>
                <a:spcPct val="0"/>
              </a:spcBef>
            </a:pP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400" b="1" dirty="0" smtClean="0">
                <a:solidFill>
                  <a:srgbClr val="0070C0"/>
                </a:solidFill>
                <a:latin typeface="Times New Roman" panose="02020603050405020304" pitchFamily="18" charset="0"/>
                <a:cs typeface="Times New Roman" panose="02020603050405020304" pitchFamily="18" charset="0"/>
              </a:rPr>
              <a:t>System interconnect architecture </a:t>
            </a:r>
            <a:br>
              <a:rPr lang="en-IN" sz="2400" b="1" dirty="0" smtClean="0">
                <a:solidFill>
                  <a:srgbClr val="0070C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673243" cy="643901"/>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0799" y="36595"/>
            <a:ext cx="625785" cy="62578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110</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709102"/>
            <a:ext cx="12192000" cy="6076483"/>
          </a:xfrm>
        </p:spPr>
        <p:txBody>
          <a:bodyPr>
            <a:normAutofit/>
          </a:bodyPr>
          <a:lstStyle/>
          <a:p>
            <a:pPr marL="0" indent="0">
              <a:buNone/>
            </a:pPr>
            <a:endParaRPr lang="en-IN" sz="2400" b="1" dirty="0" smtClean="0">
              <a:solidFill>
                <a:srgbClr val="0070C0"/>
              </a:solidFill>
              <a:latin typeface="Times New Roman" panose="02020603050405020304" pitchFamily="18" charset="0"/>
              <a:cs typeface="Times New Roman" panose="02020603050405020304" pitchFamily="18" charset="0"/>
            </a:endParaRPr>
          </a:p>
          <a:p>
            <a:pPr marL="0" indent="0">
              <a:buNone/>
            </a:pPr>
            <a:endParaRPr lang="en-IN" sz="2400" b="1" dirty="0" smtClean="0">
              <a:solidFill>
                <a:srgbClr val="0070C0"/>
              </a:solidFill>
              <a:latin typeface="Times New Roman" panose="02020603050405020304" pitchFamily="18" charset="0"/>
              <a:cs typeface="Times New Roman" panose="02020603050405020304" pitchFamily="18" charset="0"/>
            </a:endParaRPr>
          </a:p>
        </p:txBody>
      </p:sp>
      <p:sp>
        <p:nvSpPr>
          <p:cNvPr id="6" name="Rectangle 5"/>
          <p:cNvSpPr/>
          <p:nvPr/>
        </p:nvSpPr>
        <p:spPr>
          <a:xfrm>
            <a:off x="383045" y="1021851"/>
            <a:ext cx="11538338" cy="769441"/>
          </a:xfrm>
          <a:prstGeom prst="rect">
            <a:avLst/>
          </a:prstGeom>
        </p:spPr>
        <p:txBody>
          <a:bodyPr wrap="square">
            <a:spAutoFit/>
          </a:bodyPr>
          <a:lstStyle/>
          <a:p>
            <a:r>
              <a:rPr lang="en-IN" sz="2400" b="1" dirty="0" smtClean="0">
                <a:solidFill>
                  <a:srgbClr val="0070C0"/>
                </a:solidFill>
                <a:latin typeface="Times New Roman" panose="02020603050405020304" pitchFamily="18" charset="0"/>
                <a:cs typeface="Times New Roman" panose="02020603050405020304" pitchFamily="18" charset="0"/>
              </a:rPr>
              <a:t>1. Digital </a:t>
            </a:r>
            <a:r>
              <a:rPr lang="en-IN" sz="2400" b="1" dirty="0">
                <a:solidFill>
                  <a:srgbClr val="0070C0"/>
                </a:solidFill>
                <a:latin typeface="Times New Roman" panose="02020603050405020304" pitchFamily="18" charset="0"/>
                <a:cs typeface="Times New Roman" panose="02020603050405020304" pitchFamily="18" charset="0"/>
              </a:rPr>
              <a:t>Buses </a:t>
            </a:r>
          </a:p>
          <a:p>
            <a:endParaRPr lang="en-US" sz="2000" b="1" dirty="0">
              <a:solidFill>
                <a:srgbClr val="002060"/>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5"/>
          <a:stretch>
            <a:fillRect/>
          </a:stretch>
        </p:blipFill>
        <p:spPr>
          <a:xfrm>
            <a:off x="1268428" y="1408926"/>
            <a:ext cx="8114855" cy="3284470"/>
          </a:xfrm>
          <a:prstGeom prst="rect">
            <a:avLst/>
          </a:prstGeom>
        </p:spPr>
      </p:pic>
      <p:sp>
        <p:nvSpPr>
          <p:cNvPr id="11" name="Rectangle 10"/>
          <p:cNvSpPr/>
          <p:nvPr/>
        </p:nvSpPr>
        <p:spPr>
          <a:xfrm>
            <a:off x="582695" y="4821297"/>
            <a:ext cx="11119457" cy="1323439"/>
          </a:xfrm>
          <a:prstGeom prst="rect">
            <a:avLst/>
          </a:prstGeom>
        </p:spPr>
        <p:txBody>
          <a:bodyPr wrap="square">
            <a:spAutoFit/>
          </a:bodyPr>
          <a:lstStyle/>
          <a:p>
            <a:r>
              <a:rPr lang="en-US" sz="2000" b="1" dirty="0" smtClean="0">
                <a:solidFill>
                  <a:srgbClr val="002060"/>
                </a:solidFill>
                <a:latin typeface="Times New Roman" panose="02020603050405020304" pitchFamily="18" charset="0"/>
                <a:cs typeface="Times New Roman" panose="02020603050405020304" pitchFamily="18" charset="0"/>
              </a:rPr>
              <a:t>Bus </a:t>
            </a:r>
            <a:r>
              <a:rPr lang="en-US" sz="2000" b="1" dirty="0">
                <a:solidFill>
                  <a:srgbClr val="002060"/>
                </a:solidFill>
                <a:latin typeface="Times New Roman" panose="02020603050405020304" pitchFamily="18" charset="0"/>
                <a:cs typeface="Times New Roman" panose="02020603050405020304" pitchFamily="18" charset="0"/>
              </a:rPr>
              <a:t>supports only one transaction at a time. </a:t>
            </a:r>
          </a:p>
          <a:p>
            <a:r>
              <a:rPr lang="en-US" sz="2000" b="1" dirty="0">
                <a:solidFill>
                  <a:srgbClr val="002060"/>
                </a:solidFill>
                <a:latin typeface="Times New Roman" panose="02020603050405020304" pitchFamily="18" charset="0"/>
                <a:cs typeface="Times New Roman" panose="02020603050405020304" pitchFamily="18" charset="0"/>
              </a:rPr>
              <a:t>• Bus arbitration logic must deal with conflicting requests. </a:t>
            </a:r>
          </a:p>
          <a:p>
            <a:r>
              <a:rPr lang="en-US" sz="2000" b="1" dirty="0">
                <a:solidFill>
                  <a:srgbClr val="002060"/>
                </a:solidFill>
                <a:latin typeface="Times New Roman" panose="02020603050405020304" pitchFamily="18" charset="0"/>
                <a:cs typeface="Times New Roman" panose="02020603050405020304" pitchFamily="18" charset="0"/>
              </a:rPr>
              <a:t>• Lowest cost and bandwidth of all dynamic schemes. </a:t>
            </a:r>
          </a:p>
          <a:p>
            <a:r>
              <a:rPr lang="en-US" sz="2000" b="1" dirty="0">
                <a:solidFill>
                  <a:srgbClr val="002060"/>
                </a:solidFill>
                <a:latin typeface="Times New Roman" panose="02020603050405020304" pitchFamily="18" charset="0"/>
                <a:cs typeface="Times New Roman" panose="02020603050405020304" pitchFamily="18" charset="0"/>
              </a:rPr>
              <a:t>• Many bus standards are available. </a:t>
            </a:r>
          </a:p>
        </p:txBody>
      </p:sp>
    </p:spTree>
    <p:extLst>
      <p:ext uri="{BB962C8B-B14F-4D97-AF65-F5344CB8AC3E}">
        <p14:creationId xmlns:p14="http://schemas.microsoft.com/office/powerpoint/2010/main" xmlns="" val="383283269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0943" y="216664"/>
            <a:ext cx="7588553" cy="373154"/>
          </a:xfrm>
        </p:spPr>
        <p:txBody>
          <a:bodyPr>
            <a:noAutofit/>
          </a:bodyPr>
          <a:lstStyle/>
          <a:p>
            <a:pPr lvl="1" algn="ctr" rtl="0">
              <a:lnSpc>
                <a:spcPct val="90000"/>
              </a:lnSpc>
              <a:spcBef>
                <a:spcPct val="0"/>
              </a:spcBef>
            </a:pP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400" b="1" dirty="0" smtClean="0">
                <a:solidFill>
                  <a:srgbClr val="0070C0"/>
                </a:solidFill>
                <a:latin typeface="Times New Roman" panose="02020603050405020304" pitchFamily="18" charset="0"/>
                <a:cs typeface="Times New Roman" panose="02020603050405020304" pitchFamily="18" charset="0"/>
              </a:rPr>
              <a:t>System interconnect architecture </a:t>
            </a:r>
            <a:br>
              <a:rPr lang="en-IN" sz="2400" b="1" dirty="0" smtClean="0">
                <a:solidFill>
                  <a:srgbClr val="0070C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673243" cy="643901"/>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0799" y="36595"/>
            <a:ext cx="625785" cy="62578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111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709102"/>
            <a:ext cx="12192000" cy="6076483"/>
          </a:xfrm>
        </p:spPr>
        <p:txBody>
          <a:bodyPr>
            <a:normAutofit/>
          </a:bodyPr>
          <a:lstStyle/>
          <a:p>
            <a:pPr marL="0" indent="0">
              <a:buNone/>
            </a:pPr>
            <a:endParaRPr lang="en-IN" sz="2400" b="1" dirty="0" smtClean="0">
              <a:solidFill>
                <a:srgbClr val="0070C0"/>
              </a:solidFill>
              <a:latin typeface="Times New Roman" panose="02020603050405020304" pitchFamily="18" charset="0"/>
              <a:cs typeface="Times New Roman" panose="02020603050405020304" pitchFamily="18" charset="0"/>
            </a:endParaRPr>
          </a:p>
          <a:p>
            <a:pPr marL="0" indent="0">
              <a:buNone/>
            </a:pPr>
            <a:endParaRPr lang="en-IN" sz="2400" b="1" dirty="0" smtClean="0">
              <a:solidFill>
                <a:srgbClr val="0070C0"/>
              </a:solidFill>
              <a:latin typeface="Times New Roman" panose="02020603050405020304" pitchFamily="18" charset="0"/>
              <a:cs typeface="Times New Roman" panose="02020603050405020304" pitchFamily="18" charset="0"/>
            </a:endParaRPr>
          </a:p>
        </p:txBody>
      </p:sp>
      <p:sp>
        <p:nvSpPr>
          <p:cNvPr id="6" name="Rectangle 5"/>
          <p:cNvSpPr/>
          <p:nvPr/>
        </p:nvSpPr>
        <p:spPr>
          <a:xfrm>
            <a:off x="383045" y="1021851"/>
            <a:ext cx="11538338" cy="1138773"/>
          </a:xfrm>
          <a:prstGeom prst="rect">
            <a:avLst/>
          </a:prstGeom>
        </p:spPr>
        <p:txBody>
          <a:bodyPr wrap="square">
            <a:spAutoFit/>
          </a:bodyPr>
          <a:lstStyle/>
          <a:p>
            <a:r>
              <a:rPr lang="en-IN" sz="2400" b="1" dirty="0">
                <a:solidFill>
                  <a:srgbClr val="0070C0"/>
                </a:solidFill>
                <a:latin typeface="Times New Roman" panose="02020603050405020304" pitchFamily="18" charset="0"/>
                <a:cs typeface="Times New Roman" panose="02020603050405020304" pitchFamily="18" charset="0"/>
              </a:rPr>
              <a:t>2</a:t>
            </a:r>
            <a:r>
              <a:rPr lang="en-IN" sz="2400" b="1" dirty="0" smtClean="0">
                <a:solidFill>
                  <a:srgbClr val="0070C0"/>
                </a:solidFill>
                <a:latin typeface="Times New Roman" panose="02020603050405020304" pitchFamily="18" charset="0"/>
                <a:cs typeface="Times New Roman" panose="02020603050405020304" pitchFamily="18" charset="0"/>
              </a:rPr>
              <a:t>. Switches</a:t>
            </a:r>
          </a:p>
          <a:p>
            <a:r>
              <a:rPr lang="en-IN" sz="2400" b="1" dirty="0" smtClean="0">
                <a:solidFill>
                  <a:srgbClr val="0070C0"/>
                </a:solidFill>
                <a:latin typeface="Times New Roman" panose="02020603050405020304" pitchFamily="18" charset="0"/>
                <a:cs typeface="Times New Roman" panose="02020603050405020304" pitchFamily="18" charset="0"/>
              </a:rPr>
              <a:t> </a:t>
            </a:r>
            <a:endParaRPr lang="en-IN" sz="2400" b="1" dirty="0">
              <a:solidFill>
                <a:srgbClr val="0070C0"/>
              </a:solidFill>
              <a:latin typeface="Times New Roman" panose="02020603050405020304" pitchFamily="18" charset="0"/>
              <a:cs typeface="Times New Roman" panose="02020603050405020304" pitchFamily="18" charset="0"/>
            </a:endParaRPr>
          </a:p>
          <a:p>
            <a:endParaRPr lang="en-US" sz="2000" b="1" dirty="0">
              <a:solidFill>
                <a:srgbClr val="002060"/>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5"/>
          <a:stretch>
            <a:fillRect/>
          </a:stretch>
        </p:blipFill>
        <p:spPr>
          <a:xfrm>
            <a:off x="995701" y="1787609"/>
            <a:ext cx="10121778" cy="3919467"/>
          </a:xfrm>
          <a:prstGeom prst="rect">
            <a:avLst/>
          </a:prstGeom>
        </p:spPr>
      </p:pic>
    </p:spTree>
    <p:extLst>
      <p:ext uri="{BB962C8B-B14F-4D97-AF65-F5344CB8AC3E}">
        <p14:creationId xmlns:p14="http://schemas.microsoft.com/office/powerpoint/2010/main" xmlns="" val="186103786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0943" y="216664"/>
            <a:ext cx="7588553" cy="373154"/>
          </a:xfrm>
        </p:spPr>
        <p:txBody>
          <a:bodyPr>
            <a:noAutofit/>
          </a:bodyPr>
          <a:lstStyle/>
          <a:p>
            <a:pPr lvl="1" algn="ctr" rtl="0">
              <a:lnSpc>
                <a:spcPct val="90000"/>
              </a:lnSpc>
              <a:spcBef>
                <a:spcPct val="0"/>
              </a:spcBef>
            </a:pP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400" b="1" dirty="0" smtClean="0">
                <a:solidFill>
                  <a:srgbClr val="0070C0"/>
                </a:solidFill>
                <a:latin typeface="Times New Roman" panose="02020603050405020304" pitchFamily="18" charset="0"/>
                <a:cs typeface="Times New Roman" panose="02020603050405020304" pitchFamily="18" charset="0"/>
              </a:rPr>
              <a:t>System interconnect architecture </a:t>
            </a:r>
            <a:br>
              <a:rPr lang="en-IN" sz="2400" b="1" dirty="0" smtClean="0">
                <a:solidFill>
                  <a:srgbClr val="0070C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673243" cy="643901"/>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0799" y="36595"/>
            <a:ext cx="625785" cy="62578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112</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709102"/>
            <a:ext cx="12192000" cy="6076483"/>
          </a:xfrm>
        </p:spPr>
        <p:txBody>
          <a:bodyPr>
            <a:normAutofit/>
          </a:bodyPr>
          <a:lstStyle/>
          <a:p>
            <a:pPr marL="0" indent="0">
              <a:buNone/>
            </a:pPr>
            <a:endParaRPr lang="en-IN" sz="2400" b="1" dirty="0" smtClean="0">
              <a:solidFill>
                <a:srgbClr val="0070C0"/>
              </a:solidFill>
              <a:latin typeface="Times New Roman" panose="02020603050405020304" pitchFamily="18" charset="0"/>
              <a:cs typeface="Times New Roman" panose="02020603050405020304" pitchFamily="18" charset="0"/>
            </a:endParaRPr>
          </a:p>
          <a:p>
            <a:pPr marL="0" indent="0">
              <a:buNone/>
            </a:pPr>
            <a:endParaRPr lang="en-IN" sz="2400" b="1" dirty="0" smtClean="0">
              <a:solidFill>
                <a:srgbClr val="0070C0"/>
              </a:solidFill>
              <a:latin typeface="Times New Roman" panose="02020603050405020304" pitchFamily="18" charset="0"/>
              <a:cs typeface="Times New Roman" panose="02020603050405020304" pitchFamily="18" charset="0"/>
            </a:endParaRPr>
          </a:p>
        </p:txBody>
      </p:sp>
      <p:sp>
        <p:nvSpPr>
          <p:cNvPr id="6" name="Rectangle 5"/>
          <p:cNvSpPr/>
          <p:nvPr/>
        </p:nvSpPr>
        <p:spPr>
          <a:xfrm>
            <a:off x="383045" y="1021851"/>
            <a:ext cx="11538338" cy="1138773"/>
          </a:xfrm>
          <a:prstGeom prst="rect">
            <a:avLst/>
          </a:prstGeom>
        </p:spPr>
        <p:txBody>
          <a:bodyPr wrap="square">
            <a:spAutoFit/>
          </a:bodyPr>
          <a:lstStyle/>
          <a:p>
            <a:r>
              <a:rPr lang="en-IN" sz="2400" b="1" dirty="0" smtClean="0">
                <a:solidFill>
                  <a:srgbClr val="0070C0"/>
                </a:solidFill>
                <a:latin typeface="Times New Roman" panose="02020603050405020304" pitchFamily="18" charset="0"/>
                <a:cs typeface="Times New Roman" panose="02020603050405020304" pitchFamily="18" charset="0"/>
              </a:rPr>
              <a:t>3. Multistage Networks</a:t>
            </a:r>
          </a:p>
          <a:p>
            <a:r>
              <a:rPr lang="en-IN" sz="2400" b="1" dirty="0" smtClean="0">
                <a:solidFill>
                  <a:srgbClr val="0070C0"/>
                </a:solidFill>
                <a:latin typeface="Times New Roman" panose="02020603050405020304" pitchFamily="18" charset="0"/>
                <a:cs typeface="Times New Roman" panose="02020603050405020304" pitchFamily="18" charset="0"/>
              </a:rPr>
              <a:t> </a:t>
            </a:r>
            <a:endParaRPr lang="en-IN" sz="2400" b="1" dirty="0">
              <a:solidFill>
                <a:srgbClr val="0070C0"/>
              </a:solidFill>
              <a:latin typeface="Times New Roman" panose="02020603050405020304" pitchFamily="18" charset="0"/>
              <a:cs typeface="Times New Roman" panose="02020603050405020304" pitchFamily="18" charset="0"/>
            </a:endParaRPr>
          </a:p>
          <a:p>
            <a:endParaRPr lang="en-US" sz="2000" b="1" dirty="0">
              <a:solidFill>
                <a:srgbClr val="002060"/>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5"/>
          <a:stretch>
            <a:fillRect/>
          </a:stretch>
        </p:blipFill>
        <p:spPr>
          <a:xfrm>
            <a:off x="1067079" y="1511991"/>
            <a:ext cx="9307880" cy="5163446"/>
          </a:xfrm>
          <a:prstGeom prst="rect">
            <a:avLst/>
          </a:prstGeom>
        </p:spPr>
      </p:pic>
    </p:spTree>
    <p:extLst>
      <p:ext uri="{BB962C8B-B14F-4D97-AF65-F5344CB8AC3E}">
        <p14:creationId xmlns:p14="http://schemas.microsoft.com/office/powerpoint/2010/main" xmlns="" val="192147169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0943" y="216664"/>
            <a:ext cx="7588553" cy="373154"/>
          </a:xfrm>
        </p:spPr>
        <p:txBody>
          <a:bodyPr>
            <a:noAutofit/>
          </a:bodyPr>
          <a:lstStyle/>
          <a:p>
            <a:pPr lvl="1" algn="ctr" rtl="0">
              <a:lnSpc>
                <a:spcPct val="90000"/>
              </a:lnSpc>
              <a:spcBef>
                <a:spcPct val="0"/>
              </a:spcBef>
            </a:pP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Principles of scalable performance</a:t>
            </a: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400" b="1" dirty="0" smtClean="0">
                <a:solidFill>
                  <a:srgbClr val="0070C0"/>
                </a:solidFill>
                <a:latin typeface="Times New Roman" panose="02020603050405020304" pitchFamily="18" charset="0"/>
                <a:cs typeface="Times New Roman" panose="02020603050405020304" pitchFamily="18" charset="0"/>
              </a:rPr>
              <a:t/>
            </a:r>
            <a:br>
              <a:rPr lang="en-IN" sz="2400" b="1" dirty="0" smtClean="0">
                <a:solidFill>
                  <a:srgbClr val="0070C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673243" cy="643901"/>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0799" y="36595"/>
            <a:ext cx="625785" cy="62578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113</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709102"/>
            <a:ext cx="12192000" cy="6076483"/>
          </a:xfrm>
        </p:spPr>
        <p:txBody>
          <a:bodyPr>
            <a:normAutofit/>
          </a:bodyPr>
          <a:lstStyle/>
          <a:p>
            <a:pPr marL="0" indent="0">
              <a:buNone/>
            </a:pPr>
            <a:endParaRPr lang="en-IN" sz="2400" b="1" dirty="0" smtClean="0">
              <a:solidFill>
                <a:srgbClr val="0070C0"/>
              </a:solidFill>
              <a:latin typeface="Times New Roman" panose="02020603050405020304" pitchFamily="18" charset="0"/>
              <a:cs typeface="Times New Roman" panose="02020603050405020304" pitchFamily="18" charset="0"/>
            </a:endParaRPr>
          </a:p>
          <a:p>
            <a:pPr marL="0" indent="0">
              <a:buNone/>
            </a:pPr>
            <a:endParaRPr lang="en-IN" sz="2400" b="1" dirty="0" smtClean="0">
              <a:solidFill>
                <a:srgbClr val="0070C0"/>
              </a:solidFill>
              <a:latin typeface="Times New Roman" panose="02020603050405020304" pitchFamily="18" charset="0"/>
              <a:cs typeface="Times New Roman" panose="02020603050405020304" pitchFamily="18" charset="0"/>
            </a:endParaRPr>
          </a:p>
        </p:txBody>
      </p:sp>
      <p:sp>
        <p:nvSpPr>
          <p:cNvPr id="6" name="Rectangle 5"/>
          <p:cNvSpPr/>
          <p:nvPr/>
        </p:nvSpPr>
        <p:spPr>
          <a:xfrm>
            <a:off x="383045" y="1021851"/>
            <a:ext cx="11538338" cy="6801862"/>
          </a:xfrm>
          <a:prstGeom prst="rect">
            <a:avLst/>
          </a:prstGeom>
        </p:spPr>
        <p:txBody>
          <a:bodyPr wrap="square">
            <a:spAutoFit/>
          </a:bodyPr>
          <a:lstStyle/>
          <a:p>
            <a:r>
              <a:rPr lang="en-IN" sz="2400" b="1" dirty="0" smtClean="0">
                <a:solidFill>
                  <a:srgbClr val="0070C0"/>
                </a:solidFill>
                <a:latin typeface="Times New Roman" panose="02020603050405020304" pitchFamily="18" charset="0"/>
                <a:cs typeface="Times New Roman" panose="02020603050405020304" pitchFamily="18" charset="0"/>
              </a:rPr>
              <a:t> Principles of scalable </a:t>
            </a:r>
            <a:r>
              <a:rPr lang="en-IN" sz="2400" b="1" dirty="0" smtClean="0">
                <a:solidFill>
                  <a:srgbClr val="0070C0"/>
                </a:solidFill>
                <a:latin typeface="Times New Roman" panose="02020603050405020304" pitchFamily="18" charset="0"/>
                <a:cs typeface="Times New Roman" panose="02020603050405020304" pitchFamily="18" charset="0"/>
              </a:rPr>
              <a:t>performance-</a:t>
            </a:r>
            <a:r>
              <a:rPr lang="en-IN" sz="2400" b="1" dirty="0" smtClean="0">
                <a:solidFill>
                  <a:srgbClr val="002060"/>
                </a:solidFill>
                <a:latin typeface="Times New Roman" panose="02020603050405020304" pitchFamily="18" charset="0"/>
                <a:cs typeface="Times New Roman" panose="02020603050405020304" pitchFamily="18" charset="0"/>
              </a:rPr>
              <a:t>Scalability </a:t>
            </a:r>
            <a:r>
              <a:rPr lang="en-IN" sz="2400" b="1" dirty="0" smtClean="0">
                <a:solidFill>
                  <a:srgbClr val="002060"/>
                </a:solidFill>
                <a:latin typeface="Times New Roman" panose="02020603050405020304" pitchFamily="18" charset="0"/>
                <a:cs typeface="Times New Roman" panose="02020603050405020304" pitchFamily="18" charset="0"/>
              </a:rPr>
              <a:t>of parallel algorithms</a:t>
            </a:r>
          </a:p>
          <a:p>
            <a:r>
              <a:rPr lang="en-IN" sz="2000" b="1" dirty="0" smtClean="0">
                <a:solidFill>
                  <a:srgbClr val="002060"/>
                </a:solidFill>
                <a:latin typeface="Times New Roman" panose="02020603050405020304" pitchFamily="18" charset="0"/>
                <a:cs typeface="Times New Roman" panose="02020603050405020304" pitchFamily="18" charset="0"/>
              </a:rPr>
              <a:t>Algorithm </a:t>
            </a:r>
            <a:r>
              <a:rPr lang="en-IN" sz="2000" b="1" dirty="0" smtClean="0">
                <a:solidFill>
                  <a:srgbClr val="002060"/>
                </a:solidFill>
                <a:latin typeface="Times New Roman" panose="02020603050405020304" pitchFamily="18" charset="0"/>
                <a:cs typeface="Times New Roman" panose="02020603050405020304" pitchFamily="18" charset="0"/>
              </a:rPr>
              <a:t>characteristics</a:t>
            </a:r>
            <a:endParaRPr lang="en-IN" sz="2000" b="1" dirty="0" smtClean="0">
              <a:solidFill>
                <a:srgbClr val="002060"/>
              </a:solidFill>
              <a:latin typeface="Times New Roman" panose="02020603050405020304" pitchFamily="18" charset="0"/>
              <a:cs typeface="Times New Roman" panose="02020603050405020304" pitchFamily="18" charset="0"/>
            </a:endParaRPr>
          </a:p>
          <a:p>
            <a:pPr marL="457200" indent="-457200">
              <a:buAutoNum type="arabicPeriod"/>
            </a:pPr>
            <a:r>
              <a:rPr lang="en-IN" b="1" dirty="0" smtClean="0">
                <a:solidFill>
                  <a:srgbClr val="0070C0"/>
                </a:solidFill>
                <a:latin typeface="Times New Roman" panose="02020603050405020304" pitchFamily="18" charset="0"/>
                <a:cs typeface="Times New Roman" panose="02020603050405020304" pitchFamily="18" charset="0"/>
              </a:rPr>
              <a:t>Deterministic </a:t>
            </a:r>
            <a:r>
              <a:rPr lang="en-IN" b="1" dirty="0" err="1" smtClean="0">
                <a:solidFill>
                  <a:srgbClr val="0070C0"/>
                </a:solidFill>
                <a:latin typeface="Times New Roman" panose="02020603050405020304" pitchFamily="18" charset="0"/>
                <a:cs typeface="Times New Roman" panose="02020603050405020304" pitchFamily="18" charset="0"/>
              </a:rPr>
              <a:t>vs</a:t>
            </a:r>
            <a:r>
              <a:rPr lang="en-IN" b="1" dirty="0" smtClean="0">
                <a:solidFill>
                  <a:srgbClr val="0070C0"/>
                </a:solidFill>
                <a:latin typeface="Times New Roman" panose="02020603050405020304" pitchFamily="18" charset="0"/>
                <a:cs typeface="Times New Roman" panose="02020603050405020304" pitchFamily="18" charset="0"/>
              </a:rPr>
              <a:t> nondeterministic</a:t>
            </a:r>
          </a:p>
          <a:p>
            <a:pPr marL="914400" lvl="1" indent="-457200">
              <a:buFont typeface="Arial" pitchFamily="34" charset="0"/>
              <a:buChar char="•"/>
            </a:pPr>
            <a:r>
              <a:rPr lang="en-IN" b="1" dirty="0" smtClean="0">
                <a:solidFill>
                  <a:srgbClr val="002060"/>
                </a:solidFill>
                <a:latin typeface="Times New Roman" panose="02020603050405020304" pitchFamily="18" charset="0"/>
                <a:cs typeface="Times New Roman" panose="02020603050405020304" pitchFamily="18" charset="0"/>
              </a:rPr>
              <a:t>Only deterministic algorithms are </a:t>
            </a:r>
            <a:r>
              <a:rPr lang="en-IN" b="1" dirty="0" err="1" smtClean="0">
                <a:solidFill>
                  <a:srgbClr val="002060"/>
                </a:solidFill>
                <a:latin typeface="Times New Roman" panose="02020603050405020304" pitchFamily="18" charset="0"/>
                <a:cs typeface="Times New Roman" panose="02020603050405020304" pitchFamily="18" charset="0"/>
              </a:rPr>
              <a:t>implementable</a:t>
            </a:r>
            <a:r>
              <a:rPr lang="en-IN" b="1" dirty="0" smtClean="0">
                <a:solidFill>
                  <a:srgbClr val="002060"/>
                </a:solidFill>
                <a:latin typeface="Times New Roman" panose="02020603050405020304" pitchFamily="18" charset="0"/>
                <a:cs typeface="Times New Roman" panose="02020603050405020304" pitchFamily="18" charset="0"/>
              </a:rPr>
              <a:t> </a:t>
            </a:r>
            <a:r>
              <a:rPr lang="en-IN" b="1" dirty="0" smtClean="0">
                <a:solidFill>
                  <a:srgbClr val="002060"/>
                </a:solidFill>
                <a:latin typeface="Times New Roman" panose="02020603050405020304" pitchFamily="18" charset="0"/>
                <a:cs typeface="Times New Roman" panose="02020603050405020304" pitchFamily="18" charset="0"/>
              </a:rPr>
              <a:t>on real </a:t>
            </a:r>
            <a:r>
              <a:rPr lang="en-IN" b="1" dirty="0" smtClean="0">
                <a:solidFill>
                  <a:srgbClr val="002060"/>
                </a:solidFill>
                <a:latin typeface="Times New Roman" panose="02020603050405020304" pitchFamily="18" charset="0"/>
                <a:cs typeface="Times New Roman" panose="02020603050405020304" pitchFamily="18" charset="0"/>
              </a:rPr>
              <a:t>machines </a:t>
            </a:r>
          </a:p>
          <a:p>
            <a:pPr marL="457200" indent="-457200">
              <a:buFont typeface="+mj-lt"/>
              <a:buAutoNum type="arabicPeriod"/>
            </a:pPr>
            <a:r>
              <a:rPr lang="en-IN" b="1" dirty="0" smtClean="0">
                <a:solidFill>
                  <a:srgbClr val="0070C0"/>
                </a:solidFill>
                <a:latin typeface="Times New Roman" panose="02020603050405020304" pitchFamily="18" charset="0"/>
                <a:cs typeface="Times New Roman" panose="02020603050405020304" pitchFamily="18" charset="0"/>
              </a:rPr>
              <a:t>Computational granularity</a:t>
            </a:r>
          </a:p>
          <a:p>
            <a:pPr marL="914400" lvl="1" indent="-457200">
              <a:buFont typeface="Arial" pitchFamily="34" charset="0"/>
              <a:buChar char="•"/>
            </a:pPr>
            <a:r>
              <a:rPr lang="en-IN" b="1" dirty="0" smtClean="0">
                <a:solidFill>
                  <a:srgbClr val="002060"/>
                </a:solidFill>
                <a:latin typeface="Times New Roman" panose="02020603050405020304" pitchFamily="18" charset="0"/>
                <a:cs typeface="Times New Roman" panose="02020603050405020304" pitchFamily="18" charset="0"/>
              </a:rPr>
              <a:t>Granularity decides </a:t>
            </a:r>
            <a:r>
              <a:rPr lang="en-IN" b="1" dirty="0" smtClean="0">
                <a:solidFill>
                  <a:srgbClr val="002060"/>
                </a:solidFill>
                <a:latin typeface="Times New Roman" panose="02020603050405020304" pitchFamily="18" charset="0"/>
                <a:cs typeface="Times New Roman" panose="02020603050405020304" pitchFamily="18" charset="0"/>
              </a:rPr>
              <a:t>the size of the data items and programs modules used in computation.  </a:t>
            </a:r>
            <a:endParaRPr lang="en-IN" b="1" dirty="0" smtClean="0">
              <a:solidFill>
                <a:srgbClr val="002060"/>
              </a:solidFill>
              <a:latin typeface="Times New Roman" panose="02020603050405020304" pitchFamily="18" charset="0"/>
              <a:cs typeface="Times New Roman" panose="02020603050405020304" pitchFamily="18" charset="0"/>
            </a:endParaRPr>
          </a:p>
          <a:p>
            <a:pPr marL="914400" lvl="1" indent="-457200">
              <a:buFont typeface="Arial" pitchFamily="34" charset="0"/>
              <a:buChar char="•"/>
            </a:pPr>
            <a:r>
              <a:rPr lang="en-IN" b="1" dirty="0" smtClean="0">
                <a:solidFill>
                  <a:srgbClr val="002060"/>
                </a:solidFill>
                <a:latin typeface="Times New Roman" panose="02020603050405020304" pitchFamily="18" charset="0"/>
                <a:cs typeface="Times New Roman" panose="02020603050405020304" pitchFamily="18" charset="0"/>
              </a:rPr>
              <a:t>Algorithms </a:t>
            </a:r>
            <a:r>
              <a:rPr lang="en-IN" b="1" dirty="0" smtClean="0">
                <a:solidFill>
                  <a:srgbClr val="002060"/>
                </a:solidFill>
                <a:latin typeface="Times New Roman" panose="02020603050405020304" pitchFamily="18" charset="0"/>
                <a:cs typeface="Times New Roman" panose="02020603050405020304" pitchFamily="18" charset="0"/>
              </a:rPr>
              <a:t>can be classified as fine grain, medium grain and coarse grain modules.</a:t>
            </a:r>
          </a:p>
          <a:p>
            <a:pPr marL="457200" indent="-457200">
              <a:buFont typeface="+mj-lt"/>
              <a:buAutoNum type="arabicPeriod"/>
            </a:pPr>
            <a:r>
              <a:rPr lang="en-IN" b="1" dirty="0" smtClean="0">
                <a:solidFill>
                  <a:srgbClr val="0070C0"/>
                </a:solidFill>
                <a:latin typeface="Times New Roman" panose="02020603050405020304" pitchFamily="18" charset="0"/>
                <a:cs typeface="Times New Roman" panose="02020603050405020304" pitchFamily="18" charset="0"/>
              </a:rPr>
              <a:t>Parallel profile</a:t>
            </a:r>
          </a:p>
          <a:p>
            <a:pPr marL="914400" lvl="1" indent="-457200">
              <a:buFont typeface="Arial" pitchFamily="34" charset="0"/>
              <a:buChar char="•"/>
            </a:pPr>
            <a:r>
              <a:rPr lang="en-IN" b="1" dirty="0" smtClean="0">
                <a:solidFill>
                  <a:srgbClr val="002060"/>
                </a:solidFill>
                <a:latin typeface="Times New Roman" panose="02020603050405020304" pitchFamily="18" charset="0"/>
                <a:cs typeface="Times New Roman" panose="02020603050405020304" pitchFamily="18" charset="0"/>
              </a:rPr>
              <a:t>The distribution of the degree of parallelism in an algorithm reveals the opportunity for parallel processing. Often affects the effectiveness of parallel algorithms</a:t>
            </a:r>
          </a:p>
          <a:p>
            <a:pPr marL="457200" indent="-457200">
              <a:buFont typeface="+mj-lt"/>
              <a:buAutoNum type="arabicPeriod"/>
            </a:pPr>
            <a:r>
              <a:rPr lang="en-IN" b="1" dirty="0" smtClean="0">
                <a:solidFill>
                  <a:srgbClr val="0070C0"/>
                </a:solidFill>
                <a:latin typeface="Times New Roman" panose="02020603050405020304" pitchFamily="18" charset="0"/>
                <a:cs typeface="Times New Roman" panose="02020603050405020304" pitchFamily="18" charset="0"/>
              </a:rPr>
              <a:t>Communication  </a:t>
            </a:r>
            <a:r>
              <a:rPr lang="en-IN" b="1" dirty="0" smtClean="0">
                <a:solidFill>
                  <a:srgbClr val="0070C0"/>
                </a:solidFill>
                <a:latin typeface="Times New Roman" panose="02020603050405020304" pitchFamily="18" charset="0"/>
                <a:cs typeface="Times New Roman" panose="02020603050405020304" pitchFamily="18" charset="0"/>
              </a:rPr>
              <a:t>patterns and synchronization requirements</a:t>
            </a:r>
          </a:p>
          <a:p>
            <a:pPr marL="914400" lvl="1" indent="-457200">
              <a:buFont typeface="Arial" pitchFamily="34" charset="0"/>
              <a:buChar char="•"/>
            </a:pPr>
            <a:r>
              <a:rPr lang="en-IN" b="1" dirty="0" smtClean="0">
                <a:solidFill>
                  <a:srgbClr val="002060"/>
                </a:solidFill>
                <a:latin typeface="Times New Roman" panose="02020603050405020304" pitchFamily="18" charset="0"/>
                <a:cs typeface="Times New Roman" panose="02020603050405020304" pitchFamily="18" charset="0"/>
              </a:rPr>
              <a:t>Communicational patterns address both the memory access and </a:t>
            </a:r>
            <a:r>
              <a:rPr lang="en-IN" b="1" dirty="0" err="1" smtClean="0">
                <a:solidFill>
                  <a:srgbClr val="002060"/>
                </a:solidFill>
                <a:latin typeface="Times New Roman" panose="02020603050405020304" pitchFamily="18" charset="0"/>
                <a:cs typeface="Times New Roman" panose="02020603050405020304" pitchFamily="18" charset="0"/>
              </a:rPr>
              <a:t>interprocessor</a:t>
            </a:r>
            <a:r>
              <a:rPr lang="en-IN" b="1" dirty="0" smtClean="0">
                <a:solidFill>
                  <a:srgbClr val="002060"/>
                </a:solidFill>
                <a:latin typeface="Times New Roman" panose="02020603050405020304" pitchFamily="18" charset="0"/>
                <a:cs typeface="Times New Roman" panose="02020603050405020304" pitchFamily="18" charset="0"/>
              </a:rPr>
              <a:t> communication. </a:t>
            </a:r>
            <a:endParaRPr lang="en-IN" b="1" dirty="0" smtClean="0">
              <a:solidFill>
                <a:srgbClr val="002060"/>
              </a:solidFill>
              <a:latin typeface="Times New Roman" panose="02020603050405020304" pitchFamily="18" charset="0"/>
              <a:cs typeface="Times New Roman" panose="02020603050405020304" pitchFamily="18" charset="0"/>
            </a:endParaRPr>
          </a:p>
          <a:p>
            <a:pPr marL="914400" lvl="1" indent="-457200">
              <a:buFont typeface="Arial" pitchFamily="34" charset="0"/>
              <a:buChar char="•"/>
            </a:pPr>
            <a:r>
              <a:rPr lang="en-IN" b="1" dirty="0" smtClean="0">
                <a:solidFill>
                  <a:srgbClr val="002060"/>
                </a:solidFill>
                <a:latin typeface="Times New Roman" panose="02020603050405020304" pitchFamily="18" charset="0"/>
                <a:cs typeface="Times New Roman" panose="02020603050405020304" pitchFamily="18" charset="0"/>
              </a:rPr>
              <a:t>The </a:t>
            </a:r>
            <a:r>
              <a:rPr lang="en-IN" b="1" dirty="0" smtClean="0">
                <a:solidFill>
                  <a:srgbClr val="002060"/>
                </a:solidFill>
                <a:latin typeface="Times New Roman" panose="02020603050405020304" pitchFamily="18" charset="0"/>
                <a:cs typeface="Times New Roman" panose="02020603050405020304" pitchFamily="18" charset="0"/>
              </a:rPr>
              <a:t>pattern can be static or dynamic </a:t>
            </a:r>
            <a:r>
              <a:rPr lang="en-IN" b="1" dirty="0" smtClean="0">
                <a:solidFill>
                  <a:srgbClr val="002060"/>
                </a:solidFill>
                <a:latin typeface="Times New Roman" panose="02020603050405020304" pitchFamily="18" charset="0"/>
                <a:cs typeface="Times New Roman" panose="02020603050405020304" pitchFamily="18" charset="0"/>
              </a:rPr>
              <a:t>depending on </a:t>
            </a:r>
            <a:r>
              <a:rPr lang="en-IN" b="1" dirty="0" smtClean="0">
                <a:solidFill>
                  <a:srgbClr val="002060"/>
                </a:solidFill>
                <a:latin typeface="Times New Roman" panose="02020603050405020304" pitchFamily="18" charset="0"/>
                <a:cs typeface="Times New Roman" panose="02020603050405020304" pitchFamily="18" charset="0"/>
              </a:rPr>
              <a:t>the algorithms.</a:t>
            </a:r>
          </a:p>
          <a:p>
            <a:pPr marL="914400" lvl="1" indent="-457200">
              <a:buFont typeface="Arial" pitchFamily="34" charset="0"/>
              <a:buChar char="•"/>
            </a:pPr>
            <a:r>
              <a:rPr lang="en-IN" b="1" dirty="0" smtClean="0">
                <a:solidFill>
                  <a:srgbClr val="002060"/>
                </a:solidFill>
                <a:latin typeface="Times New Roman" panose="02020603050405020304" pitchFamily="18" charset="0"/>
                <a:cs typeface="Times New Roman" panose="02020603050405020304" pitchFamily="18" charset="0"/>
              </a:rPr>
              <a:t>Static </a:t>
            </a:r>
            <a:r>
              <a:rPr lang="en-IN" b="1" dirty="0" smtClean="0">
                <a:solidFill>
                  <a:srgbClr val="002060"/>
                </a:solidFill>
                <a:latin typeface="Times New Roman" panose="02020603050405020304" pitchFamily="18" charset="0"/>
                <a:cs typeface="Times New Roman" panose="02020603050405020304" pitchFamily="18" charset="0"/>
              </a:rPr>
              <a:t>algorithms </a:t>
            </a:r>
            <a:r>
              <a:rPr lang="en-IN" b="1" dirty="0" smtClean="0">
                <a:solidFill>
                  <a:srgbClr val="002060"/>
                </a:solidFill>
                <a:latin typeface="Times New Roman" panose="02020603050405020304" pitchFamily="18" charset="0"/>
                <a:cs typeface="Times New Roman" panose="02020603050405020304" pitchFamily="18" charset="0"/>
              </a:rPr>
              <a:t>are more suitable for </a:t>
            </a:r>
            <a:r>
              <a:rPr lang="en-IN" b="1" dirty="0" smtClean="0">
                <a:solidFill>
                  <a:srgbClr val="002060"/>
                </a:solidFill>
                <a:latin typeface="Times New Roman" panose="02020603050405020304" pitchFamily="18" charset="0"/>
                <a:cs typeface="Times New Roman" panose="02020603050405020304" pitchFamily="18" charset="0"/>
              </a:rPr>
              <a:t>SIMD</a:t>
            </a:r>
            <a:r>
              <a:rPr lang="en-IN" b="1" dirty="0" smtClean="0">
                <a:solidFill>
                  <a:srgbClr val="002060"/>
                </a:solidFill>
                <a:latin typeface="Times New Roman" panose="02020603050405020304" pitchFamily="18" charset="0"/>
                <a:cs typeface="Times New Roman" panose="02020603050405020304" pitchFamily="18" charset="0"/>
              </a:rPr>
              <a:t> </a:t>
            </a:r>
            <a:r>
              <a:rPr lang="en-IN" b="1" dirty="0" smtClean="0">
                <a:solidFill>
                  <a:srgbClr val="002060"/>
                </a:solidFill>
                <a:latin typeface="Times New Roman" panose="02020603050405020304" pitchFamily="18" charset="0"/>
                <a:cs typeface="Times New Roman" panose="02020603050405020304" pitchFamily="18" charset="0"/>
              </a:rPr>
              <a:t>or </a:t>
            </a:r>
            <a:r>
              <a:rPr lang="en-IN" b="1" dirty="0" smtClean="0">
                <a:solidFill>
                  <a:srgbClr val="002060"/>
                </a:solidFill>
                <a:latin typeface="Times New Roman" panose="02020603050405020304" pitchFamily="18" charset="0"/>
                <a:cs typeface="Times New Roman" panose="02020603050405020304" pitchFamily="18" charset="0"/>
              </a:rPr>
              <a:t>pipelined machines, </a:t>
            </a:r>
            <a:r>
              <a:rPr lang="en-IN" b="1" dirty="0" smtClean="0">
                <a:solidFill>
                  <a:srgbClr val="002060"/>
                </a:solidFill>
                <a:latin typeface="Times New Roman" panose="02020603050405020304" pitchFamily="18" charset="0"/>
                <a:cs typeface="Times New Roman" panose="02020603050405020304" pitchFamily="18" charset="0"/>
              </a:rPr>
              <a:t>while dynamic algorithms are for MIMD machines. </a:t>
            </a:r>
          </a:p>
          <a:p>
            <a:pPr marL="457200" indent="-457200">
              <a:buFont typeface="+mj-lt"/>
              <a:buAutoNum type="arabicPeriod"/>
            </a:pPr>
            <a:r>
              <a:rPr lang="en-IN" b="1" dirty="0" smtClean="0">
                <a:solidFill>
                  <a:srgbClr val="0070C0"/>
                </a:solidFill>
                <a:latin typeface="Times New Roman" panose="02020603050405020304" pitchFamily="18" charset="0"/>
                <a:cs typeface="Times New Roman" panose="02020603050405020304" pitchFamily="18" charset="0"/>
              </a:rPr>
              <a:t>Uniformity </a:t>
            </a:r>
            <a:r>
              <a:rPr lang="en-IN" b="1" dirty="0" smtClean="0">
                <a:solidFill>
                  <a:srgbClr val="0070C0"/>
                </a:solidFill>
                <a:latin typeface="Times New Roman" panose="02020603050405020304" pitchFamily="18" charset="0"/>
                <a:cs typeface="Times New Roman" panose="02020603050405020304" pitchFamily="18" charset="0"/>
              </a:rPr>
              <a:t>of the </a:t>
            </a:r>
            <a:r>
              <a:rPr lang="en-IN" b="1" dirty="0" smtClean="0">
                <a:solidFill>
                  <a:srgbClr val="0070C0"/>
                </a:solidFill>
                <a:latin typeface="Times New Roman" panose="02020603050405020304" pitchFamily="18" charset="0"/>
                <a:cs typeface="Times New Roman" panose="02020603050405020304" pitchFamily="18" charset="0"/>
              </a:rPr>
              <a:t>operations</a:t>
            </a:r>
            <a:endParaRPr lang="en-IN" b="1" dirty="0" smtClean="0">
              <a:solidFill>
                <a:srgbClr val="0070C0"/>
              </a:solidFill>
              <a:latin typeface="Times New Roman" panose="02020603050405020304" pitchFamily="18" charset="0"/>
              <a:cs typeface="Times New Roman" panose="02020603050405020304" pitchFamily="18" charset="0"/>
            </a:endParaRPr>
          </a:p>
          <a:p>
            <a:pPr marL="914400" lvl="1" indent="-457200">
              <a:buFont typeface="Arial" pitchFamily="34" charset="0"/>
              <a:buChar char="•"/>
            </a:pPr>
            <a:r>
              <a:rPr lang="en-IN" b="1" dirty="0" smtClean="0">
                <a:solidFill>
                  <a:srgbClr val="002060"/>
                </a:solidFill>
                <a:latin typeface="Times New Roman" panose="02020603050405020304" pitchFamily="18" charset="0"/>
                <a:cs typeface="Times New Roman" panose="02020603050405020304" pitchFamily="18" charset="0"/>
              </a:rPr>
              <a:t>It </a:t>
            </a:r>
            <a:r>
              <a:rPr lang="en-IN" b="1" dirty="0" smtClean="0">
                <a:solidFill>
                  <a:srgbClr val="002060"/>
                </a:solidFill>
                <a:latin typeface="Times New Roman" panose="02020603050405020304" pitchFamily="18" charset="0"/>
                <a:cs typeface="Times New Roman" panose="02020603050405020304" pitchFamily="18" charset="0"/>
              </a:rPr>
              <a:t>refers </a:t>
            </a:r>
            <a:r>
              <a:rPr lang="en-IN" b="1" dirty="0" smtClean="0">
                <a:solidFill>
                  <a:srgbClr val="002060"/>
                </a:solidFill>
                <a:latin typeface="Times New Roman" panose="02020603050405020304" pitchFamily="18" charset="0"/>
                <a:cs typeface="Times New Roman" panose="02020603050405020304" pitchFamily="18" charset="0"/>
              </a:rPr>
              <a:t>to the type of fundamental operations to be performed . If the operations are </a:t>
            </a:r>
            <a:r>
              <a:rPr lang="en-IN" b="1" dirty="0" smtClean="0">
                <a:solidFill>
                  <a:srgbClr val="002060"/>
                </a:solidFill>
                <a:latin typeface="Times New Roman" panose="02020603050405020304" pitchFamily="18" charset="0"/>
                <a:cs typeface="Times New Roman" panose="02020603050405020304" pitchFamily="18" charset="0"/>
              </a:rPr>
              <a:t>uniform across the data set more  </a:t>
            </a:r>
            <a:r>
              <a:rPr lang="en-IN" b="1" dirty="0" smtClean="0">
                <a:solidFill>
                  <a:srgbClr val="002060"/>
                </a:solidFill>
                <a:latin typeface="Times New Roman" panose="02020603050405020304" pitchFamily="18" charset="0"/>
                <a:cs typeface="Times New Roman" panose="02020603050405020304" pitchFamily="18" charset="0"/>
              </a:rPr>
              <a:t>the SIMD </a:t>
            </a:r>
            <a:r>
              <a:rPr lang="en-IN" b="1" dirty="0" smtClean="0">
                <a:solidFill>
                  <a:srgbClr val="002060"/>
                </a:solidFill>
                <a:latin typeface="Times New Roman" panose="02020603050405020304" pitchFamily="18" charset="0"/>
                <a:cs typeface="Times New Roman" panose="02020603050405020304" pitchFamily="18" charset="0"/>
              </a:rPr>
              <a:t>processing or pipelining may be more </a:t>
            </a:r>
            <a:r>
              <a:rPr lang="en-IN" b="1" dirty="0" smtClean="0">
                <a:solidFill>
                  <a:srgbClr val="002060"/>
                </a:solidFill>
                <a:latin typeface="Times New Roman" panose="02020603050405020304" pitchFamily="18" charset="0"/>
                <a:cs typeface="Times New Roman" panose="02020603050405020304" pitchFamily="18" charset="0"/>
              </a:rPr>
              <a:t>desirable. </a:t>
            </a:r>
          </a:p>
          <a:p>
            <a:pPr marL="914400" lvl="1" indent="-457200">
              <a:buFont typeface="Arial" pitchFamily="34" charset="0"/>
              <a:buChar char="•"/>
            </a:pPr>
            <a:r>
              <a:rPr lang="en-IN" b="1" dirty="0" smtClean="0">
                <a:solidFill>
                  <a:srgbClr val="002060"/>
                </a:solidFill>
                <a:latin typeface="Times New Roman" panose="02020603050405020304" pitchFamily="18" charset="0"/>
                <a:cs typeface="Times New Roman" panose="02020603050405020304" pitchFamily="18" charset="0"/>
              </a:rPr>
              <a:t>Randomly structured algorithms are more suitable for  MIMD processing. The other related issue includes data types and precision desired.</a:t>
            </a:r>
            <a:endParaRPr lang="en-IN" b="1" dirty="0" smtClean="0">
              <a:solidFill>
                <a:srgbClr val="002060"/>
              </a:solidFill>
              <a:latin typeface="Times New Roman" panose="02020603050405020304" pitchFamily="18" charset="0"/>
              <a:cs typeface="Times New Roman" panose="02020603050405020304" pitchFamily="18" charset="0"/>
            </a:endParaRPr>
          </a:p>
          <a:p>
            <a:endParaRPr lang="en-IN" sz="2400" b="1" dirty="0" smtClean="0">
              <a:solidFill>
                <a:srgbClr val="0070C0"/>
              </a:solidFill>
              <a:latin typeface="Times New Roman" panose="02020603050405020304" pitchFamily="18" charset="0"/>
              <a:cs typeface="Times New Roman" panose="02020603050405020304" pitchFamily="18" charset="0"/>
            </a:endParaRPr>
          </a:p>
          <a:p>
            <a:r>
              <a:rPr lang="en-IN" sz="2400" b="1" dirty="0" smtClean="0">
                <a:solidFill>
                  <a:srgbClr val="0070C0"/>
                </a:solidFill>
                <a:latin typeface="Times New Roman" panose="02020603050405020304" pitchFamily="18" charset="0"/>
                <a:cs typeface="Times New Roman" panose="02020603050405020304" pitchFamily="18" charset="0"/>
              </a:rPr>
              <a:t> </a:t>
            </a:r>
            <a:endParaRPr lang="en-IN" sz="2400" b="1" dirty="0">
              <a:solidFill>
                <a:srgbClr val="0070C0"/>
              </a:solidFill>
              <a:latin typeface="Times New Roman" panose="02020603050405020304" pitchFamily="18" charset="0"/>
              <a:cs typeface="Times New Roman" panose="02020603050405020304" pitchFamily="18" charset="0"/>
            </a:endParaRPr>
          </a:p>
          <a:p>
            <a:endParaRPr lang="en-US" sz="20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92147169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0943" y="216664"/>
            <a:ext cx="7588553" cy="373154"/>
          </a:xfrm>
        </p:spPr>
        <p:txBody>
          <a:bodyPr>
            <a:noAutofit/>
          </a:bodyPr>
          <a:lstStyle/>
          <a:p>
            <a:pPr lvl="1" algn="ctr" rtl="0">
              <a:lnSpc>
                <a:spcPct val="90000"/>
              </a:lnSpc>
              <a:spcBef>
                <a:spcPct val="0"/>
              </a:spcBef>
            </a:pP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Principles of scalable performance</a:t>
            </a: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400" b="1" dirty="0" smtClean="0">
                <a:solidFill>
                  <a:srgbClr val="0070C0"/>
                </a:solidFill>
                <a:latin typeface="Times New Roman" panose="02020603050405020304" pitchFamily="18" charset="0"/>
                <a:cs typeface="Times New Roman" panose="02020603050405020304" pitchFamily="18" charset="0"/>
              </a:rPr>
              <a:t/>
            </a:r>
            <a:br>
              <a:rPr lang="en-IN" sz="2400" b="1" dirty="0" smtClean="0">
                <a:solidFill>
                  <a:srgbClr val="0070C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673243" cy="643901"/>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0799" y="36595"/>
            <a:ext cx="625785" cy="62578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114</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709102"/>
            <a:ext cx="12192000" cy="6076483"/>
          </a:xfrm>
        </p:spPr>
        <p:txBody>
          <a:bodyPr>
            <a:normAutofit/>
          </a:bodyPr>
          <a:lstStyle/>
          <a:p>
            <a:pPr marL="0" indent="0">
              <a:buNone/>
            </a:pPr>
            <a:endParaRPr lang="en-IN" sz="2400" b="1" dirty="0" smtClean="0">
              <a:solidFill>
                <a:srgbClr val="0070C0"/>
              </a:solidFill>
              <a:latin typeface="Times New Roman" panose="02020603050405020304" pitchFamily="18" charset="0"/>
              <a:cs typeface="Times New Roman" panose="02020603050405020304" pitchFamily="18" charset="0"/>
            </a:endParaRPr>
          </a:p>
          <a:p>
            <a:pPr marL="0" indent="0">
              <a:buNone/>
            </a:pPr>
            <a:endParaRPr lang="en-IN" sz="2400" b="1" dirty="0" smtClean="0">
              <a:solidFill>
                <a:srgbClr val="0070C0"/>
              </a:solidFill>
              <a:latin typeface="Times New Roman" panose="02020603050405020304" pitchFamily="18" charset="0"/>
              <a:cs typeface="Times New Roman" panose="02020603050405020304" pitchFamily="18" charset="0"/>
            </a:endParaRPr>
          </a:p>
        </p:txBody>
      </p:sp>
      <p:sp>
        <p:nvSpPr>
          <p:cNvPr id="6" name="Rectangle 5"/>
          <p:cNvSpPr/>
          <p:nvPr/>
        </p:nvSpPr>
        <p:spPr>
          <a:xfrm>
            <a:off x="383045" y="1021851"/>
            <a:ext cx="11538338" cy="3046988"/>
          </a:xfrm>
          <a:prstGeom prst="rect">
            <a:avLst/>
          </a:prstGeom>
        </p:spPr>
        <p:txBody>
          <a:bodyPr wrap="square">
            <a:spAutoFit/>
          </a:bodyPr>
          <a:lstStyle/>
          <a:p>
            <a:r>
              <a:rPr lang="en-IN" sz="2400" b="1" dirty="0" smtClean="0">
                <a:solidFill>
                  <a:srgbClr val="0070C0"/>
                </a:solidFill>
                <a:latin typeface="Times New Roman" panose="02020603050405020304" pitchFamily="18" charset="0"/>
                <a:cs typeface="Times New Roman" panose="02020603050405020304" pitchFamily="18" charset="0"/>
              </a:rPr>
              <a:t> </a:t>
            </a:r>
            <a:r>
              <a:rPr lang="en-IN" sz="2400" b="1" dirty="0" smtClean="0">
                <a:solidFill>
                  <a:srgbClr val="0070C0"/>
                </a:solidFill>
                <a:latin typeface="Times New Roman" panose="02020603050405020304" pitchFamily="18" charset="0"/>
                <a:cs typeface="Times New Roman" panose="02020603050405020304" pitchFamily="18" charset="0"/>
              </a:rPr>
              <a:t>Principles of scalable performance</a:t>
            </a:r>
            <a:r>
              <a:rPr lang="en-IN" sz="2400" b="1" dirty="0" smtClean="0">
                <a:solidFill>
                  <a:srgbClr val="002060"/>
                </a:solidFill>
                <a:latin typeface="Times New Roman" panose="02020603050405020304" pitchFamily="18" charset="0"/>
                <a:cs typeface="Times New Roman" panose="02020603050405020304" pitchFamily="18" charset="0"/>
              </a:rPr>
              <a:t>-Scalability of parallel algorithms</a:t>
            </a:r>
          </a:p>
          <a:p>
            <a:pPr marL="457200" indent="-457200"/>
            <a:r>
              <a:rPr lang="en-IN" sz="2000" b="1" dirty="0" smtClean="0">
                <a:solidFill>
                  <a:srgbClr val="002060"/>
                </a:solidFill>
                <a:latin typeface="Times New Roman" panose="02020603050405020304" pitchFamily="18" charset="0"/>
                <a:cs typeface="Times New Roman" panose="02020603050405020304" pitchFamily="18" charset="0"/>
              </a:rPr>
              <a:t>6.   </a:t>
            </a:r>
            <a:r>
              <a:rPr lang="en-IN" sz="2000" b="1" dirty="0" smtClean="0">
                <a:solidFill>
                  <a:srgbClr val="0070C0"/>
                </a:solidFill>
                <a:latin typeface="Times New Roman" panose="02020603050405020304" pitchFamily="18" charset="0"/>
                <a:cs typeface="Times New Roman" panose="02020603050405020304" pitchFamily="18" charset="0"/>
              </a:rPr>
              <a:t>Memory </a:t>
            </a:r>
            <a:r>
              <a:rPr lang="en-IN" sz="2000" b="1" dirty="0" smtClean="0">
                <a:solidFill>
                  <a:srgbClr val="0070C0"/>
                </a:solidFill>
                <a:latin typeface="Times New Roman" panose="02020603050405020304" pitchFamily="18" charset="0"/>
                <a:cs typeface="Times New Roman" panose="02020603050405020304" pitchFamily="18" charset="0"/>
              </a:rPr>
              <a:t>requirement and data structures</a:t>
            </a:r>
          </a:p>
          <a:p>
            <a:pPr marL="914400" lvl="1" indent="-457200">
              <a:buFont typeface="Arial" pitchFamily="34" charset="0"/>
              <a:buChar char="•"/>
            </a:pPr>
            <a:r>
              <a:rPr lang="en-IN" sz="2000" b="1" dirty="0" smtClean="0">
                <a:solidFill>
                  <a:srgbClr val="002060"/>
                </a:solidFill>
                <a:latin typeface="Times New Roman" panose="02020603050405020304" pitchFamily="18" charset="0"/>
                <a:cs typeface="Times New Roman" panose="02020603050405020304" pitchFamily="18" charset="0"/>
              </a:rPr>
              <a:t> In solving large scale programs Data </a:t>
            </a:r>
            <a:r>
              <a:rPr lang="en-IN" sz="2000" b="1" dirty="0" smtClean="0">
                <a:solidFill>
                  <a:srgbClr val="002060"/>
                </a:solidFill>
                <a:latin typeface="Times New Roman" panose="02020603050405020304" pitchFamily="18" charset="0"/>
                <a:cs typeface="Times New Roman" panose="02020603050405020304" pitchFamily="18" charset="0"/>
              </a:rPr>
              <a:t>set </a:t>
            </a:r>
            <a:r>
              <a:rPr lang="en-IN" sz="2000" b="1" dirty="0" smtClean="0">
                <a:solidFill>
                  <a:srgbClr val="002060"/>
                </a:solidFill>
                <a:latin typeface="Times New Roman" panose="02020603050405020304" pitchFamily="18" charset="0"/>
                <a:cs typeface="Times New Roman" panose="02020603050405020304" pitchFamily="18" charset="0"/>
              </a:rPr>
              <a:t>may requires </a:t>
            </a:r>
            <a:r>
              <a:rPr lang="en-IN" sz="2000" b="1" dirty="0" smtClean="0">
                <a:solidFill>
                  <a:srgbClr val="002060"/>
                </a:solidFill>
                <a:latin typeface="Times New Roman" panose="02020603050405020304" pitchFamily="18" charset="0"/>
                <a:cs typeface="Times New Roman" panose="02020603050405020304" pitchFamily="18" charset="0"/>
              </a:rPr>
              <a:t>large memory. </a:t>
            </a:r>
            <a:endParaRPr lang="en-IN" sz="2000" b="1" dirty="0" smtClean="0">
              <a:solidFill>
                <a:srgbClr val="002060"/>
              </a:solidFill>
              <a:latin typeface="Times New Roman" panose="02020603050405020304" pitchFamily="18" charset="0"/>
              <a:cs typeface="Times New Roman" panose="02020603050405020304" pitchFamily="18" charset="0"/>
            </a:endParaRPr>
          </a:p>
          <a:p>
            <a:pPr marL="914400" lvl="1" indent="-457200">
              <a:buFont typeface="Arial" pitchFamily="34" charset="0"/>
              <a:buChar char="•"/>
            </a:pPr>
            <a:r>
              <a:rPr lang="en-IN" sz="2000" b="1" dirty="0" smtClean="0">
                <a:solidFill>
                  <a:srgbClr val="002060"/>
                </a:solidFill>
                <a:latin typeface="Times New Roman" panose="02020603050405020304" pitchFamily="18" charset="0"/>
                <a:cs typeface="Times New Roman" panose="02020603050405020304" pitchFamily="18" charset="0"/>
              </a:rPr>
              <a:t>Memory </a:t>
            </a:r>
            <a:r>
              <a:rPr lang="en-IN" sz="2000" b="1" dirty="0" smtClean="0">
                <a:solidFill>
                  <a:srgbClr val="002060"/>
                </a:solidFill>
                <a:latin typeface="Times New Roman" panose="02020603050405020304" pitchFamily="18" charset="0"/>
                <a:cs typeface="Times New Roman" panose="02020603050405020304" pitchFamily="18" charset="0"/>
              </a:rPr>
              <a:t>efficiency affected by data structures chosen and data  movement pattern in the algorithm. </a:t>
            </a:r>
            <a:endParaRPr lang="en-IN" sz="2000" b="1" dirty="0" smtClean="0">
              <a:solidFill>
                <a:srgbClr val="002060"/>
              </a:solidFill>
              <a:latin typeface="Times New Roman" panose="02020603050405020304" pitchFamily="18" charset="0"/>
              <a:cs typeface="Times New Roman" panose="02020603050405020304" pitchFamily="18" charset="0"/>
            </a:endParaRPr>
          </a:p>
          <a:p>
            <a:pPr marL="914400" lvl="1" indent="-457200">
              <a:buFont typeface="Arial" pitchFamily="34" charset="0"/>
              <a:buChar char="•"/>
            </a:pPr>
            <a:r>
              <a:rPr lang="en-IN" sz="2000" b="1" dirty="0" smtClean="0">
                <a:solidFill>
                  <a:srgbClr val="002060"/>
                </a:solidFill>
                <a:latin typeface="Times New Roman" panose="02020603050405020304" pitchFamily="18" charset="0"/>
                <a:cs typeface="Times New Roman" panose="02020603050405020304" pitchFamily="18" charset="0"/>
              </a:rPr>
              <a:t>Both </a:t>
            </a:r>
            <a:r>
              <a:rPr lang="en-IN" sz="2000" b="1" dirty="0" smtClean="0">
                <a:solidFill>
                  <a:srgbClr val="002060"/>
                </a:solidFill>
                <a:latin typeface="Times New Roman" panose="02020603050405020304" pitchFamily="18" charset="0"/>
                <a:cs typeface="Times New Roman" panose="02020603050405020304" pitchFamily="18" charset="0"/>
              </a:rPr>
              <a:t>time and space complexities are key measures of the granularity of the parallel algorithm.</a:t>
            </a:r>
          </a:p>
          <a:p>
            <a:pPr lvl="1"/>
            <a:endParaRPr lang="en-IN" sz="2400" b="1" dirty="0" smtClean="0">
              <a:solidFill>
                <a:srgbClr val="0070C0"/>
              </a:solidFill>
              <a:latin typeface="Times New Roman" panose="02020603050405020304" pitchFamily="18" charset="0"/>
              <a:cs typeface="Times New Roman" panose="02020603050405020304" pitchFamily="18" charset="0"/>
            </a:endParaRPr>
          </a:p>
          <a:p>
            <a:pPr lvl="1"/>
            <a:r>
              <a:rPr lang="en-IN" sz="2400" b="1" dirty="0" smtClean="0">
                <a:solidFill>
                  <a:srgbClr val="0070C0"/>
                </a:solidFill>
                <a:latin typeface="Times New Roman" panose="02020603050405020304" pitchFamily="18" charset="0"/>
                <a:cs typeface="Times New Roman" panose="02020603050405020304" pitchFamily="18" charset="0"/>
              </a:rPr>
              <a:t> </a:t>
            </a:r>
            <a:endParaRPr lang="en-IN" sz="2400" b="1" dirty="0">
              <a:solidFill>
                <a:srgbClr val="0070C0"/>
              </a:solidFill>
              <a:latin typeface="Times New Roman" panose="02020603050405020304" pitchFamily="18" charset="0"/>
              <a:cs typeface="Times New Roman" panose="02020603050405020304" pitchFamily="18" charset="0"/>
            </a:endParaRPr>
          </a:p>
          <a:p>
            <a:endParaRPr lang="en-US" sz="20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92147169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0943" y="216664"/>
            <a:ext cx="7588553" cy="373154"/>
          </a:xfrm>
        </p:spPr>
        <p:txBody>
          <a:bodyPr>
            <a:noAutofit/>
          </a:bodyPr>
          <a:lstStyle/>
          <a:p>
            <a:pPr lvl="1" algn="ctr" rtl="0">
              <a:lnSpc>
                <a:spcPct val="90000"/>
              </a:lnSpc>
              <a:spcBef>
                <a:spcPct val="0"/>
              </a:spcBef>
            </a:pP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Principles of scalable performance</a:t>
            </a: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400" b="1" dirty="0" smtClean="0">
                <a:solidFill>
                  <a:srgbClr val="0070C0"/>
                </a:solidFill>
                <a:latin typeface="Times New Roman" panose="02020603050405020304" pitchFamily="18" charset="0"/>
                <a:cs typeface="Times New Roman" panose="02020603050405020304" pitchFamily="18" charset="0"/>
              </a:rPr>
              <a:t/>
            </a:r>
            <a:br>
              <a:rPr lang="en-IN" sz="2400" b="1" dirty="0" smtClean="0">
                <a:solidFill>
                  <a:srgbClr val="0070C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673243" cy="643901"/>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0799" y="36595"/>
            <a:ext cx="625785" cy="62578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115</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709102"/>
            <a:ext cx="12192000" cy="6076483"/>
          </a:xfrm>
        </p:spPr>
        <p:txBody>
          <a:bodyPr>
            <a:normAutofit/>
          </a:bodyPr>
          <a:lstStyle/>
          <a:p>
            <a:pPr marL="0" indent="0">
              <a:buNone/>
            </a:pPr>
            <a:endParaRPr lang="en-IN" sz="2400" b="1" dirty="0" smtClean="0">
              <a:solidFill>
                <a:srgbClr val="0070C0"/>
              </a:solidFill>
              <a:latin typeface="Times New Roman" panose="02020603050405020304" pitchFamily="18" charset="0"/>
              <a:cs typeface="Times New Roman" panose="02020603050405020304" pitchFamily="18" charset="0"/>
            </a:endParaRPr>
          </a:p>
          <a:p>
            <a:pPr marL="0" indent="0">
              <a:buNone/>
            </a:pPr>
            <a:endParaRPr lang="en-IN" sz="2400" b="1" dirty="0" smtClean="0">
              <a:solidFill>
                <a:srgbClr val="0070C0"/>
              </a:solidFill>
              <a:latin typeface="Times New Roman" panose="02020603050405020304" pitchFamily="18" charset="0"/>
              <a:cs typeface="Times New Roman" panose="02020603050405020304" pitchFamily="18" charset="0"/>
            </a:endParaRPr>
          </a:p>
        </p:txBody>
      </p:sp>
      <p:sp>
        <p:nvSpPr>
          <p:cNvPr id="6" name="Rectangle 5"/>
          <p:cNvSpPr/>
          <p:nvPr/>
        </p:nvSpPr>
        <p:spPr>
          <a:xfrm>
            <a:off x="383045" y="1021850"/>
            <a:ext cx="11538338" cy="3724096"/>
          </a:xfrm>
          <a:prstGeom prst="rect">
            <a:avLst/>
          </a:prstGeom>
        </p:spPr>
        <p:txBody>
          <a:bodyPr wrap="square">
            <a:spAutoFit/>
          </a:bodyPr>
          <a:lstStyle/>
          <a:p>
            <a:r>
              <a:rPr lang="en-IN" sz="2400" b="1" dirty="0" smtClean="0">
                <a:solidFill>
                  <a:srgbClr val="0070C0"/>
                </a:solidFill>
                <a:latin typeface="Times New Roman" panose="02020603050405020304" pitchFamily="18" charset="0"/>
                <a:cs typeface="Times New Roman" panose="02020603050405020304" pitchFamily="18" charset="0"/>
              </a:rPr>
              <a:t> Principles of scalable </a:t>
            </a:r>
            <a:r>
              <a:rPr lang="en-IN" sz="2400" b="1" dirty="0" smtClean="0">
                <a:solidFill>
                  <a:srgbClr val="0070C0"/>
                </a:solidFill>
                <a:latin typeface="Times New Roman" panose="02020603050405020304" pitchFamily="18" charset="0"/>
                <a:cs typeface="Times New Roman" panose="02020603050405020304" pitchFamily="18" charset="0"/>
              </a:rPr>
              <a:t>performance</a:t>
            </a:r>
            <a:r>
              <a:rPr lang="en-IN" sz="2400" b="1" dirty="0" smtClean="0">
                <a:solidFill>
                  <a:srgbClr val="002060"/>
                </a:solidFill>
                <a:latin typeface="Times New Roman" panose="02020603050405020304" pitchFamily="18" charset="0"/>
                <a:cs typeface="Times New Roman" panose="02020603050405020304" pitchFamily="18" charset="0"/>
              </a:rPr>
              <a:t>-Scalability metrics</a:t>
            </a:r>
            <a:endParaRPr lang="en-IN" sz="2400" b="1" dirty="0" smtClean="0">
              <a:solidFill>
                <a:srgbClr val="002060"/>
              </a:solidFill>
              <a:latin typeface="Times New Roman" panose="02020603050405020304" pitchFamily="18" charset="0"/>
              <a:cs typeface="Times New Roman" panose="02020603050405020304" pitchFamily="18" charset="0"/>
            </a:endParaRPr>
          </a:p>
          <a:p>
            <a:pPr marL="457200" indent="-457200">
              <a:buAutoNum type="arabicPeriod"/>
            </a:pPr>
            <a:r>
              <a:rPr lang="en-IN" b="1" dirty="0" smtClean="0">
                <a:solidFill>
                  <a:srgbClr val="0070C0"/>
                </a:solidFill>
                <a:latin typeface="Times New Roman" panose="02020603050405020304" pitchFamily="18" charset="0"/>
                <a:cs typeface="Times New Roman" panose="02020603050405020304" pitchFamily="18" charset="0"/>
              </a:rPr>
              <a:t>Machine size(n)</a:t>
            </a:r>
          </a:p>
          <a:p>
            <a:pPr marL="914400" lvl="1" indent="-457200">
              <a:buFont typeface="Arial" pitchFamily="34" charset="0"/>
              <a:buChar char="•"/>
            </a:pPr>
            <a:r>
              <a:rPr lang="en-IN" b="1" dirty="0" smtClean="0">
                <a:solidFill>
                  <a:srgbClr val="002060"/>
                </a:solidFill>
                <a:latin typeface="Times New Roman" panose="02020603050405020304" pitchFamily="18" charset="0"/>
                <a:cs typeface="Times New Roman" panose="02020603050405020304" pitchFamily="18" charset="0"/>
              </a:rPr>
              <a:t>The number of processor employed in a parallel computers. A large machine size implies more resource and more computing </a:t>
            </a:r>
            <a:r>
              <a:rPr lang="en-IN" b="1" dirty="0" smtClean="0">
                <a:solidFill>
                  <a:srgbClr val="002060"/>
                </a:solidFill>
                <a:latin typeface="Times New Roman" panose="02020603050405020304" pitchFamily="18" charset="0"/>
                <a:cs typeface="Times New Roman" panose="02020603050405020304" pitchFamily="18" charset="0"/>
              </a:rPr>
              <a:t>power.</a:t>
            </a:r>
          </a:p>
          <a:p>
            <a:pPr marL="457200" indent="-457200"/>
            <a:endParaRPr lang="en-IN" b="1" dirty="0" smtClean="0">
              <a:solidFill>
                <a:srgbClr val="002060"/>
              </a:solidFill>
              <a:latin typeface="Times New Roman" panose="02020603050405020304" pitchFamily="18" charset="0"/>
              <a:cs typeface="Times New Roman" panose="02020603050405020304" pitchFamily="18" charset="0"/>
            </a:endParaRPr>
          </a:p>
          <a:p>
            <a:pPr marL="457200" indent="-457200"/>
            <a:endParaRPr lang="en-IN" b="1" dirty="0" smtClean="0">
              <a:solidFill>
                <a:srgbClr val="002060"/>
              </a:solidFill>
              <a:latin typeface="Times New Roman" panose="02020603050405020304" pitchFamily="18" charset="0"/>
              <a:cs typeface="Times New Roman" panose="02020603050405020304" pitchFamily="18" charset="0"/>
            </a:endParaRPr>
          </a:p>
          <a:p>
            <a:pPr marL="457200" indent="-457200"/>
            <a:endParaRPr lang="en-IN" b="1" dirty="0" smtClean="0">
              <a:solidFill>
                <a:srgbClr val="002060"/>
              </a:solidFill>
              <a:latin typeface="Times New Roman" panose="02020603050405020304" pitchFamily="18" charset="0"/>
              <a:cs typeface="Times New Roman" panose="02020603050405020304" pitchFamily="18" charset="0"/>
            </a:endParaRPr>
          </a:p>
          <a:p>
            <a:pPr marL="457200" indent="-457200"/>
            <a:endParaRPr lang="en-IN" b="1" dirty="0" smtClean="0">
              <a:solidFill>
                <a:srgbClr val="002060"/>
              </a:solidFill>
              <a:latin typeface="Times New Roman" panose="02020603050405020304" pitchFamily="18" charset="0"/>
              <a:cs typeface="Times New Roman" panose="02020603050405020304" pitchFamily="18" charset="0"/>
            </a:endParaRPr>
          </a:p>
          <a:p>
            <a:pPr marL="457200" indent="-457200"/>
            <a:endParaRPr lang="en-IN" b="1" dirty="0" smtClean="0">
              <a:solidFill>
                <a:srgbClr val="002060"/>
              </a:solidFill>
              <a:latin typeface="Times New Roman" panose="02020603050405020304" pitchFamily="18" charset="0"/>
              <a:cs typeface="Times New Roman" panose="02020603050405020304" pitchFamily="18" charset="0"/>
            </a:endParaRPr>
          </a:p>
          <a:p>
            <a:endParaRPr lang="en-IN" sz="2400" b="1" dirty="0" smtClean="0">
              <a:solidFill>
                <a:srgbClr val="0070C0"/>
              </a:solidFill>
              <a:latin typeface="Times New Roman" panose="02020603050405020304" pitchFamily="18" charset="0"/>
              <a:cs typeface="Times New Roman" panose="02020603050405020304" pitchFamily="18" charset="0"/>
            </a:endParaRPr>
          </a:p>
          <a:p>
            <a:r>
              <a:rPr lang="en-IN" sz="2400" b="1" dirty="0" smtClean="0">
                <a:solidFill>
                  <a:srgbClr val="0070C0"/>
                </a:solidFill>
                <a:latin typeface="Times New Roman" panose="02020603050405020304" pitchFamily="18" charset="0"/>
                <a:cs typeface="Times New Roman" panose="02020603050405020304" pitchFamily="18" charset="0"/>
              </a:rPr>
              <a:t> </a:t>
            </a:r>
            <a:endParaRPr lang="en-IN" sz="2400" b="1" dirty="0">
              <a:solidFill>
                <a:srgbClr val="0070C0"/>
              </a:solidFill>
              <a:latin typeface="Times New Roman" panose="02020603050405020304" pitchFamily="18" charset="0"/>
              <a:cs typeface="Times New Roman" panose="02020603050405020304" pitchFamily="18" charset="0"/>
            </a:endParaRPr>
          </a:p>
          <a:p>
            <a:endParaRPr lang="en-US" sz="2000" b="1" dirty="0">
              <a:solidFill>
                <a:srgbClr val="002060"/>
              </a:solidFill>
              <a:latin typeface="Times New Roman" panose="02020603050405020304" pitchFamily="18" charset="0"/>
              <a:cs typeface="Times New Roman" panose="02020603050405020304" pitchFamily="18" charset="0"/>
            </a:endParaRPr>
          </a:p>
        </p:txBody>
      </p:sp>
      <p:pic>
        <p:nvPicPr>
          <p:cNvPr id="11" name="Picture 2"/>
          <p:cNvPicPr>
            <a:picLocks noChangeAspect="1" noChangeArrowheads="1"/>
          </p:cNvPicPr>
          <p:nvPr/>
        </p:nvPicPr>
        <p:blipFill>
          <a:blip r:embed="rId5"/>
          <a:srcRect/>
          <a:stretch>
            <a:fillRect/>
          </a:stretch>
        </p:blipFill>
        <p:spPr bwMode="auto">
          <a:xfrm>
            <a:off x="2849690" y="2876169"/>
            <a:ext cx="6029325" cy="3105150"/>
          </a:xfrm>
          <a:prstGeom prst="rect">
            <a:avLst/>
          </a:prstGeom>
          <a:noFill/>
          <a:ln w="9525">
            <a:noFill/>
            <a:miter lim="800000"/>
            <a:headEnd/>
            <a:tailEnd/>
          </a:ln>
          <a:effectLst/>
        </p:spPr>
      </p:pic>
    </p:spTree>
    <p:extLst>
      <p:ext uri="{BB962C8B-B14F-4D97-AF65-F5344CB8AC3E}">
        <p14:creationId xmlns:p14="http://schemas.microsoft.com/office/powerpoint/2010/main" xmlns="" val="192147169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0943" y="216664"/>
            <a:ext cx="7588553" cy="373154"/>
          </a:xfrm>
        </p:spPr>
        <p:txBody>
          <a:bodyPr>
            <a:noAutofit/>
          </a:bodyPr>
          <a:lstStyle/>
          <a:p>
            <a:pPr lvl="1" algn="ctr" rtl="0">
              <a:lnSpc>
                <a:spcPct val="90000"/>
              </a:lnSpc>
              <a:spcBef>
                <a:spcPct val="0"/>
              </a:spcBef>
            </a:pP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Principles of scalable performance</a:t>
            </a: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400" b="1" dirty="0" smtClean="0">
                <a:solidFill>
                  <a:srgbClr val="0070C0"/>
                </a:solidFill>
                <a:latin typeface="Times New Roman" panose="02020603050405020304" pitchFamily="18" charset="0"/>
                <a:cs typeface="Times New Roman" panose="02020603050405020304" pitchFamily="18" charset="0"/>
              </a:rPr>
              <a:t/>
            </a:r>
            <a:br>
              <a:rPr lang="en-IN" sz="2400" b="1" dirty="0" smtClean="0">
                <a:solidFill>
                  <a:srgbClr val="0070C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673243" cy="643901"/>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0799" y="36595"/>
            <a:ext cx="625785" cy="62578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116</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709102"/>
            <a:ext cx="12192000" cy="6076483"/>
          </a:xfrm>
        </p:spPr>
        <p:txBody>
          <a:bodyPr>
            <a:normAutofit/>
          </a:bodyPr>
          <a:lstStyle/>
          <a:p>
            <a:pPr marL="0" indent="0">
              <a:buNone/>
            </a:pPr>
            <a:endParaRPr lang="en-IN" sz="2400" b="1" dirty="0" smtClean="0">
              <a:solidFill>
                <a:srgbClr val="0070C0"/>
              </a:solidFill>
              <a:latin typeface="Times New Roman" panose="02020603050405020304" pitchFamily="18" charset="0"/>
              <a:cs typeface="Times New Roman" panose="02020603050405020304" pitchFamily="18" charset="0"/>
            </a:endParaRPr>
          </a:p>
          <a:p>
            <a:pPr marL="0" indent="0">
              <a:buNone/>
            </a:pPr>
            <a:endParaRPr lang="en-IN" sz="2400" b="1" dirty="0" smtClean="0">
              <a:solidFill>
                <a:srgbClr val="0070C0"/>
              </a:solidFill>
              <a:latin typeface="Times New Roman" panose="02020603050405020304" pitchFamily="18" charset="0"/>
              <a:cs typeface="Times New Roman" panose="02020603050405020304" pitchFamily="18" charset="0"/>
            </a:endParaRPr>
          </a:p>
        </p:txBody>
      </p:sp>
      <p:sp>
        <p:nvSpPr>
          <p:cNvPr id="6" name="Rectangle 5"/>
          <p:cNvSpPr/>
          <p:nvPr/>
        </p:nvSpPr>
        <p:spPr>
          <a:xfrm>
            <a:off x="383045" y="1021851"/>
            <a:ext cx="11538338" cy="7602081"/>
          </a:xfrm>
          <a:prstGeom prst="rect">
            <a:avLst/>
          </a:prstGeom>
        </p:spPr>
        <p:txBody>
          <a:bodyPr wrap="square">
            <a:spAutoFit/>
          </a:bodyPr>
          <a:lstStyle/>
          <a:p>
            <a:r>
              <a:rPr lang="en-IN" sz="2400" b="1" dirty="0" smtClean="0">
                <a:solidFill>
                  <a:srgbClr val="0070C0"/>
                </a:solidFill>
                <a:latin typeface="Times New Roman" panose="02020603050405020304" pitchFamily="18" charset="0"/>
                <a:cs typeface="Times New Roman" panose="02020603050405020304" pitchFamily="18" charset="0"/>
              </a:rPr>
              <a:t> Principles of scalable </a:t>
            </a:r>
            <a:r>
              <a:rPr lang="en-IN" sz="2400" b="1" dirty="0" smtClean="0">
                <a:solidFill>
                  <a:srgbClr val="0070C0"/>
                </a:solidFill>
                <a:latin typeface="Times New Roman" panose="02020603050405020304" pitchFamily="18" charset="0"/>
                <a:cs typeface="Times New Roman" panose="02020603050405020304" pitchFamily="18" charset="0"/>
              </a:rPr>
              <a:t>performance-</a:t>
            </a:r>
            <a:r>
              <a:rPr lang="en-IN" sz="2400" b="1" dirty="0" smtClean="0">
                <a:solidFill>
                  <a:srgbClr val="002060"/>
                </a:solidFill>
                <a:latin typeface="Times New Roman" panose="02020603050405020304" pitchFamily="18" charset="0"/>
                <a:cs typeface="Times New Roman" panose="02020603050405020304" pitchFamily="18" charset="0"/>
              </a:rPr>
              <a:t>Scalability metrics</a:t>
            </a:r>
            <a:endParaRPr lang="en-IN" sz="2400" b="1" dirty="0" smtClean="0">
              <a:solidFill>
                <a:srgbClr val="002060"/>
              </a:solidFill>
              <a:latin typeface="Times New Roman" panose="02020603050405020304" pitchFamily="18" charset="0"/>
              <a:cs typeface="Times New Roman" panose="02020603050405020304" pitchFamily="18" charset="0"/>
            </a:endParaRPr>
          </a:p>
          <a:p>
            <a:pPr marL="457200" indent="-457200"/>
            <a:r>
              <a:rPr lang="en-IN" b="1" dirty="0" smtClean="0">
                <a:solidFill>
                  <a:srgbClr val="002060"/>
                </a:solidFill>
                <a:latin typeface="Times New Roman" panose="02020603050405020304" pitchFamily="18" charset="0"/>
                <a:cs typeface="Times New Roman" panose="02020603050405020304" pitchFamily="18" charset="0"/>
              </a:rPr>
              <a:t>2.     </a:t>
            </a:r>
            <a:r>
              <a:rPr lang="en-IN" b="1" dirty="0" smtClean="0">
                <a:solidFill>
                  <a:srgbClr val="0070C0"/>
                </a:solidFill>
                <a:latin typeface="Times New Roman" panose="02020603050405020304" pitchFamily="18" charset="0"/>
                <a:cs typeface="Times New Roman" panose="02020603050405020304" pitchFamily="18" charset="0"/>
              </a:rPr>
              <a:t>Clock rate </a:t>
            </a:r>
            <a:r>
              <a:rPr lang="en-IN" b="1" dirty="0" smtClean="0">
                <a:solidFill>
                  <a:srgbClr val="0070C0"/>
                </a:solidFill>
                <a:latin typeface="Times New Roman" panose="02020603050405020304" pitchFamily="18" charset="0"/>
                <a:cs typeface="Times New Roman" panose="02020603050405020304" pitchFamily="18" charset="0"/>
                <a:sym typeface="Wingdings" pitchFamily="2" charset="2"/>
              </a:rPr>
              <a:t>(</a:t>
            </a:r>
            <a:r>
              <a:rPr lang="en-IN" b="1" dirty="0" smtClean="0">
                <a:solidFill>
                  <a:srgbClr val="0070C0"/>
                </a:solidFill>
                <a:latin typeface="Times New Roman" panose="02020603050405020304" pitchFamily="18" charset="0"/>
                <a:cs typeface="Times New Roman" panose="02020603050405020304" pitchFamily="18" charset="0"/>
                <a:sym typeface="Wingdings" pitchFamily="2" charset="2"/>
              </a:rPr>
              <a:t>f)</a:t>
            </a:r>
            <a:endParaRPr lang="en-IN" b="1" dirty="0" smtClean="0">
              <a:solidFill>
                <a:srgbClr val="0070C0"/>
              </a:solidFill>
              <a:latin typeface="Times New Roman" panose="02020603050405020304" pitchFamily="18" charset="0"/>
              <a:cs typeface="Times New Roman" panose="02020603050405020304" pitchFamily="18" charset="0"/>
            </a:endParaRPr>
          </a:p>
          <a:p>
            <a:pPr marL="914400" lvl="1" indent="-457200">
              <a:buFont typeface="Arial" pitchFamily="34" charset="0"/>
              <a:buChar char="•"/>
            </a:pPr>
            <a:r>
              <a:rPr lang="en-IN" b="1" dirty="0" smtClean="0">
                <a:solidFill>
                  <a:srgbClr val="002060"/>
                </a:solidFill>
                <a:latin typeface="Times New Roman" panose="02020603050405020304" pitchFamily="18" charset="0"/>
                <a:cs typeface="Times New Roman" panose="02020603050405020304" pitchFamily="18" charset="0"/>
              </a:rPr>
              <a:t>The clock rate determines the basic machine cycle, all </a:t>
            </a:r>
            <a:r>
              <a:rPr lang="en-IN" b="1" dirty="0" smtClean="0">
                <a:solidFill>
                  <a:srgbClr val="002060"/>
                </a:solidFill>
                <a:latin typeface="Times New Roman" panose="02020603050405020304" pitchFamily="18" charset="0"/>
                <a:cs typeface="Times New Roman" panose="02020603050405020304" pitchFamily="18" charset="0"/>
              </a:rPr>
              <a:t>components </a:t>
            </a:r>
            <a:r>
              <a:rPr lang="en-IN" b="1" dirty="0" smtClean="0">
                <a:solidFill>
                  <a:srgbClr val="002060"/>
                </a:solidFill>
                <a:latin typeface="Times New Roman" panose="02020603050405020304" pitchFamily="18" charset="0"/>
                <a:cs typeface="Times New Roman" panose="02020603050405020304" pitchFamily="18" charset="0"/>
              </a:rPr>
              <a:t>are driven by clock which can </a:t>
            </a:r>
            <a:r>
              <a:rPr lang="en-IN" b="1" dirty="0" smtClean="0">
                <a:solidFill>
                  <a:srgbClr val="002060"/>
                </a:solidFill>
                <a:latin typeface="Times New Roman" panose="02020603050405020304" pitchFamily="18" charset="0"/>
                <a:cs typeface="Times New Roman" panose="02020603050405020304" pitchFamily="18" charset="0"/>
              </a:rPr>
              <a:t>scale up </a:t>
            </a:r>
            <a:r>
              <a:rPr lang="en-IN" b="1" dirty="0" smtClean="0">
                <a:solidFill>
                  <a:srgbClr val="002060"/>
                </a:solidFill>
                <a:latin typeface="Times New Roman" panose="02020603050405020304" pitchFamily="18" charset="0"/>
                <a:cs typeface="Times New Roman" panose="02020603050405020304" pitchFamily="18" charset="0"/>
              </a:rPr>
              <a:t>with better technology</a:t>
            </a:r>
          </a:p>
          <a:p>
            <a:pPr marL="457200" indent="-457200"/>
            <a:r>
              <a:rPr lang="en-IN" b="1" dirty="0" smtClean="0">
                <a:solidFill>
                  <a:srgbClr val="002060"/>
                </a:solidFill>
                <a:latin typeface="Times New Roman" panose="02020603050405020304" pitchFamily="18" charset="0"/>
                <a:cs typeface="Times New Roman" panose="02020603050405020304" pitchFamily="18" charset="0"/>
              </a:rPr>
              <a:t>3.    </a:t>
            </a:r>
            <a:r>
              <a:rPr lang="en-IN" b="1" dirty="0" smtClean="0">
                <a:solidFill>
                  <a:srgbClr val="0070C0"/>
                </a:solidFill>
                <a:latin typeface="Times New Roman" panose="02020603050405020304" pitchFamily="18" charset="0"/>
                <a:cs typeface="Times New Roman" panose="02020603050405020304" pitchFamily="18" charset="0"/>
              </a:rPr>
              <a:t>Problem </a:t>
            </a:r>
            <a:r>
              <a:rPr lang="en-IN" b="1" dirty="0" smtClean="0">
                <a:solidFill>
                  <a:srgbClr val="0070C0"/>
                </a:solidFill>
                <a:latin typeface="Times New Roman" panose="02020603050405020304" pitchFamily="18" charset="0"/>
                <a:cs typeface="Times New Roman" panose="02020603050405020304" pitchFamily="18" charset="0"/>
              </a:rPr>
              <a:t>size (</a:t>
            </a:r>
            <a:r>
              <a:rPr lang="en-IN" b="1" dirty="0" smtClean="0">
                <a:solidFill>
                  <a:srgbClr val="0070C0"/>
                </a:solidFill>
                <a:latin typeface="Times New Roman" panose="02020603050405020304" pitchFamily="18" charset="0"/>
                <a:cs typeface="Times New Roman" panose="02020603050405020304" pitchFamily="18" charset="0"/>
              </a:rPr>
              <a:t>s)</a:t>
            </a:r>
          </a:p>
          <a:p>
            <a:pPr marL="914400" lvl="1" indent="-457200">
              <a:buFont typeface="Arial" pitchFamily="34" charset="0"/>
              <a:buChar char="•"/>
            </a:pPr>
            <a:r>
              <a:rPr lang="en-IN" b="1" dirty="0" smtClean="0">
                <a:solidFill>
                  <a:srgbClr val="002060"/>
                </a:solidFill>
                <a:latin typeface="Times New Roman" panose="02020603050405020304" pitchFamily="18" charset="0"/>
                <a:cs typeface="Times New Roman" panose="02020603050405020304" pitchFamily="18" charset="0"/>
              </a:rPr>
              <a:t>The amount of </a:t>
            </a:r>
            <a:r>
              <a:rPr lang="en-IN" b="1" dirty="0" smtClean="0">
                <a:solidFill>
                  <a:srgbClr val="002060"/>
                </a:solidFill>
                <a:latin typeface="Times New Roman" panose="02020603050405020304" pitchFamily="18" charset="0"/>
                <a:cs typeface="Times New Roman" panose="02020603050405020304" pitchFamily="18" charset="0"/>
              </a:rPr>
              <a:t>computational </a:t>
            </a:r>
            <a:r>
              <a:rPr lang="en-IN" b="1" dirty="0" smtClean="0">
                <a:solidFill>
                  <a:srgbClr val="002060"/>
                </a:solidFill>
                <a:latin typeface="Times New Roman" panose="02020603050405020304" pitchFamily="18" charset="0"/>
                <a:cs typeface="Times New Roman" panose="02020603050405020304" pitchFamily="18" charset="0"/>
              </a:rPr>
              <a:t>workload or the number of data points used to solve the given problem</a:t>
            </a:r>
            <a:r>
              <a:rPr lang="en-IN" b="1" dirty="0" smtClean="0">
                <a:solidFill>
                  <a:srgbClr val="002060"/>
                </a:solidFill>
                <a:latin typeface="Times New Roman" panose="02020603050405020304" pitchFamily="18" charset="0"/>
                <a:cs typeface="Times New Roman" panose="02020603050405020304" pitchFamily="18" charset="0"/>
              </a:rPr>
              <a:t>.</a:t>
            </a:r>
          </a:p>
          <a:p>
            <a:pPr marL="914400" lvl="1" indent="-457200">
              <a:buFont typeface="Arial" pitchFamily="34" charset="0"/>
              <a:buChar char="•"/>
            </a:pPr>
            <a:r>
              <a:rPr lang="en-IN" b="1" dirty="0" smtClean="0">
                <a:solidFill>
                  <a:srgbClr val="002060"/>
                </a:solidFill>
                <a:latin typeface="Times New Roman" panose="02020603050405020304" pitchFamily="18" charset="0"/>
                <a:cs typeface="Times New Roman" panose="02020603050405020304" pitchFamily="18" charset="0"/>
              </a:rPr>
              <a:t> </a:t>
            </a:r>
            <a:r>
              <a:rPr lang="en-IN" b="1" dirty="0" smtClean="0">
                <a:solidFill>
                  <a:srgbClr val="002060"/>
                </a:solidFill>
                <a:latin typeface="Times New Roman" panose="02020603050405020304" pitchFamily="18" charset="0"/>
                <a:cs typeface="Times New Roman" panose="02020603050405020304" pitchFamily="18" charset="0"/>
              </a:rPr>
              <a:t>The problem size is directly </a:t>
            </a:r>
            <a:r>
              <a:rPr lang="en-IN" b="1" dirty="0" smtClean="0">
                <a:solidFill>
                  <a:srgbClr val="002060"/>
                </a:solidFill>
                <a:latin typeface="Times New Roman" panose="02020603050405020304" pitchFamily="18" charset="0"/>
                <a:cs typeface="Times New Roman" panose="02020603050405020304" pitchFamily="18" charset="0"/>
              </a:rPr>
              <a:t>proportional </a:t>
            </a:r>
            <a:r>
              <a:rPr lang="en-IN" b="1" dirty="0" smtClean="0">
                <a:solidFill>
                  <a:srgbClr val="002060"/>
                </a:solidFill>
                <a:latin typeface="Times New Roman" panose="02020603050405020304" pitchFamily="18" charset="0"/>
                <a:cs typeface="Times New Roman" panose="02020603050405020304" pitchFamily="18" charset="0"/>
              </a:rPr>
              <a:t>to the sequential execution time T(s, 1) for a </a:t>
            </a:r>
            <a:r>
              <a:rPr lang="en-IN" b="1" dirty="0" err="1" smtClean="0">
                <a:solidFill>
                  <a:srgbClr val="002060"/>
                </a:solidFill>
                <a:latin typeface="Times New Roman" panose="02020603050405020304" pitchFamily="18" charset="0"/>
                <a:cs typeface="Times New Roman" panose="02020603050405020304" pitchFamily="18" charset="0"/>
              </a:rPr>
              <a:t>uniprocessor</a:t>
            </a:r>
            <a:r>
              <a:rPr lang="en-IN" b="1" dirty="0" smtClean="0">
                <a:solidFill>
                  <a:srgbClr val="002060"/>
                </a:solidFill>
                <a:latin typeface="Times New Roman" panose="02020603050405020304" pitchFamily="18" charset="0"/>
                <a:cs typeface="Times New Roman" panose="02020603050405020304" pitchFamily="18" charset="0"/>
              </a:rPr>
              <a:t> system </a:t>
            </a:r>
            <a:r>
              <a:rPr lang="en-IN" b="1" dirty="0" smtClean="0">
                <a:solidFill>
                  <a:srgbClr val="002060"/>
                </a:solidFill>
                <a:latin typeface="Times New Roman" panose="02020603050405020304" pitchFamily="18" charset="0"/>
                <a:cs typeface="Times New Roman" panose="02020603050405020304" pitchFamily="18" charset="0"/>
              </a:rPr>
              <a:t>because </a:t>
            </a:r>
            <a:r>
              <a:rPr lang="en-IN" b="1" dirty="0" smtClean="0">
                <a:solidFill>
                  <a:srgbClr val="002060"/>
                </a:solidFill>
                <a:latin typeface="Times New Roman" panose="02020603050405020304" pitchFamily="18" charset="0"/>
                <a:cs typeface="Times New Roman" panose="02020603050405020304" pitchFamily="18" charset="0"/>
              </a:rPr>
              <a:t>each data point may demand one or more operation</a:t>
            </a:r>
          </a:p>
          <a:p>
            <a:pPr marL="457200" indent="-457200"/>
            <a:r>
              <a:rPr lang="en-IN" b="1" dirty="0" smtClean="0">
                <a:solidFill>
                  <a:srgbClr val="0070C0"/>
                </a:solidFill>
                <a:latin typeface="Times New Roman" panose="02020603050405020304" pitchFamily="18" charset="0"/>
                <a:cs typeface="Times New Roman" panose="02020603050405020304" pitchFamily="18" charset="0"/>
              </a:rPr>
              <a:t>4.    CPU </a:t>
            </a:r>
            <a:r>
              <a:rPr lang="en-IN" b="1" dirty="0" smtClean="0">
                <a:solidFill>
                  <a:srgbClr val="0070C0"/>
                </a:solidFill>
                <a:latin typeface="Times New Roman" panose="02020603050405020304" pitchFamily="18" charset="0"/>
                <a:cs typeface="Times New Roman" panose="02020603050405020304" pitchFamily="18" charset="0"/>
              </a:rPr>
              <a:t>Time (T)</a:t>
            </a:r>
          </a:p>
          <a:p>
            <a:pPr marL="914400" lvl="1" indent="-457200">
              <a:buFont typeface="Arial" pitchFamily="34" charset="0"/>
              <a:buChar char="•"/>
            </a:pPr>
            <a:r>
              <a:rPr lang="en-IN" b="1" dirty="0" smtClean="0">
                <a:solidFill>
                  <a:srgbClr val="002060"/>
                </a:solidFill>
                <a:latin typeface="Times New Roman" panose="02020603050405020304" pitchFamily="18" charset="0"/>
                <a:cs typeface="Times New Roman" panose="02020603050405020304" pitchFamily="18" charset="0"/>
              </a:rPr>
              <a:t>The actual CPU time (in sec) elapsed in executing a given program on parallel machine with a </a:t>
            </a:r>
            <a:r>
              <a:rPr lang="en-IN" b="1" dirty="0" smtClean="0">
                <a:solidFill>
                  <a:srgbClr val="FF0000"/>
                </a:solidFill>
                <a:latin typeface="Times New Roman" panose="02020603050405020304" pitchFamily="18" charset="0"/>
                <a:cs typeface="Times New Roman" panose="02020603050405020304" pitchFamily="18" charset="0"/>
              </a:rPr>
              <a:t>n</a:t>
            </a:r>
            <a:r>
              <a:rPr lang="en-IN" b="1" dirty="0" smtClean="0">
                <a:solidFill>
                  <a:srgbClr val="002060"/>
                </a:solidFill>
                <a:latin typeface="Times New Roman" panose="02020603050405020304" pitchFamily="18" charset="0"/>
                <a:cs typeface="Times New Roman" panose="02020603050405020304" pitchFamily="18" charset="0"/>
              </a:rPr>
              <a:t> processor </a:t>
            </a:r>
            <a:r>
              <a:rPr lang="en-IN" b="1" dirty="0" smtClean="0">
                <a:solidFill>
                  <a:srgbClr val="002060"/>
                </a:solidFill>
                <a:latin typeface="Times New Roman" panose="02020603050405020304" pitchFamily="18" charset="0"/>
                <a:cs typeface="Times New Roman" panose="02020603050405020304" pitchFamily="18" charset="0"/>
              </a:rPr>
              <a:t>collectively. This is the parallel execution </a:t>
            </a:r>
            <a:r>
              <a:rPr lang="en-IN" b="1" dirty="0" smtClean="0">
                <a:solidFill>
                  <a:srgbClr val="002060"/>
                </a:solidFill>
                <a:latin typeface="Times New Roman" panose="02020603050405020304" pitchFamily="18" charset="0"/>
                <a:cs typeface="Times New Roman" panose="02020603050405020304" pitchFamily="18" charset="0"/>
              </a:rPr>
              <a:t>time </a:t>
            </a:r>
            <a:r>
              <a:rPr lang="en-IN" b="1" dirty="0" smtClean="0">
                <a:solidFill>
                  <a:srgbClr val="002060"/>
                </a:solidFill>
                <a:latin typeface="Times New Roman" panose="02020603050405020304" pitchFamily="18" charset="0"/>
                <a:cs typeface="Times New Roman" panose="02020603050405020304" pitchFamily="18" charset="0"/>
              </a:rPr>
              <a:t>denoted as T(s, n) and is a </a:t>
            </a:r>
            <a:r>
              <a:rPr lang="en-IN" b="1" dirty="0" smtClean="0">
                <a:solidFill>
                  <a:srgbClr val="002060"/>
                </a:solidFill>
                <a:latin typeface="Times New Roman" panose="02020603050405020304" pitchFamily="18" charset="0"/>
                <a:cs typeface="Times New Roman" panose="02020603050405020304" pitchFamily="18" charset="0"/>
              </a:rPr>
              <a:t>function </a:t>
            </a:r>
            <a:r>
              <a:rPr lang="en-IN" b="1" dirty="0" smtClean="0">
                <a:solidFill>
                  <a:srgbClr val="002060"/>
                </a:solidFill>
                <a:latin typeface="Times New Roman" panose="02020603050405020304" pitchFamily="18" charset="0"/>
                <a:cs typeface="Times New Roman" panose="02020603050405020304" pitchFamily="18" charset="0"/>
              </a:rPr>
              <a:t>of both s and n</a:t>
            </a:r>
          </a:p>
          <a:p>
            <a:pPr marL="457200" indent="-457200"/>
            <a:r>
              <a:rPr lang="en-IN" b="1" dirty="0" smtClean="0">
                <a:solidFill>
                  <a:srgbClr val="0070C0"/>
                </a:solidFill>
                <a:latin typeface="Times New Roman" panose="02020603050405020304" pitchFamily="18" charset="0"/>
                <a:cs typeface="Times New Roman" panose="02020603050405020304" pitchFamily="18" charset="0"/>
              </a:rPr>
              <a:t>5.   I/O demand (</a:t>
            </a:r>
            <a:r>
              <a:rPr lang="en-IN" b="1" dirty="0" smtClean="0">
                <a:solidFill>
                  <a:srgbClr val="0070C0"/>
                </a:solidFill>
                <a:latin typeface="Times New Roman" panose="02020603050405020304" pitchFamily="18" charset="0"/>
                <a:cs typeface="Times New Roman" panose="02020603050405020304" pitchFamily="18" charset="0"/>
              </a:rPr>
              <a:t>d)</a:t>
            </a:r>
          </a:p>
          <a:p>
            <a:pPr marL="914400" lvl="1" indent="-457200">
              <a:buFont typeface="Arial" pitchFamily="34" charset="0"/>
              <a:buChar char="•"/>
            </a:pPr>
            <a:r>
              <a:rPr lang="en-IN" b="1" dirty="0" smtClean="0">
                <a:solidFill>
                  <a:srgbClr val="002060"/>
                </a:solidFill>
                <a:latin typeface="Times New Roman" panose="02020603050405020304" pitchFamily="18" charset="0"/>
                <a:cs typeface="Times New Roman" panose="02020603050405020304" pitchFamily="18" charset="0"/>
              </a:rPr>
              <a:t>The input/output demand in moving the program, data and results associated with a given application run. </a:t>
            </a:r>
            <a:r>
              <a:rPr lang="en-IN" b="1" dirty="0" smtClean="0">
                <a:solidFill>
                  <a:srgbClr val="002060"/>
                </a:solidFill>
                <a:latin typeface="Times New Roman" panose="02020603050405020304" pitchFamily="18" charset="0"/>
                <a:cs typeface="Times New Roman" panose="02020603050405020304" pitchFamily="18" charset="0"/>
              </a:rPr>
              <a:t>Th</a:t>
            </a:r>
            <a:r>
              <a:rPr lang="en-IN" b="1" dirty="0" smtClean="0">
                <a:solidFill>
                  <a:srgbClr val="002060"/>
                </a:solidFill>
                <a:latin typeface="Times New Roman" panose="02020603050405020304" pitchFamily="18" charset="0"/>
                <a:cs typeface="Times New Roman" panose="02020603050405020304" pitchFamily="18" charset="0"/>
              </a:rPr>
              <a:t>e </a:t>
            </a:r>
            <a:r>
              <a:rPr lang="en-IN" b="1" dirty="0" smtClean="0">
                <a:solidFill>
                  <a:srgbClr val="002060"/>
                </a:solidFill>
                <a:latin typeface="Times New Roman" panose="02020603050405020304" pitchFamily="18" charset="0"/>
                <a:cs typeface="Times New Roman" panose="02020603050405020304" pitchFamily="18" charset="0"/>
              </a:rPr>
              <a:t>I/O </a:t>
            </a:r>
            <a:r>
              <a:rPr lang="en-IN" b="1" dirty="0" smtClean="0">
                <a:solidFill>
                  <a:srgbClr val="002060"/>
                </a:solidFill>
                <a:latin typeface="Times New Roman" panose="02020603050405020304" pitchFamily="18" charset="0"/>
                <a:cs typeface="Times New Roman" panose="02020603050405020304" pitchFamily="18" charset="0"/>
              </a:rPr>
              <a:t>operations may overlap with the CPU operations in a </a:t>
            </a:r>
            <a:r>
              <a:rPr lang="en-IN" b="1" dirty="0" err="1" smtClean="0">
                <a:solidFill>
                  <a:srgbClr val="002060"/>
                </a:solidFill>
                <a:latin typeface="Times New Roman" panose="02020603050405020304" pitchFamily="18" charset="0"/>
                <a:cs typeface="Times New Roman" panose="02020603050405020304" pitchFamily="18" charset="0"/>
              </a:rPr>
              <a:t>multiprogrammed</a:t>
            </a:r>
            <a:r>
              <a:rPr lang="en-IN" b="1" dirty="0" smtClean="0">
                <a:solidFill>
                  <a:srgbClr val="002060"/>
                </a:solidFill>
                <a:latin typeface="Times New Roman" panose="02020603050405020304" pitchFamily="18" charset="0"/>
                <a:cs typeface="Times New Roman" panose="02020603050405020304" pitchFamily="18" charset="0"/>
              </a:rPr>
              <a:t> </a:t>
            </a:r>
            <a:r>
              <a:rPr lang="en-IN" b="1" dirty="0" smtClean="0">
                <a:solidFill>
                  <a:srgbClr val="002060"/>
                </a:solidFill>
                <a:latin typeface="Times New Roman" panose="02020603050405020304" pitchFamily="18" charset="0"/>
                <a:cs typeface="Times New Roman" panose="02020603050405020304" pitchFamily="18" charset="0"/>
              </a:rPr>
              <a:t>environment.</a:t>
            </a:r>
          </a:p>
          <a:p>
            <a:pPr marL="457200" indent="-457200"/>
            <a:r>
              <a:rPr lang="en-IN" b="1" dirty="0" smtClean="0">
                <a:solidFill>
                  <a:srgbClr val="002060"/>
                </a:solidFill>
                <a:latin typeface="Times New Roman" panose="02020603050405020304" pitchFamily="18" charset="0"/>
                <a:cs typeface="Times New Roman" panose="02020603050405020304" pitchFamily="18" charset="0"/>
              </a:rPr>
              <a:t>6.    </a:t>
            </a:r>
            <a:r>
              <a:rPr lang="en-IN" b="1" dirty="0" smtClean="0">
                <a:solidFill>
                  <a:srgbClr val="0070C0"/>
                </a:solidFill>
                <a:latin typeface="Times New Roman" panose="02020603050405020304" pitchFamily="18" charset="0"/>
                <a:cs typeface="Times New Roman" panose="02020603050405020304" pitchFamily="18" charset="0"/>
              </a:rPr>
              <a:t>Memory capacity(m)</a:t>
            </a:r>
          </a:p>
          <a:p>
            <a:pPr marL="914400" lvl="1" indent="-457200">
              <a:buFont typeface="Arial" pitchFamily="34" charset="0"/>
              <a:buChar char="•"/>
            </a:pPr>
            <a:r>
              <a:rPr lang="en-IN" b="1" dirty="0" smtClean="0">
                <a:solidFill>
                  <a:srgbClr val="002060"/>
                </a:solidFill>
                <a:latin typeface="Times New Roman" panose="02020603050405020304" pitchFamily="18" charset="0"/>
                <a:cs typeface="Times New Roman" panose="02020603050405020304" pitchFamily="18" charset="0"/>
              </a:rPr>
              <a:t>The amount of main memory (in bytes or words) used in a program execution. Note that the memory demand is </a:t>
            </a:r>
            <a:r>
              <a:rPr lang="en-IN" b="1" dirty="0" smtClean="0">
                <a:solidFill>
                  <a:srgbClr val="002060"/>
                </a:solidFill>
                <a:latin typeface="Times New Roman" panose="02020603050405020304" pitchFamily="18" charset="0"/>
                <a:cs typeface="Times New Roman" panose="02020603050405020304" pitchFamily="18" charset="0"/>
              </a:rPr>
              <a:t>affected </a:t>
            </a:r>
            <a:r>
              <a:rPr lang="en-IN" b="1" dirty="0" smtClean="0">
                <a:solidFill>
                  <a:srgbClr val="002060"/>
                </a:solidFill>
                <a:latin typeface="Times New Roman" panose="02020603050405020304" pitchFamily="18" charset="0"/>
                <a:cs typeface="Times New Roman" panose="02020603050405020304" pitchFamily="18" charset="0"/>
              </a:rPr>
              <a:t>by the problem size, the program </a:t>
            </a:r>
            <a:r>
              <a:rPr lang="en-IN" b="1" dirty="0" smtClean="0">
                <a:solidFill>
                  <a:srgbClr val="002060"/>
                </a:solidFill>
                <a:latin typeface="Times New Roman" panose="02020603050405020304" pitchFamily="18" charset="0"/>
                <a:cs typeface="Times New Roman" panose="02020603050405020304" pitchFamily="18" charset="0"/>
              </a:rPr>
              <a:t>size, </a:t>
            </a:r>
            <a:r>
              <a:rPr lang="en-IN" b="1" dirty="0" smtClean="0">
                <a:solidFill>
                  <a:srgbClr val="002060"/>
                </a:solidFill>
                <a:latin typeface="Times New Roman" panose="02020603050405020304" pitchFamily="18" charset="0"/>
                <a:cs typeface="Times New Roman" panose="02020603050405020304" pitchFamily="18" charset="0"/>
              </a:rPr>
              <a:t>the algorithm and the data </a:t>
            </a:r>
            <a:r>
              <a:rPr lang="en-IN" b="1" dirty="0" smtClean="0">
                <a:solidFill>
                  <a:srgbClr val="002060"/>
                </a:solidFill>
                <a:latin typeface="Times New Roman" panose="02020603050405020304" pitchFamily="18" charset="0"/>
                <a:cs typeface="Times New Roman" panose="02020603050405020304" pitchFamily="18" charset="0"/>
              </a:rPr>
              <a:t>structures </a:t>
            </a:r>
            <a:r>
              <a:rPr lang="en-IN" b="1" dirty="0" smtClean="0">
                <a:solidFill>
                  <a:srgbClr val="002060"/>
                </a:solidFill>
                <a:latin typeface="Times New Roman" panose="02020603050405020304" pitchFamily="18" charset="0"/>
                <a:cs typeface="Times New Roman" panose="02020603050405020304" pitchFamily="18" charset="0"/>
              </a:rPr>
              <a:t>used.</a:t>
            </a:r>
          </a:p>
          <a:p>
            <a:pPr marL="914400" lvl="1" indent="-457200">
              <a:buFont typeface="Arial" pitchFamily="34" charset="0"/>
              <a:buChar char="•"/>
            </a:pPr>
            <a:r>
              <a:rPr lang="en-IN" b="1" dirty="0" smtClean="0">
                <a:solidFill>
                  <a:srgbClr val="002060"/>
                </a:solidFill>
                <a:latin typeface="Times New Roman" panose="02020603050405020304" pitchFamily="18" charset="0"/>
                <a:cs typeface="Times New Roman" panose="02020603050405020304" pitchFamily="18" charset="0"/>
              </a:rPr>
              <a:t>The memory demand varies dynamically during program execution. Here maximum number of memory words </a:t>
            </a:r>
            <a:r>
              <a:rPr lang="en-IN" b="1" dirty="0" smtClean="0">
                <a:solidFill>
                  <a:srgbClr val="002060"/>
                </a:solidFill>
                <a:latin typeface="Times New Roman" panose="02020603050405020304" pitchFamily="18" charset="0"/>
                <a:cs typeface="Times New Roman" panose="02020603050405020304" pitchFamily="18" charset="0"/>
              </a:rPr>
              <a:t>demanded. Virtual memory is almost unlimited with a 64 bit address space. It is the physical memory which may be limited in capacity.</a:t>
            </a:r>
            <a:endParaRPr lang="en-IN" b="1" dirty="0" smtClean="0">
              <a:solidFill>
                <a:srgbClr val="002060"/>
              </a:solidFill>
              <a:latin typeface="Times New Roman" panose="02020603050405020304" pitchFamily="18" charset="0"/>
              <a:cs typeface="Times New Roman" panose="02020603050405020304" pitchFamily="18" charset="0"/>
            </a:endParaRPr>
          </a:p>
          <a:p>
            <a:pPr marL="914400" lvl="1" indent="-457200">
              <a:buFont typeface="Arial" pitchFamily="34" charset="0"/>
              <a:buChar char="•"/>
            </a:pPr>
            <a:endParaRPr lang="en-IN" b="1" dirty="0" smtClean="0">
              <a:solidFill>
                <a:srgbClr val="002060"/>
              </a:solidFill>
              <a:latin typeface="Times New Roman" panose="02020603050405020304" pitchFamily="18" charset="0"/>
              <a:cs typeface="Times New Roman" panose="02020603050405020304" pitchFamily="18" charset="0"/>
            </a:endParaRPr>
          </a:p>
          <a:p>
            <a:pPr marL="457200" indent="-457200"/>
            <a:endParaRPr lang="en-IN" b="1" dirty="0" smtClean="0">
              <a:solidFill>
                <a:srgbClr val="002060"/>
              </a:solidFill>
              <a:latin typeface="Times New Roman" panose="02020603050405020304" pitchFamily="18" charset="0"/>
              <a:cs typeface="Times New Roman" panose="02020603050405020304" pitchFamily="18" charset="0"/>
            </a:endParaRPr>
          </a:p>
          <a:p>
            <a:pPr marL="457200" indent="-457200"/>
            <a:endParaRPr lang="en-IN" b="1" dirty="0" smtClean="0">
              <a:solidFill>
                <a:srgbClr val="002060"/>
              </a:solidFill>
              <a:latin typeface="Times New Roman" panose="02020603050405020304" pitchFamily="18" charset="0"/>
              <a:cs typeface="Times New Roman" panose="02020603050405020304" pitchFamily="18" charset="0"/>
            </a:endParaRPr>
          </a:p>
          <a:p>
            <a:endParaRPr lang="en-IN" sz="2400" b="1" dirty="0" smtClean="0">
              <a:solidFill>
                <a:srgbClr val="0070C0"/>
              </a:solidFill>
              <a:latin typeface="Times New Roman" panose="02020603050405020304" pitchFamily="18" charset="0"/>
              <a:cs typeface="Times New Roman" panose="02020603050405020304" pitchFamily="18" charset="0"/>
            </a:endParaRPr>
          </a:p>
          <a:p>
            <a:r>
              <a:rPr lang="en-IN" sz="2400" b="1" dirty="0" smtClean="0">
                <a:solidFill>
                  <a:srgbClr val="0070C0"/>
                </a:solidFill>
                <a:latin typeface="Times New Roman" panose="02020603050405020304" pitchFamily="18" charset="0"/>
                <a:cs typeface="Times New Roman" panose="02020603050405020304" pitchFamily="18" charset="0"/>
              </a:rPr>
              <a:t> </a:t>
            </a:r>
            <a:endParaRPr lang="en-IN" sz="2400" b="1" dirty="0">
              <a:solidFill>
                <a:srgbClr val="0070C0"/>
              </a:solidFill>
              <a:latin typeface="Times New Roman" panose="02020603050405020304" pitchFamily="18" charset="0"/>
              <a:cs typeface="Times New Roman" panose="02020603050405020304" pitchFamily="18" charset="0"/>
            </a:endParaRPr>
          </a:p>
          <a:p>
            <a:endParaRPr lang="en-US" sz="20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92147169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0943" y="216664"/>
            <a:ext cx="7588553" cy="373154"/>
          </a:xfrm>
        </p:spPr>
        <p:txBody>
          <a:bodyPr>
            <a:noAutofit/>
          </a:bodyPr>
          <a:lstStyle/>
          <a:p>
            <a:pPr lvl="1" algn="ctr" rtl="0">
              <a:lnSpc>
                <a:spcPct val="90000"/>
              </a:lnSpc>
              <a:spcBef>
                <a:spcPct val="0"/>
              </a:spcBef>
            </a:pP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Principles of scalable performance</a:t>
            </a: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400" b="1" dirty="0" smtClean="0">
                <a:solidFill>
                  <a:srgbClr val="0070C0"/>
                </a:solidFill>
                <a:latin typeface="Times New Roman" panose="02020603050405020304" pitchFamily="18" charset="0"/>
                <a:cs typeface="Times New Roman" panose="02020603050405020304" pitchFamily="18" charset="0"/>
              </a:rPr>
              <a:t/>
            </a:r>
            <a:br>
              <a:rPr lang="en-IN" sz="2400" b="1" dirty="0" smtClean="0">
                <a:solidFill>
                  <a:srgbClr val="0070C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673243" cy="643901"/>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0799" y="36595"/>
            <a:ext cx="625785" cy="62578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117</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709102"/>
            <a:ext cx="12192000" cy="6076483"/>
          </a:xfrm>
        </p:spPr>
        <p:txBody>
          <a:bodyPr>
            <a:normAutofit/>
          </a:bodyPr>
          <a:lstStyle/>
          <a:p>
            <a:pPr marL="0" indent="0">
              <a:buNone/>
            </a:pPr>
            <a:endParaRPr lang="en-IN" sz="2400" b="1" dirty="0" smtClean="0">
              <a:solidFill>
                <a:srgbClr val="0070C0"/>
              </a:solidFill>
              <a:latin typeface="Times New Roman" panose="02020603050405020304" pitchFamily="18" charset="0"/>
              <a:cs typeface="Times New Roman" panose="02020603050405020304" pitchFamily="18" charset="0"/>
            </a:endParaRPr>
          </a:p>
          <a:p>
            <a:pPr marL="457200" indent="-457200">
              <a:buAutoNum type="arabicPeriod" startAt="8"/>
            </a:pPr>
            <a:endParaRPr lang="en-IN" sz="1800" b="1" dirty="0" smtClean="0">
              <a:solidFill>
                <a:srgbClr val="002060"/>
              </a:solidFill>
              <a:latin typeface="Times New Roman" panose="02020603050405020304" pitchFamily="18" charset="0"/>
              <a:cs typeface="Times New Roman" panose="02020603050405020304" pitchFamily="18" charset="0"/>
            </a:endParaRPr>
          </a:p>
        </p:txBody>
      </p:sp>
      <p:sp>
        <p:nvSpPr>
          <p:cNvPr id="6" name="Rectangle 5"/>
          <p:cNvSpPr/>
          <p:nvPr/>
        </p:nvSpPr>
        <p:spPr>
          <a:xfrm>
            <a:off x="383045" y="1021851"/>
            <a:ext cx="11538338" cy="7048083"/>
          </a:xfrm>
          <a:prstGeom prst="rect">
            <a:avLst/>
          </a:prstGeom>
        </p:spPr>
        <p:txBody>
          <a:bodyPr wrap="square">
            <a:spAutoFit/>
          </a:bodyPr>
          <a:lstStyle/>
          <a:p>
            <a:r>
              <a:rPr lang="en-IN" sz="2400" b="1" dirty="0" smtClean="0">
                <a:solidFill>
                  <a:srgbClr val="0070C0"/>
                </a:solidFill>
                <a:latin typeface="Times New Roman" panose="02020603050405020304" pitchFamily="18" charset="0"/>
                <a:cs typeface="Times New Roman" panose="02020603050405020304" pitchFamily="18" charset="0"/>
              </a:rPr>
              <a:t> Principles of scalable </a:t>
            </a:r>
            <a:r>
              <a:rPr lang="en-IN" sz="2400" b="1" dirty="0" smtClean="0">
                <a:solidFill>
                  <a:srgbClr val="0070C0"/>
                </a:solidFill>
                <a:latin typeface="Times New Roman" panose="02020603050405020304" pitchFamily="18" charset="0"/>
                <a:cs typeface="Times New Roman" panose="02020603050405020304" pitchFamily="18" charset="0"/>
              </a:rPr>
              <a:t>performance</a:t>
            </a:r>
            <a:r>
              <a:rPr lang="en-IN" sz="2400" b="1" dirty="0" smtClean="0">
                <a:solidFill>
                  <a:srgbClr val="002060"/>
                </a:solidFill>
                <a:latin typeface="Times New Roman" panose="02020603050405020304" pitchFamily="18" charset="0"/>
                <a:cs typeface="Times New Roman" panose="02020603050405020304" pitchFamily="18" charset="0"/>
              </a:rPr>
              <a:t>-Scalability metrics</a:t>
            </a:r>
            <a:endParaRPr lang="en-IN" sz="2400" b="1" dirty="0" smtClean="0">
              <a:solidFill>
                <a:srgbClr val="002060"/>
              </a:solidFill>
              <a:latin typeface="Times New Roman" panose="02020603050405020304" pitchFamily="18" charset="0"/>
              <a:cs typeface="Times New Roman" panose="02020603050405020304" pitchFamily="18" charset="0"/>
            </a:endParaRPr>
          </a:p>
          <a:p>
            <a:pPr marL="457200" indent="-457200">
              <a:buAutoNum type="arabicPeriod" startAt="7"/>
            </a:pPr>
            <a:r>
              <a:rPr lang="en-IN" b="1" dirty="0" smtClean="0">
                <a:solidFill>
                  <a:srgbClr val="0070C0"/>
                </a:solidFill>
                <a:latin typeface="Times New Roman" panose="02020603050405020304" pitchFamily="18" charset="0"/>
                <a:cs typeface="Times New Roman" panose="02020603050405020304" pitchFamily="18" charset="0"/>
              </a:rPr>
              <a:t>Communication overhead (h)</a:t>
            </a:r>
          </a:p>
          <a:p>
            <a:pPr marL="914400" lvl="1" indent="-457200">
              <a:buFont typeface="Arial" pitchFamily="34" charset="0"/>
              <a:buChar char="•"/>
            </a:pPr>
            <a:r>
              <a:rPr lang="en-IN" b="1" dirty="0" smtClean="0">
                <a:solidFill>
                  <a:srgbClr val="002060"/>
                </a:solidFill>
                <a:latin typeface="Times New Roman" panose="02020603050405020304" pitchFamily="18" charset="0"/>
                <a:cs typeface="Times New Roman" panose="02020603050405020304" pitchFamily="18" charset="0"/>
              </a:rPr>
              <a:t>The amount of time spent for </a:t>
            </a:r>
            <a:r>
              <a:rPr lang="en-IN" b="1" dirty="0" err="1" smtClean="0">
                <a:solidFill>
                  <a:srgbClr val="002060"/>
                </a:solidFill>
                <a:latin typeface="Times New Roman" panose="02020603050405020304" pitchFamily="18" charset="0"/>
                <a:cs typeface="Times New Roman" panose="02020603050405020304" pitchFamily="18" charset="0"/>
              </a:rPr>
              <a:t>interprocessor</a:t>
            </a:r>
            <a:r>
              <a:rPr lang="en-IN" b="1" dirty="0" smtClean="0">
                <a:solidFill>
                  <a:srgbClr val="002060"/>
                </a:solidFill>
                <a:latin typeface="Times New Roman" panose="02020603050405020304" pitchFamily="18" charset="0"/>
                <a:cs typeface="Times New Roman" panose="02020603050405020304" pitchFamily="18" charset="0"/>
              </a:rPr>
              <a:t> communication, synchronization, remote memory access etc.</a:t>
            </a:r>
          </a:p>
          <a:p>
            <a:pPr marL="914400" lvl="1" indent="-457200">
              <a:buFont typeface="Arial" pitchFamily="34" charset="0"/>
              <a:buChar char="•"/>
            </a:pPr>
            <a:r>
              <a:rPr lang="en-IN" b="1" dirty="0" smtClean="0">
                <a:solidFill>
                  <a:srgbClr val="002060"/>
                </a:solidFill>
                <a:latin typeface="Times New Roman" panose="02020603050405020304" pitchFamily="18" charset="0"/>
                <a:cs typeface="Times New Roman" panose="02020603050405020304" pitchFamily="18" charset="0"/>
              </a:rPr>
              <a:t>This overhead also includes all </a:t>
            </a:r>
            <a:r>
              <a:rPr lang="en-IN" b="1" dirty="0" err="1" smtClean="0">
                <a:solidFill>
                  <a:srgbClr val="002060"/>
                </a:solidFill>
                <a:latin typeface="Times New Roman" panose="02020603050405020304" pitchFamily="18" charset="0"/>
                <a:cs typeface="Times New Roman" panose="02020603050405020304" pitchFamily="18" charset="0"/>
              </a:rPr>
              <a:t>noncompute</a:t>
            </a:r>
            <a:r>
              <a:rPr lang="en-IN" b="1" dirty="0" smtClean="0">
                <a:solidFill>
                  <a:srgbClr val="002060"/>
                </a:solidFill>
                <a:latin typeface="Times New Roman" panose="02020603050405020304" pitchFamily="18" charset="0"/>
                <a:cs typeface="Times New Roman" panose="02020603050405020304" pitchFamily="18" charset="0"/>
              </a:rPr>
              <a:t> operations which do not involve the CPU or I/O devices. </a:t>
            </a:r>
          </a:p>
          <a:p>
            <a:pPr marL="914400" lvl="1" indent="-457200">
              <a:buFont typeface="Arial" pitchFamily="34" charset="0"/>
              <a:buChar char="•"/>
            </a:pPr>
            <a:r>
              <a:rPr lang="en-IN" b="1" dirty="0" smtClean="0">
                <a:solidFill>
                  <a:srgbClr val="002060"/>
                </a:solidFill>
                <a:latin typeface="Times New Roman" panose="02020603050405020304" pitchFamily="18" charset="0"/>
                <a:cs typeface="Times New Roman" panose="02020603050405020304" pitchFamily="18" charset="0"/>
              </a:rPr>
              <a:t>This  overhead h(s, n) is a function of </a:t>
            </a:r>
            <a:r>
              <a:rPr lang="en-IN" b="1" dirty="0" smtClean="0">
                <a:solidFill>
                  <a:srgbClr val="FF0000"/>
                </a:solidFill>
                <a:latin typeface="Times New Roman" panose="02020603050405020304" pitchFamily="18" charset="0"/>
                <a:cs typeface="Times New Roman" panose="02020603050405020304" pitchFamily="18" charset="0"/>
              </a:rPr>
              <a:t>s</a:t>
            </a:r>
            <a:r>
              <a:rPr lang="en-IN" b="1" dirty="0" smtClean="0">
                <a:solidFill>
                  <a:srgbClr val="002060"/>
                </a:solidFill>
                <a:latin typeface="Times New Roman" panose="02020603050405020304" pitchFamily="18" charset="0"/>
                <a:cs typeface="Times New Roman" panose="02020603050405020304" pitchFamily="18" charset="0"/>
              </a:rPr>
              <a:t> and </a:t>
            </a:r>
            <a:r>
              <a:rPr lang="en-IN" b="1" dirty="0" smtClean="0">
                <a:solidFill>
                  <a:srgbClr val="FF0000"/>
                </a:solidFill>
                <a:latin typeface="Times New Roman" panose="02020603050405020304" pitchFamily="18" charset="0"/>
                <a:cs typeface="Times New Roman" panose="02020603050405020304" pitchFamily="18" charset="0"/>
              </a:rPr>
              <a:t>n </a:t>
            </a:r>
            <a:r>
              <a:rPr lang="en-IN" b="1" dirty="0" smtClean="0">
                <a:solidFill>
                  <a:srgbClr val="002060"/>
                </a:solidFill>
                <a:latin typeface="Times New Roman" panose="02020603050405020304" pitchFamily="18" charset="0"/>
                <a:cs typeface="Times New Roman" panose="02020603050405020304" pitchFamily="18" charset="0"/>
              </a:rPr>
              <a:t>and is not part of </a:t>
            </a:r>
            <a:r>
              <a:rPr lang="en-IN" b="1" dirty="0" smtClean="0">
                <a:solidFill>
                  <a:srgbClr val="FF0000"/>
                </a:solidFill>
                <a:latin typeface="Times New Roman" panose="02020603050405020304" pitchFamily="18" charset="0"/>
                <a:cs typeface="Times New Roman" panose="02020603050405020304" pitchFamily="18" charset="0"/>
              </a:rPr>
              <a:t>T(s, n). </a:t>
            </a:r>
            <a:r>
              <a:rPr lang="en-IN" b="1" dirty="0" smtClean="0">
                <a:solidFill>
                  <a:srgbClr val="002060"/>
                </a:solidFill>
                <a:latin typeface="Times New Roman" panose="02020603050405020304" pitchFamily="18" charset="0"/>
                <a:cs typeface="Times New Roman" panose="02020603050405020304" pitchFamily="18" charset="0"/>
              </a:rPr>
              <a:t>For a </a:t>
            </a:r>
            <a:r>
              <a:rPr lang="en-IN" b="1" dirty="0" err="1" smtClean="0">
                <a:solidFill>
                  <a:srgbClr val="002060"/>
                </a:solidFill>
                <a:latin typeface="Times New Roman" panose="02020603050405020304" pitchFamily="18" charset="0"/>
                <a:cs typeface="Times New Roman" panose="02020603050405020304" pitchFamily="18" charset="0"/>
              </a:rPr>
              <a:t>uniprocessor</a:t>
            </a:r>
            <a:r>
              <a:rPr lang="en-IN" b="1" dirty="0" smtClean="0">
                <a:solidFill>
                  <a:srgbClr val="002060"/>
                </a:solidFill>
                <a:latin typeface="Times New Roman" panose="02020603050405020304" pitchFamily="18" charset="0"/>
                <a:cs typeface="Times New Roman" panose="02020603050405020304" pitchFamily="18" charset="0"/>
              </a:rPr>
              <a:t> system the overhead </a:t>
            </a:r>
            <a:r>
              <a:rPr lang="en-IN" b="1" dirty="0" smtClean="0">
                <a:solidFill>
                  <a:srgbClr val="FF0000"/>
                </a:solidFill>
                <a:latin typeface="Times New Roman" panose="02020603050405020304" pitchFamily="18" charset="0"/>
                <a:cs typeface="Times New Roman" panose="02020603050405020304" pitchFamily="18" charset="0"/>
              </a:rPr>
              <a:t>h(s, n)=0</a:t>
            </a:r>
            <a:endParaRPr lang="en-IN" b="1" dirty="0" smtClean="0">
              <a:solidFill>
                <a:srgbClr val="FF0000"/>
              </a:solidFill>
              <a:latin typeface="Times New Roman" panose="02020603050405020304" pitchFamily="18" charset="0"/>
              <a:cs typeface="Times New Roman" panose="02020603050405020304" pitchFamily="18" charset="0"/>
            </a:endParaRPr>
          </a:p>
          <a:p>
            <a:pPr marL="457200" indent="-457200">
              <a:buAutoNum type="arabicPeriod" startAt="8"/>
            </a:pPr>
            <a:r>
              <a:rPr lang="en-IN" b="1" dirty="0" smtClean="0">
                <a:solidFill>
                  <a:srgbClr val="0070C0"/>
                </a:solidFill>
                <a:latin typeface="Times New Roman" panose="02020603050405020304" pitchFamily="18" charset="0"/>
                <a:cs typeface="Times New Roman" panose="02020603050405020304" pitchFamily="18" charset="0"/>
              </a:rPr>
              <a:t>Computer cost ©</a:t>
            </a:r>
            <a:endParaRPr lang="en-IN" b="1" dirty="0" smtClean="0">
              <a:solidFill>
                <a:srgbClr val="0070C0"/>
              </a:solidFill>
              <a:latin typeface="Times New Roman" panose="02020603050405020304" pitchFamily="18" charset="0"/>
              <a:cs typeface="Times New Roman" panose="02020603050405020304" pitchFamily="18" charset="0"/>
            </a:endParaRPr>
          </a:p>
          <a:p>
            <a:pPr marL="914400" lvl="1" indent="-457200">
              <a:buFont typeface="Arial" pitchFamily="34" charset="0"/>
              <a:buChar char="•"/>
            </a:pPr>
            <a:r>
              <a:rPr lang="en-IN" b="1" dirty="0" smtClean="0">
                <a:solidFill>
                  <a:srgbClr val="002060"/>
                </a:solidFill>
                <a:latin typeface="Times New Roman" panose="02020603050405020304" pitchFamily="18" charset="0"/>
                <a:cs typeface="Times New Roman" panose="02020603050405020304" pitchFamily="18" charset="0"/>
              </a:rPr>
              <a:t>Total cost of hardware and software resources required to carry out the execution of a program</a:t>
            </a:r>
            <a:r>
              <a:rPr lang="en-IN" b="1" dirty="0" smtClean="0">
                <a:solidFill>
                  <a:srgbClr val="002060"/>
                </a:solidFill>
                <a:latin typeface="Times New Roman" panose="02020603050405020304" pitchFamily="18" charset="0"/>
                <a:cs typeface="Times New Roman" panose="02020603050405020304" pitchFamily="18" charset="0"/>
              </a:rPr>
              <a:t> </a:t>
            </a:r>
          </a:p>
          <a:p>
            <a:pPr marL="914400" lvl="1" indent="-457200">
              <a:buFont typeface="Arial" pitchFamily="34" charset="0"/>
              <a:buChar char="•"/>
            </a:pPr>
            <a:endParaRPr lang="en-IN" b="1" dirty="0" smtClean="0">
              <a:solidFill>
                <a:srgbClr val="002060"/>
              </a:solidFill>
              <a:latin typeface="Times New Roman" panose="02020603050405020304" pitchFamily="18" charset="0"/>
              <a:cs typeface="Times New Roman" panose="02020603050405020304" pitchFamily="18" charset="0"/>
            </a:endParaRPr>
          </a:p>
          <a:p>
            <a:pPr marL="0" lvl="1" indent="-457200">
              <a:buAutoNum type="arabicPeriod" startAt="9"/>
            </a:pPr>
            <a:r>
              <a:rPr lang="en-IN" b="1" dirty="0" smtClean="0">
                <a:solidFill>
                  <a:srgbClr val="0070C0"/>
                </a:solidFill>
                <a:latin typeface="Times New Roman" panose="02020603050405020304" pitchFamily="18" charset="0"/>
                <a:cs typeface="Times New Roman" panose="02020603050405020304" pitchFamily="18" charset="0"/>
              </a:rPr>
              <a:t>Programming overhead (p)</a:t>
            </a:r>
          </a:p>
          <a:p>
            <a:pPr marL="914400" lvl="3" indent="-457200">
              <a:buFont typeface="Arial" pitchFamily="34" charset="0"/>
              <a:buChar char="•"/>
            </a:pPr>
            <a:r>
              <a:rPr lang="en-IN" b="1" dirty="0" smtClean="0">
                <a:solidFill>
                  <a:srgbClr val="002060"/>
                </a:solidFill>
                <a:latin typeface="Times New Roman" panose="02020603050405020304" pitchFamily="18" charset="0"/>
                <a:cs typeface="Times New Roman" panose="02020603050405020304" pitchFamily="18" charset="0"/>
              </a:rPr>
              <a:t>The development overhead associated with the application program.</a:t>
            </a:r>
          </a:p>
          <a:p>
            <a:pPr marL="914400" lvl="3" indent="-457200">
              <a:buFont typeface="Arial" pitchFamily="34" charset="0"/>
              <a:buChar char="•"/>
            </a:pPr>
            <a:r>
              <a:rPr lang="en-IN" b="1" dirty="0" smtClean="0">
                <a:solidFill>
                  <a:srgbClr val="002060"/>
                </a:solidFill>
                <a:latin typeface="Times New Roman" panose="02020603050405020304" pitchFamily="18" charset="0"/>
                <a:cs typeface="Times New Roman" panose="02020603050405020304" pitchFamily="18" charset="0"/>
              </a:rPr>
              <a:t>Programming overhead may slowdown software productivity and thus implies a high cost. </a:t>
            </a:r>
          </a:p>
          <a:p>
            <a:pPr marL="914400" lvl="3" indent="-457200">
              <a:buFont typeface="Arial" pitchFamily="34" charset="0"/>
              <a:buChar char="•"/>
            </a:pPr>
            <a:r>
              <a:rPr lang="en-IN" b="1" dirty="0" smtClean="0">
                <a:solidFill>
                  <a:srgbClr val="002060"/>
                </a:solidFill>
                <a:latin typeface="Times New Roman" panose="02020603050405020304" pitchFamily="18" charset="0"/>
                <a:cs typeface="Times New Roman" panose="02020603050405020304" pitchFamily="18" charset="0"/>
              </a:rPr>
              <a:t>Both computer and cost and programming cost are ignored in our scalability analysis</a:t>
            </a:r>
            <a:r>
              <a:rPr lang="en-IN" b="1" dirty="0" smtClean="0">
                <a:solidFill>
                  <a:srgbClr val="002060"/>
                </a:solidFill>
                <a:latin typeface="Times New Roman" panose="02020603050405020304" pitchFamily="18" charset="0"/>
                <a:cs typeface="Times New Roman" panose="02020603050405020304" pitchFamily="18" charset="0"/>
              </a:rPr>
              <a:t>.</a:t>
            </a:r>
          </a:p>
          <a:p>
            <a:pPr marL="914400" lvl="3" indent="-457200">
              <a:buFont typeface="Arial" pitchFamily="34" charset="0"/>
              <a:buChar char="•"/>
            </a:pPr>
            <a:r>
              <a:rPr lang="en-IN" b="1" dirty="0" smtClean="0">
                <a:solidFill>
                  <a:srgbClr val="002060"/>
                </a:solidFill>
                <a:latin typeface="Times New Roman" panose="02020603050405020304" pitchFamily="18" charset="0"/>
                <a:cs typeface="Times New Roman" panose="02020603050405020304" pitchFamily="18" charset="0"/>
              </a:rPr>
              <a:t>Depending on computational objectives and resources constraints imposed one can fix some of the above parameters and optimize the remaining ones to achieve the highest performance with the lowest cost</a:t>
            </a:r>
          </a:p>
          <a:p>
            <a:pPr marL="914400" lvl="3" indent="-457200">
              <a:buFont typeface="Arial" pitchFamily="34" charset="0"/>
              <a:buChar char="•"/>
            </a:pPr>
            <a:r>
              <a:rPr lang="en-IN" b="1" dirty="0" smtClean="0">
                <a:solidFill>
                  <a:srgbClr val="002060"/>
                </a:solidFill>
                <a:latin typeface="Times New Roman" panose="02020603050405020304" pitchFamily="18" charset="0"/>
                <a:cs typeface="Times New Roman" panose="02020603050405020304" pitchFamily="18" charset="0"/>
              </a:rPr>
              <a:t>The notion of scalability is tied to the notions of speedup and efficiency.</a:t>
            </a:r>
          </a:p>
          <a:p>
            <a:pPr marL="914400" lvl="3" indent="-457200">
              <a:buFont typeface="Arial" pitchFamily="34" charset="0"/>
              <a:buChar char="•"/>
            </a:pPr>
            <a:r>
              <a:rPr lang="en-IN" b="1" dirty="0" smtClean="0">
                <a:solidFill>
                  <a:srgbClr val="002060"/>
                </a:solidFill>
                <a:latin typeface="Times New Roman" panose="02020603050405020304" pitchFamily="18" charset="0"/>
                <a:cs typeface="Times New Roman" panose="02020603050405020304" pitchFamily="18" charset="0"/>
              </a:rPr>
              <a:t>Scalability must able to express the effects of architecture's interconnection network, of the communication patterns inherent to algorithms of the physical constraints imposed by technology, and of the cost effectiveness or system efficiency.</a:t>
            </a:r>
            <a:endParaRPr lang="en-IN" b="1" dirty="0" smtClean="0">
              <a:solidFill>
                <a:srgbClr val="002060"/>
              </a:solidFill>
              <a:latin typeface="Times New Roman" panose="02020603050405020304" pitchFamily="18" charset="0"/>
              <a:cs typeface="Times New Roman" panose="02020603050405020304" pitchFamily="18" charset="0"/>
            </a:endParaRPr>
          </a:p>
          <a:p>
            <a:pPr marL="457200" indent="-457200"/>
            <a:endParaRPr lang="en-IN" b="1" dirty="0" smtClean="0">
              <a:solidFill>
                <a:srgbClr val="002060"/>
              </a:solidFill>
              <a:latin typeface="Times New Roman" panose="02020603050405020304" pitchFamily="18" charset="0"/>
              <a:cs typeface="Times New Roman" panose="02020603050405020304" pitchFamily="18" charset="0"/>
            </a:endParaRPr>
          </a:p>
          <a:p>
            <a:pPr marL="457200" indent="-457200"/>
            <a:endParaRPr lang="en-IN" b="1" dirty="0" smtClean="0">
              <a:solidFill>
                <a:srgbClr val="002060"/>
              </a:solidFill>
              <a:latin typeface="Times New Roman" panose="02020603050405020304" pitchFamily="18" charset="0"/>
              <a:cs typeface="Times New Roman" panose="02020603050405020304" pitchFamily="18" charset="0"/>
            </a:endParaRPr>
          </a:p>
          <a:p>
            <a:endParaRPr lang="en-IN" sz="2400" b="1" dirty="0" smtClean="0">
              <a:solidFill>
                <a:srgbClr val="0070C0"/>
              </a:solidFill>
              <a:latin typeface="Times New Roman" panose="02020603050405020304" pitchFamily="18" charset="0"/>
              <a:cs typeface="Times New Roman" panose="02020603050405020304" pitchFamily="18" charset="0"/>
            </a:endParaRPr>
          </a:p>
          <a:p>
            <a:r>
              <a:rPr lang="en-IN" sz="2400" b="1" dirty="0" smtClean="0">
                <a:solidFill>
                  <a:srgbClr val="0070C0"/>
                </a:solidFill>
                <a:latin typeface="Times New Roman" panose="02020603050405020304" pitchFamily="18" charset="0"/>
                <a:cs typeface="Times New Roman" panose="02020603050405020304" pitchFamily="18" charset="0"/>
              </a:rPr>
              <a:t> </a:t>
            </a:r>
            <a:endParaRPr lang="en-IN" sz="2400" b="1" dirty="0">
              <a:solidFill>
                <a:srgbClr val="0070C0"/>
              </a:solidFill>
              <a:latin typeface="Times New Roman" panose="02020603050405020304" pitchFamily="18" charset="0"/>
              <a:cs typeface="Times New Roman" panose="02020603050405020304" pitchFamily="18" charset="0"/>
            </a:endParaRPr>
          </a:p>
          <a:p>
            <a:endParaRPr lang="en-US" sz="20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9214716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4035" y="368298"/>
            <a:ext cx="7707595" cy="380608"/>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Advanced Computer Architecture - </a:t>
            </a:r>
            <a:r>
              <a:rPr lang="en-IN" sz="2400" b="1" dirty="0" smtClean="0">
                <a:solidFill>
                  <a:srgbClr val="C00000"/>
                </a:solidFill>
                <a:latin typeface="Times New Roman" panose="02020603050405020304" pitchFamily="18" charset="0"/>
                <a:cs typeface="Times New Roman" panose="02020603050405020304" pitchFamily="18" charset="0"/>
              </a:rPr>
              <a:t>Syllabus</a:t>
            </a:r>
            <a:r>
              <a:rPr lang="en-IN" sz="2400" b="1" dirty="0" smtClean="0">
                <a:solidFill>
                  <a:srgbClr val="002060"/>
                </a:solidFill>
                <a:latin typeface="Times New Roman" panose="02020603050405020304" pitchFamily="18" charset="0"/>
                <a:cs typeface="Times New Roman" panose="02020603050405020304" pitchFamily="18" charset="0"/>
              </a:rPr>
              <a:t>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endParaRPr lang="en-IN" sz="2400" b="1"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577419" cy="552253"/>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588097" y="36595"/>
            <a:ext cx="518488" cy="518488"/>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AFC12665-7360-4F5E-96EC-351CFC816CD2}"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12649"/>
            <a:ext cx="6088166" cy="365125"/>
          </a:xfrm>
        </p:spPr>
        <p:txBody>
          <a:bodyPr/>
          <a:lstStyle/>
          <a:p>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Dr.</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t>
            </a:r>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Vijayalaxmi</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t>
            </a:r>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Mekali</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Associate Professor, Dept. of CSE, KSIT</a:t>
            </a:r>
            <a:endParaRPr lang="en-IN" b="1" i="1" dirty="0">
              <a:solidFill>
                <a:srgbClr val="FF000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12</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12" name="Content Placeholder 11"/>
          <p:cNvSpPr>
            <a:spLocks noGrp="1"/>
          </p:cNvSpPr>
          <p:nvPr>
            <p:ph idx="1"/>
          </p:nvPr>
        </p:nvSpPr>
        <p:spPr/>
        <p:txBody>
          <a:bodyPr/>
          <a:lstStyle/>
          <a:p>
            <a:endParaRPr lang="en-IN" dirty="0"/>
          </a:p>
        </p:txBody>
      </p:sp>
      <p:pic>
        <p:nvPicPr>
          <p:cNvPr id="14" name="Picture 13"/>
          <p:cNvPicPr>
            <a:picLocks noChangeAspect="1"/>
          </p:cNvPicPr>
          <p:nvPr/>
        </p:nvPicPr>
        <p:blipFill>
          <a:blip r:embed="rId5"/>
          <a:stretch>
            <a:fillRect/>
          </a:stretch>
        </p:blipFill>
        <p:spPr>
          <a:xfrm>
            <a:off x="1645421" y="748906"/>
            <a:ext cx="7255379" cy="5618445"/>
          </a:xfrm>
          <a:prstGeom prst="rect">
            <a:avLst/>
          </a:prstGeom>
        </p:spPr>
      </p:pic>
    </p:spTree>
    <p:extLst>
      <p:ext uri="{BB962C8B-B14F-4D97-AF65-F5344CB8AC3E}">
        <p14:creationId xmlns:p14="http://schemas.microsoft.com/office/powerpoint/2010/main" xmlns="" val="3191357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078" y="679202"/>
            <a:ext cx="7707595" cy="380608"/>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Advanced Computer Architecture - </a:t>
            </a:r>
            <a:r>
              <a:rPr lang="en-IN" sz="2400" b="1" dirty="0" smtClean="0">
                <a:solidFill>
                  <a:srgbClr val="C00000"/>
                </a:solidFill>
                <a:latin typeface="Times New Roman" panose="02020603050405020304" pitchFamily="18" charset="0"/>
                <a:cs typeface="Times New Roman" panose="02020603050405020304" pitchFamily="18" charset="0"/>
              </a:rPr>
              <a:t>Syllabus</a:t>
            </a:r>
            <a:r>
              <a:rPr lang="en-IN" sz="2400" b="1" dirty="0" smtClean="0">
                <a:solidFill>
                  <a:srgbClr val="002060"/>
                </a:solidFill>
                <a:latin typeface="Times New Roman" panose="02020603050405020304" pitchFamily="18" charset="0"/>
                <a:cs typeface="Times New Roman" panose="02020603050405020304" pitchFamily="18" charset="0"/>
              </a:rPr>
              <a:t>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endParaRPr lang="en-IN" sz="2400" b="1"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577419" cy="552253"/>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588097" y="36595"/>
            <a:ext cx="518488" cy="518488"/>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9E24323B-EA18-43AF-A172-4F12EFF3F5E5}"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12649"/>
            <a:ext cx="6088166" cy="365125"/>
          </a:xfrm>
        </p:spPr>
        <p:txBody>
          <a:bodyPr/>
          <a:lstStyle/>
          <a:p>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Dr.</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t>
            </a:r>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Vijayalaxmi</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t>
            </a:r>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Mekali</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Associate Professor, Dept. of CSE, KSIT</a:t>
            </a:r>
            <a:endParaRPr lang="en-IN" b="1" i="1" dirty="0">
              <a:solidFill>
                <a:srgbClr val="FF000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13</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12" name="Content Placeholder 11"/>
          <p:cNvSpPr>
            <a:spLocks noGrp="1"/>
          </p:cNvSpPr>
          <p:nvPr>
            <p:ph idx="1"/>
          </p:nvPr>
        </p:nvSpPr>
        <p:spPr/>
        <p:txBody>
          <a:bodyPr/>
          <a:lstStyle/>
          <a:p>
            <a:endParaRPr lang="en-IN" dirty="0"/>
          </a:p>
        </p:txBody>
      </p:sp>
      <p:pic>
        <p:nvPicPr>
          <p:cNvPr id="3" name="Picture 2"/>
          <p:cNvPicPr>
            <a:picLocks noChangeAspect="1"/>
          </p:cNvPicPr>
          <p:nvPr/>
        </p:nvPicPr>
        <p:blipFill>
          <a:blip r:embed="rId5"/>
          <a:stretch>
            <a:fillRect/>
          </a:stretch>
        </p:blipFill>
        <p:spPr>
          <a:xfrm>
            <a:off x="1479268" y="1254020"/>
            <a:ext cx="8228753" cy="1685925"/>
          </a:xfrm>
          <a:prstGeom prst="rect">
            <a:avLst/>
          </a:prstGeom>
        </p:spPr>
      </p:pic>
    </p:spTree>
    <p:extLst>
      <p:ext uri="{BB962C8B-B14F-4D97-AF65-F5344CB8AC3E}">
        <p14:creationId xmlns:p14="http://schemas.microsoft.com/office/powerpoint/2010/main" xmlns="" val="34299808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078" y="651832"/>
            <a:ext cx="7707595" cy="380608"/>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Advanced Computer Architecture - </a:t>
            </a:r>
            <a:r>
              <a:rPr lang="en-IN" sz="2400" b="1" dirty="0" smtClean="0">
                <a:solidFill>
                  <a:srgbClr val="C00000"/>
                </a:solidFill>
                <a:latin typeface="Times New Roman" panose="02020603050405020304" pitchFamily="18" charset="0"/>
                <a:cs typeface="Times New Roman" panose="02020603050405020304" pitchFamily="18" charset="0"/>
              </a:rPr>
              <a:t>Syllabus</a:t>
            </a:r>
            <a:r>
              <a:rPr lang="en-IN" sz="2400" b="1" dirty="0" smtClean="0">
                <a:solidFill>
                  <a:srgbClr val="002060"/>
                </a:solidFill>
                <a:latin typeface="Times New Roman" panose="02020603050405020304" pitchFamily="18" charset="0"/>
                <a:cs typeface="Times New Roman" panose="02020603050405020304" pitchFamily="18" charset="0"/>
              </a:rPr>
              <a:t>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endParaRPr lang="en-IN" sz="2400" b="1"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577419" cy="552253"/>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588097" y="36595"/>
            <a:ext cx="518488" cy="518488"/>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12649"/>
            <a:ext cx="6088166" cy="365125"/>
          </a:xfrm>
        </p:spPr>
        <p:txBody>
          <a:bodyPr/>
          <a:lstStyle/>
          <a:p>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Dr.</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t>
            </a:r>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Vijayalaxmi</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t>
            </a:r>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Mekali</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Associate Professor, Dept. of CSE, KSIT</a:t>
            </a:r>
            <a:endParaRPr lang="en-IN" b="1" i="1" dirty="0">
              <a:solidFill>
                <a:srgbClr val="FF000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14</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12" name="Content Placeholder 11"/>
          <p:cNvSpPr>
            <a:spLocks noGrp="1"/>
          </p:cNvSpPr>
          <p:nvPr>
            <p:ph idx="1"/>
          </p:nvPr>
        </p:nvSpPr>
        <p:spPr>
          <a:xfrm>
            <a:off x="247827" y="1228466"/>
            <a:ext cx="11767560" cy="4714638"/>
          </a:xfrm>
        </p:spPr>
        <p:txBody>
          <a:bodyPr>
            <a:normAutofit fontScale="77500" lnSpcReduction="20000"/>
          </a:bodyPr>
          <a:lstStyle/>
          <a:p>
            <a:pPr marL="0" indent="0">
              <a:buNone/>
            </a:pPr>
            <a:r>
              <a:rPr lang="en-IN" b="1" dirty="0">
                <a:solidFill>
                  <a:srgbClr val="002060"/>
                </a:solidFill>
                <a:latin typeface="Times New Roman" panose="02020603050405020304" pitchFamily="18" charset="0"/>
              </a:rPr>
              <a:t>Textbooks</a:t>
            </a:r>
          </a:p>
          <a:p>
            <a:endParaRPr lang="en-IN" dirty="0"/>
          </a:p>
          <a:p>
            <a:pPr marL="0" indent="0">
              <a:lnSpc>
                <a:spcPct val="170000"/>
              </a:lnSpc>
              <a:buNone/>
            </a:pPr>
            <a:r>
              <a:rPr lang="en-IN" sz="2600" b="1" dirty="0" smtClean="0">
                <a:solidFill>
                  <a:srgbClr val="C00000"/>
                </a:solidFill>
                <a:latin typeface="Times New Roman" panose="02020603050405020304" pitchFamily="18" charset="0"/>
                <a:ea typeface="+mj-ea"/>
                <a:cs typeface="Times New Roman" panose="02020603050405020304" pitchFamily="18" charset="0"/>
              </a:rPr>
              <a:t>Kai </a:t>
            </a:r>
            <a:r>
              <a:rPr lang="en-IN" sz="2600" b="1" dirty="0">
                <a:solidFill>
                  <a:srgbClr val="C00000"/>
                </a:solidFill>
                <a:latin typeface="Times New Roman" panose="02020603050405020304" pitchFamily="18" charset="0"/>
                <a:ea typeface="+mj-ea"/>
                <a:cs typeface="Times New Roman" panose="02020603050405020304" pitchFamily="18" charset="0"/>
              </a:rPr>
              <a:t>Hwang and </a:t>
            </a:r>
            <a:r>
              <a:rPr lang="en-IN" sz="2600" b="1" dirty="0" err="1">
                <a:solidFill>
                  <a:srgbClr val="C00000"/>
                </a:solidFill>
                <a:latin typeface="Times New Roman" panose="02020603050405020304" pitchFamily="18" charset="0"/>
                <a:ea typeface="+mj-ea"/>
                <a:cs typeface="Times New Roman" panose="02020603050405020304" pitchFamily="18" charset="0"/>
              </a:rPr>
              <a:t>Naresh</a:t>
            </a:r>
            <a:r>
              <a:rPr lang="en-IN" sz="2600" b="1" dirty="0">
                <a:solidFill>
                  <a:srgbClr val="C00000"/>
                </a:solidFill>
                <a:latin typeface="Times New Roman" panose="02020603050405020304" pitchFamily="18" charset="0"/>
                <a:ea typeface="+mj-ea"/>
                <a:cs typeface="Times New Roman" panose="02020603050405020304" pitchFamily="18" charset="0"/>
              </a:rPr>
              <a:t> </a:t>
            </a:r>
            <a:r>
              <a:rPr lang="en-IN" sz="2600" b="1" dirty="0" err="1">
                <a:solidFill>
                  <a:srgbClr val="C00000"/>
                </a:solidFill>
                <a:latin typeface="Times New Roman" panose="02020603050405020304" pitchFamily="18" charset="0"/>
                <a:ea typeface="+mj-ea"/>
                <a:cs typeface="Times New Roman" panose="02020603050405020304" pitchFamily="18" charset="0"/>
              </a:rPr>
              <a:t>Jotwani</a:t>
            </a:r>
            <a:r>
              <a:rPr lang="en-IN" sz="2600" b="1" dirty="0">
                <a:solidFill>
                  <a:srgbClr val="C00000"/>
                </a:solidFill>
                <a:latin typeface="Times New Roman" panose="02020603050405020304" pitchFamily="18" charset="0"/>
                <a:ea typeface="+mj-ea"/>
                <a:cs typeface="Times New Roman" panose="02020603050405020304" pitchFamily="18" charset="0"/>
              </a:rPr>
              <a:t>, </a:t>
            </a:r>
            <a:r>
              <a:rPr lang="en-IN" sz="2600" b="1" dirty="0" smtClean="0">
                <a:solidFill>
                  <a:srgbClr val="C00000"/>
                </a:solidFill>
                <a:latin typeface="Times New Roman" panose="02020603050405020304" pitchFamily="18" charset="0"/>
                <a:ea typeface="+mj-ea"/>
                <a:cs typeface="Times New Roman" panose="02020603050405020304" pitchFamily="18" charset="0"/>
              </a:rPr>
              <a:t>“Advanced </a:t>
            </a:r>
            <a:r>
              <a:rPr lang="en-IN" sz="2600" b="1" dirty="0">
                <a:solidFill>
                  <a:srgbClr val="C00000"/>
                </a:solidFill>
                <a:latin typeface="Times New Roman" panose="02020603050405020304" pitchFamily="18" charset="0"/>
                <a:ea typeface="+mj-ea"/>
                <a:cs typeface="Times New Roman" panose="02020603050405020304" pitchFamily="18" charset="0"/>
              </a:rPr>
              <a:t>Computer Architecture (SIE): Parallelism, Scalability, </a:t>
            </a:r>
            <a:r>
              <a:rPr lang="en-IN" sz="2600" b="1" dirty="0" smtClean="0">
                <a:solidFill>
                  <a:srgbClr val="C00000"/>
                </a:solidFill>
                <a:latin typeface="Times New Roman" panose="02020603050405020304" pitchFamily="18" charset="0"/>
                <a:ea typeface="+mj-ea"/>
                <a:cs typeface="Times New Roman" panose="02020603050405020304" pitchFamily="18" charset="0"/>
              </a:rPr>
              <a:t>Programmability”, </a:t>
            </a:r>
            <a:r>
              <a:rPr lang="en-IN" sz="2600" b="1" dirty="0">
                <a:solidFill>
                  <a:srgbClr val="C00000"/>
                </a:solidFill>
                <a:latin typeface="Times New Roman" panose="02020603050405020304" pitchFamily="18" charset="0"/>
                <a:ea typeface="+mj-ea"/>
                <a:cs typeface="Times New Roman" panose="02020603050405020304" pitchFamily="18" charset="0"/>
              </a:rPr>
              <a:t>McGraw Hill Education 3/e. 2015 </a:t>
            </a:r>
          </a:p>
          <a:p>
            <a:pPr marL="0" indent="0">
              <a:buNone/>
            </a:pPr>
            <a:endParaRPr lang="en-IN" dirty="0"/>
          </a:p>
          <a:p>
            <a:pPr marL="0" indent="0">
              <a:buNone/>
            </a:pPr>
            <a:r>
              <a:rPr lang="en-IN" b="1" dirty="0">
                <a:solidFill>
                  <a:srgbClr val="002060"/>
                </a:solidFill>
                <a:latin typeface="Times New Roman" panose="02020603050405020304" pitchFamily="18" charset="0"/>
              </a:rPr>
              <a:t>Reference Books: </a:t>
            </a:r>
            <a:r>
              <a:rPr lang="en-IN" dirty="0"/>
              <a:t>	</a:t>
            </a:r>
          </a:p>
          <a:p>
            <a:endParaRPr lang="en-IN" dirty="0"/>
          </a:p>
          <a:p>
            <a:pPr marL="0" indent="0">
              <a:lnSpc>
                <a:spcPct val="170000"/>
              </a:lnSpc>
              <a:buNone/>
            </a:pPr>
            <a:r>
              <a:rPr lang="en-US" sz="2600" b="1" dirty="0">
                <a:solidFill>
                  <a:srgbClr val="C00000"/>
                </a:solidFill>
                <a:latin typeface="Times New Roman" panose="02020603050405020304" pitchFamily="18" charset="0"/>
                <a:ea typeface="+mj-ea"/>
                <a:cs typeface="Times New Roman" panose="02020603050405020304" pitchFamily="18" charset="0"/>
              </a:rPr>
              <a:t>John L. Hennessy and David A. Patterson, </a:t>
            </a:r>
            <a:r>
              <a:rPr lang="en-US" sz="2600" b="1" dirty="0" smtClean="0">
                <a:solidFill>
                  <a:srgbClr val="C00000"/>
                </a:solidFill>
                <a:latin typeface="Times New Roman" panose="02020603050405020304" pitchFamily="18" charset="0"/>
                <a:ea typeface="+mj-ea"/>
                <a:cs typeface="Times New Roman" panose="02020603050405020304" pitchFamily="18" charset="0"/>
              </a:rPr>
              <a:t>“Computer </a:t>
            </a:r>
            <a:r>
              <a:rPr lang="en-US" sz="2600" b="1" dirty="0">
                <a:solidFill>
                  <a:srgbClr val="C00000"/>
                </a:solidFill>
                <a:latin typeface="Times New Roman" panose="02020603050405020304" pitchFamily="18" charset="0"/>
                <a:ea typeface="+mj-ea"/>
                <a:cs typeface="Times New Roman" panose="02020603050405020304" pitchFamily="18" charset="0"/>
              </a:rPr>
              <a:t>Architecture: A quantitative </a:t>
            </a:r>
            <a:r>
              <a:rPr lang="en-US" sz="2600" b="1" dirty="0" smtClean="0">
                <a:solidFill>
                  <a:srgbClr val="C00000"/>
                </a:solidFill>
                <a:latin typeface="Times New Roman" panose="02020603050405020304" pitchFamily="18" charset="0"/>
                <a:ea typeface="+mj-ea"/>
                <a:cs typeface="Times New Roman" panose="02020603050405020304" pitchFamily="18" charset="0"/>
              </a:rPr>
              <a:t>approach”, </a:t>
            </a:r>
            <a:r>
              <a:rPr lang="en-US" sz="2600" b="1" dirty="0">
                <a:solidFill>
                  <a:srgbClr val="C00000"/>
                </a:solidFill>
                <a:latin typeface="Times New Roman" panose="02020603050405020304" pitchFamily="18" charset="0"/>
                <a:ea typeface="+mj-ea"/>
                <a:cs typeface="Times New Roman" panose="02020603050405020304" pitchFamily="18" charset="0"/>
              </a:rPr>
              <a:t>5</a:t>
            </a:r>
            <a:r>
              <a:rPr lang="en-US" sz="2600" b="1" baseline="30000" dirty="0">
                <a:solidFill>
                  <a:srgbClr val="C00000"/>
                </a:solidFill>
                <a:latin typeface="Times New Roman" panose="02020603050405020304" pitchFamily="18" charset="0"/>
                <a:ea typeface="+mj-ea"/>
                <a:cs typeface="Times New Roman" panose="02020603050405020304" pitchFamily="18" charset="0"/>
              </a:rPr>
              <a:t>th</a:t>
            </a:r>
            <a:r>
              <a:rPr lang="en-US" sz="2600" b="1" dirty="0">
                <a:solidFill>
                  <a:srgbClr val="C00000"/>
                </a:solidFill>
                <a:latin typeface="Times New Roman" panose="02020603050405020304" pitchFamily="18" charset="0"/>
                <a:ea typeface="+mj-ea"/>
                <a:cs typeface="Times New Roman" panose="02020603050405020304" pitchFamily="18" charset="0"/>
              </a:rPr>
              <a:t> edition, Morgan Kaufmann </a:t>
            </a:r>
            <a:r>
              <a:rPr lang="en-US" sz="2600" b="1" dirty="0" err="1">
                <a:solidFill>
                  <a:srgbClr val="C00000"/>
                </a:solidFill>
                <a:latin typeface="Times New Roman" panose="02020603050405020304" pitchFamily="18" charset="0"/>
                <a:ea typeface="+mj-ea"/>
                <a:cs typeface="Times New Roman" panose="02020603050405020304" pitchFamily="18" charset="0"/>
              </a:rPr>
              <a:t>Elseveir</a:t>
            </a:r>
            <a:r>
              <a:rPr lang="en-US" sz="2600" b="1" dirty="0">
                <a:solidFill>
                  <a:srgbClr val="C00000"/>
                </a:solidFill>
                <a:latin typeface="Times New Roman" panose="02020603050405020304" pitchFamily="18" charset="0"/>
                <a:ea typeface="+mj-ea"/>
                <a:cs typeface="Times New Roman" panose="02020603050405020304" pitchFamily="18" charset="0"/>
              </a:rPr>
              <a:t>, 2013 </a:t>
            </a:r>
          </a:p>
          <a:p>
            <a:pPr marL="0" indent="0">
              <a:lnSpc>
                <a:spcPct val="170000"/>
              </a:lnSpc>
              <a:buNone/>
            </a:pPr>
            <a:r>
              <a:rPr lang="en-IN" sz="2600" b="1" dirty="0">
                <a:solidFill>
                  <a:srgbClr val="C00000"/>
                </a:solidFill>
                <a:latin typeface="Times New Roman" panose="02020603050405020304" pitchFamily="18" charset="0"/>
                <a:ea typeface="+mj-ea"/>
                <a:cs typeface="Times New Roman" panose="02020603050405020304" pitchFamily="18" charset="0"/>
              </a:rPr>
              <a:t>	</a:t>
            </a:r>
          </a:p>
          <a:p>
            <a:endParaRPr lang="en-IN" dirty="0">
              <a:solidFill>
                <a:srgbClr val="002060"/>
              </a:solidFill>
              <a:latin typeface="Times New Roman" panose="02020603050405020304" pitchFamily="18" charset="0"/>
            </a:endParaRPr>
          </a:p>
        </p:txBody>
      </p:sp>
    </p:spTree>
    <p:extLst>
      <p:ext uri="{BB962C8B-B14F-4D97-AF65-F5344CB8AC3E}">
        <p14:creationId xmlns:p14="http://schemas.microsoft.com/office/powerpoint/2010/main" xmlns="" val="2772141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2738" y="153420"/>
            <a:ext cx="7707595" cy="380608"/>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Module 1</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400" b="1" dirty="0" smtClean="0">
                <a:solidFill>
                  <a:srgbClr val="C00000"/>
                </a:solidFill>
                <a:latin typeface="Times New Roman" panose="02020603050405020304" pitchFamily="18" charset="0"/>
                <a:cs typeface="Times New Roman" panose="02020603050405020304" pitchFamily="18" charset="0"/>
              </a:rPr>
              <a:t>Theory of Parallelism</a:t>
            </a:r>
            <a:endParaRPr lang="en-IN" sz="2400" b="1" dirty="0">
              <a:solidFill>
                <a:srgbClr val="C0000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577419" cy="552253"/>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588097" y="36595"/>
            <a:ext cx="518488" cy="518488"/>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12649"/>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15</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12" name="Content Placeholder 11"/>
          <p:cNvSpPr>
            <a:spLocks noGrp="1"/>
          </p:cNvSpPr>
          <p:nvPr>
            <p:ph idx="1"/>
          </p:nvPr>
        </p:nvSpPr>
        <p:spPr>
          <a:xfrm>
            <a:off x="46424" y="732077"/>
            <a:ext cx="11767560" cy="5490335"/>
          </a:xfrm>
        </p:spPr>
        <p:txBody>
          <a:bodyPr>
            <a:normAutofit/>
          </a:bodyPr>
          <a:lstStyle/>
          <a:p>
            <a:pPr marL="0" indent="0" algn="just">
              <a:buNone/>
            </a:pPr>
            <a:r>
              <a:rPr lang="en-US" sz="2400" b="1" dirty="0">
                <a:solidFill>
                  <a:srgbClr val="C00000"/>
                </a:solidFill>
                <a:latin typeface="Times New Roman" panose="02020603050405020304" pitchFamily="18" charset="0"/>
                <a:ea typeface="+mj-ea"/>
                <a:cs typeface="Times New Roman" panose="02020603050405020304" pitchFamily="18" charset="0"/>
              </a:rPr>
              <a:t>1.1.2 Elements of Modern </a:t>
            </a:r>
            <a:r>
              <a:rPr lang="en-US" sz="2400" b="1" dirty="0" smtClean="0">
                <a:solidFill>
                  <a:srgbClr val="C00000"/>
                </a:solidFill>
                <a:latin typeface="Times New Roman" panose="02020603050405020304" pitchFamily="18" charset="0"/>
                <a:ea typeface="+mj-ea"/>
                <a:cs typeface="Times New Roman" panose="02020603050405020304" pitchFamily="18" charset="0"/>
              </a:rPr>
              <a:t>Computers</a:t>
            </a:r>
          </a:p>
          <a:p>
            <a:pPr marL="0" indent="0" algn="just">
              <a:buNone/>
            </a:pPr>
            <a:endParaRPr lang="en-IN" sz="2400" b="1" dirty="0">
              <a:solidFill>
                <a:srgbClr val="C00000"/>
              </a:solidFill>
              <a:latin typeface="Times New Roman" panose="02020603050405020304" pitchFamily="18" charset="0"/>
              <a:ea typeface="+mj-ea"/>
              <a:cs typeface="Times New Roman" panose="02020603050405020304" pitchFamily="18" charset="0"/>
            </a:endParaRPr>
          </a:p>
        </p:txBody>
      </p:sp>
      <p:pic>
        <p:nvPicPr>
          <p:cNvPr id="3" name="Picture 2"/>
          <p:cNvPicPr>
            <a:picLocks noChangeAspect="1"/>
          </p:cNvPicPr>
          <p:nvPr/>
        </p:nvPicPr>
        <p:blipFill>
          <a:blip r:embed="rId5"/>
          <a:stretch>
            <a:fillRect/>
          </a:stretch>
        </p:blipFill>
        <p:spPr>
          <a:xfrm>
            <a:off x="2340835" y="1333143"/>
            <a:ext cx="6519849" cy="4785645"/>
          </a:xfrm>
          <a:prstGeom prst="rect">
            <a:avLst/>
          </a:prstGeom>
        </p:spPr>
      </p:pic>
    </p:spTree>
    <p:extLst>
      <p:ext uri="{BB962C8B-B14F-4D97-AF65-F5344CB8AC3E}">
        <p14:creationId xmlns:p14="http://schemas.microsoft.com/office/powerpoint/2010/main" xmlns="" val="21066984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2738" y="153420"/>
            <a:ext cx="7707595" cy="666976"/>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Module 1</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400" b="1" dirty="0" smtClean="0">
                <a:solidFill>
                  <a:srgbClr val="C00000"/>
                </a:solidFill>
                <a:latin typeface="Times New Roman" panose="02020603050405020304" pitchFamily="18" charset="0"/>
                <a:cs typeface="Times New Roman" panose="02020603050405020304" pitchFamily="18" charset="0"/>
              </a:rPr>
              <a:t>Theory of Parallelism </a:t>
            </a:r>
            <a:br>
              <a:rPr lang="en-IN" sz="2400" b="1" dirty="0" smtClean="0">
                <a:solidFill>
                  <a:srgbClr val="C00000"/>
                </a:solidFill>
                <a:latin typeface="Times New Roman" panose="02020603050405020304" pitchFamily="18" charset="0"/>
                <a:cs typeface="Times New Roman" panose="02020603050405020304" pitchFamily="18" charset="0"/>
              </a:rPr>
            </a:br>
            <a:r>
              <a:rPr lang="en-US" sz="2400" b="1" dirty="0">
                <a:solidFill>
                  <a:srgbClr val="0070C0"/>
                </a:solidFill>
                <a:latin typeface="Times New Roman" panose="02020603050405020304" pitchFamily="18" charset="0"/>
                <a:cs typeface="Times New Roman" panose="02020603050405020304" pitchFamily="18" charset="0"/>
              </a:rPr>
              <a:t>Elements of Modern Computers </a:t>
            </a:r>
            <a:r>
              <a:rPr lang="en-US" sz="2400" b="1" dirty="0" err="1">
                <a:solidFill>
                  <a:srgbClr val="0070C0"/>
                </a:solidFill>
                <a:latin typeface="Times New Roman" panose="02020603050405020304" pitchFamily="18" charset="0"/>
                <a:cs typeface="Times New Roman" panose="02020603050405020304" pitchFamily="18" charset="0"/>
              </a:rPr>
              <a:t>contd</a:t>
            </a:r>
            <a:r>
              <a:rPr lang="en-US" sz="2400" b="1" dirty="0">
                <a:solidFill>
                  <a:srgbClr val="0070C0"/>
                </a:solidFill>
                <a:latin typeface="Times New Roman" panose="02020603050405020304" pitchFamily="18" charset="0"/>
                <a:cs typeface="Times New Roman" panose="02020603050405020304" pitchFamily="18" charset="0"/>
              </a:rPr>
              <a:t>…</a:t>
            </a:r>
            <a:br>
              <a:rPr lang="en-US" sz="2400" b="1" dirty="0">
                <a:solidFill>
                  <a:srgbClr val="0070C0"/>
                </a:solidFill>
                <a:latin typeface="Times New Roman" panose="02020603050405020304" pitchFamily="18" charset="0"/>
                <a:cs typeface="Times New Roman" panose="02020603050405020304" pitchFamily="18" charset="0"/>
              </a:rPr>
            </a:br>
            <a:r>
              <a:rPr lang="en-IN" sz="2400" b="1" dirty="0">
                <a:solidFill>
                  <a:srgbClr val="0070C0"/>
                </a:solidFill>
                <a:latin typeface="Times New Roman" panose="02020603050405020304" pitchFamily="18" charset="0"/>
                <a:cs typeface="Times New Roman" panose="02020603050405020304" pitchFamily="18" charset="0"/>
              </a:rPr>
              <a:t/>
            </a:r>
            <a:br>
              <a:rPr lang="en-IN" sz="2400" b="1" dirty="0">
                <a:solidFill>
                  <a:srgbClr val="0070C0"/>
                </a:solidFill>
                <a:latin typeface="Times New Roman" panose="02020603050405020304" pitchFamily="18" charset="0"/>
                <a:cs typeface="Times New Roman" panose="02020603050405020304" pitchFamily="18" charset="0"/>
              </a:rPr>
            </a:br>
            <a:endParaRPr lang="en-IN" sz="2400" b="1" dirty="0">
              <a:solidFill>
                <a:srgbClr val="0070C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12649"/>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16</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12" name="Content Placeholder 11"/>
          <p:cNvSpPr>
            <a:spLocks noGrp="1"/>
          </p:cNvSpPr>
          <p:nvPr>
            <p:ph idx="1"/>
          </p:nvPr>
        </p:nvSpPr>
        <p:spPr>
          <a:xfrm>
            <a:off x="46424" y="732077"/>
            <a:ext cx="11767560" cy="5490335"/>
          </a:xfrm>
        </p:spPr>
        <p:txBody>
          <a:bodyPr>
            <a:normAutofit/>
          </a:bodyPr>
          <a:lstStyle/>
          <a:p>
            <a:pPr marL="0" indent="0">
              <a:buNone/>
            </a:pPr>
            <a:r>
              <a:rPr lang="en-IN" sz="2400" b="1" dirty="0" smtClean="0">
                <a:solidFill>
                  <a:srgbClr val="C00000"/>
                </a:solidFill>
                <a:latin typeface="Times New Roman" panose="02020603050405020304" pitchFamily="18" charset="0"/>
                <a:ea typeface="+mj-ea"/>
                <a:cs typeface="Times New Roman" panose="02020603050405020304" pitchFamily="18" charset="0"/>
              </a:rPr>
              <a:t>1. Computing </a:t>
            </a:r>
            <a:r>
              <a:rPr lang="en-IN" sz="2400" b="1" dirty="0">
                <a:solidFill>
                  <a:srgbClr val="C00000"/>
                </a:solidFill>
                <a:latin typeface="Times New Roman" panose="02020603050405020304" pitchFamily="18" charset="0"/>
                <a:ea typeface="+mj-ea"/>
                <a:cs typeface="Times New Roman" panose="02020603050405020304" pitchFamily="18" charset="0"/>
              </a:rPr>
              <a:t>Problems </a:t>
            </a:r>
          </a:p>
          <a:p>
            <a:pPr marL="0" indent="0" algn="just">
              <a:buNone/>
            </a:pPr>
            <a:r>
              <a:rPr lang="en-US" sz="2400" dirty="0" smtClean="0">
                <a:solidFill>
                  <a:srgbClr val="002060"/>
                </a:solidFill>
                <a:latin typeface="Times New Roman" panose="02020603050405020304" pitchFamily="18" charset="0"/>
                <a:cs typeface="Times New Roman" panose="02020603050405020304" pitchFamily="18" charset="0"/>
              </a:rPr>
              <a:t>The </a:t>
            </a:r>
            <a:r>
              <a:rPr lang="en-US" sz="2400" dirty="0">
                <a:solidFill>
                  <a:srgbClr val="002060"/>
                </a:solidFill>
                <a:latin typeface="Times New Roman" panose="02020603050405020304" pitchFamily="18" charset="0"/>
                <a:cs typeface="Times New Roman" panose="02020603050405020304" pitchFamily="18" charset="0"/>
              </a:rPr>
              <a:t>use of a computer is driven by real-life problems demanding fast and accurate solutions. Depending on the nature of the problems, the solutions may require different computing resources. </a:t>
            </a:r>
          </a:p>
          <a:p>
            <a:pPr algn="just"/>
            <a:r>
              <a:rPr lang="en-US" sz="2400" b="1" i="1" dirty="0" smtClean="0">
                <a:solidFill>
                  <a:srgbClr val="00B0F0"/>
                </a:solidFill>
                <a:latin typeface="Times New Roman" panose="02020603050405020304" pitchFamily="18" charset="0"/>
                <a:cs typeface="Times New Roman" panose="02020603050405020304" pitchFamily="18" charset="0"/>
              </a:rPr>
              <a:t>Numerical computing: </a:t>
            </a:r>
            <a:r>
              <a:rPr lang="en-US" sz="2400" dirty="0" smtClean="0">
                <a:solidFill>
                  <a:srgbClr val="C00000"/>
                </a:solidFill>
                <a:latin typeface="Times New Roman" panose="02020603050405020304" pitchFamily="18" charset="0"/>
                <a:cs typeface="Times New Roman" panose="02020603050405020304" pitchFamily="18" charset="0"/>
              </a:rPr>
              <a:t>For </a:t>
            </a:r>
            <a:r>
              <a:rPr lang="en-US" sz="2400" dirty="0">
                <a:solidFill>
                  <a:srgbClr val="C00000"/>
                </a:solidFill>
                <a:latin typeface="Times New Roman" panose="02020603050405020304" pitchFamily="18" charset="0"/>
                <a:cs typeface="Times New Roman" panose="02020603050405020304" pitchFamily="18" charset="0"/>
              </a:rPr>
              <a:t>numerical problems in science and technology, the solutions demand complex mathematical formulations and tedious integer or floating-point computations. </a:t>
            </a:r>
          </a:p>
          <a:p>
            <a:pPr algn="just"/>
            <a:r>
              <a:rPr lang="en-US" sz="2400" b="1" i="1" dirty="0">
                <a:solidFill>
                  <a:srgbClr val="00B0F0"/>
                </a:solidFill>
                <a:latin typeface="Times New Roman" panose="02020603050405020304" pitchFamily="18" charset="0"/>
                <a:cs typeface="Times New Roman" panose="02020603050405020304" pitchFamily="18" charset="0"/>
              </a:rPr>
              <a:t>Transaction </a:t>
            </a:r>
            <a:r>
              <a:rPr lang="en-US" sz="2400" b="1" i="1" dirty="0" smtClean="0">
                <a:solidFill>
                  <a:srgbClr val="00B0F0"/>
                </a:solidFill>
                <a:latin typeface="Times New Roman" panose="02020603050405020304" pitchFamily="18" charset="0"/>
                <a:cs typeface="Times New Roman" panose="02020603050405020304" pitchFamily="18" charset="0"/>
              </a:rPr>
              <a:t>processing: </a:t>
            </a:r>
            <a:r>
              <a:rPr lang="en-US" sz="2400" dirty="0" smtClean="0">
                <a:solidFill>
                  <a:srgbClr val="002060"/>
                </a:solidFill>
                <a:latin typeface="Times New Roman" panose="02020603050405020304" pitchFamily="18" charset="0"/>
                <a:cs typeface="Times New Roman" panose="02020603050405020304" pitchFamily="18" charset="0"/>
              </a:rPr>
              <a:t>For numerical </a:t>
            </a:r>
            <a:r>
              <a:rPr lang="en-US" sz="2400" dirty="0">
                <a:solidFill>
                  <a:srgbClr val="002060"/>
                </a:solidFill>
                <a:latin typeface="Times New Roman" panose="02020603050405020304" pitchFamily="18" charset="0"/>
                <a:cs typeface="Times New Roman" panose="02020603050405020304" pitchFamily="18" charset="0"/>
              </a:rPr>
              <a:t>problems in business and government, the solutions demand accurate transactions, large database management, and information retrieval operations. </a:t>
            </a:r>
          </a:p>
          <a:p>
            <a:pPr algn="just"/>
            <a:r>
              <a:rPr lang="en-US" sz="2400" b="1" i="1" dirty="0" smtClean="0">
                <a:solidFill>
                  <a:srgbClr val="00B0F0"/>
                </a:solidFill>
                <a:latin typeface="Times New Roman" panose="02020603050405020304" pitchFamily="18" charset="0"/>
                <a:cs typeface="Times New Roman" panose="02020603050405020304" pitchFamily="18" charset="0"/>
              </a:rPr>
              <a:t>Logical reasoning: </a:t>
            </a:r>
            <a:r>
              <a:rPr lang="en-IN" sz="2400" dirty="0" smtClean="0">
                <a:solidFill>
                  <a:srgbClr val="C00000"/>
                </a:solidFill>
                <a:latin typeface="Times New Roman" panose="02020603050405020304" pitchFamily="18" charset="0"/>
                <a:cs typeface="Times New Roman" panose="02020603050405020304" pitchFamily="18" charset="0"/>
              </a:rPr>
              <a:t>For </a:t>
            </a:r>
            <a:r>
              <a:rPr lang="en-IN" sz="2400" dirty="0">
                <a:solidFill>
                  <a:srgbClr val="C00000"/>
                </a:solidFill>
                <a:latin typeface="Times New Roman" panose="02020603050405020304" pitchFamily="18" charset="0"/>
                <a:cs typeface="Times New Roman" panose="02020603050405020304" pitchFamily="18" charset="0"/>
              </a:rPr>
              <a:t>artificial intelligence (AI) problems, the solutions demand logic inferences and symbolic manipulations. </a:t>
            </a:r>
          </a:p>
          <a:p>
            <a:pPr algn="just"/>
            <a:r>
              <a:rPr lang="en-US" sz="2400" dirty="0" smtClean="0">
                <a:solidFill>
                  <a:srgbClr val="C00000"/>
                </a:solidFill>
                <a:latin typeface="Times New Roman" panose="02020603050405020304" pitchFamily="18" charset="0"/>
                <a:cs typeface="Times New Roman" panose="02020603050405020304" pitchFamily="18" charset="0"/>
              </a:rPr>
              <a:t>Some </a:t>
            </a:r>
            <a:r>
              <a:rPr lang="en-US" sz="2400" dirty="0">
                <a:solidFill>
                  <a:srgbClr val="C00000"/>
                </a:solidFill>
                <a:latin typeface="Times New Roman" panose="02020603050405020304" pitchFamily="18" charset="0"/>
                <a:cs typeface="Times New Roman" panose="02020603050405020304" pitchFamily="18" charset="0"/>
              </a:rPr>
              <a:t>complex problems may demand a combination of these processing modes. </a:t>
            </a:r>
          </a:p>
          <a:p>
            <a:pPr marL="0" indent="0" algn="just">
              <a:buNone/>
            </a:pPr>
            <a:endParaRPr lang="en-IN" sz="2400" b="1" dirty="0">
              <a:solidFill>
                <a:srgbClr val="C00000"/>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xmlns="" val="21856340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2738" y="153420"/>
            <a:ext cx="7707595" cy="666976"/>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Module 1</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400" b="1" dirty="0" smtClean="0">
                <a:solidFill>
                  <a:srgbClr val="C00000"/>
                </a:solidFill>
                <a:latin typeface="Times New Roman" panose="02020603050405020304" pitchFamily="18" charset="0"/>
                <a:cs typeface="Times New Roman" panose="02020603050405020304" pitchFamily="18" charset="0"/>
              </a:rPr>
              <a:t>Theory of Parallelism </a:t>
            </a:r>
            <a:br>
              <a:rPr lang="en-IN" sz="2400" b="1" dirty="0" smtClean="0">
                <a:solidFill>
                  <a:srgbClr val="C00000"/>
                </a:solidFill>
                <a:latin typeface="Times New Roman" panose="02020603050405020304" pitchFamily="18" charset="0"/>
                <a:cs typeface="Times New Roman" panose="02020603050405020304" pitchFamily="18" charset="0"/>
              </a:rPr>
            </a:br>
            <a:r>
              <a:rPr lang="en-US" sz="2400" b="1" dirty="0">
                <a:solidFill>
                  <a:srgbClr val="0070C0"/>
                </a:solidFill>
                <a:latin typeface="Times New Roman" panose="02020603050405020304" pitchFamily="18" charset="0"/>
                <a:cs typeface="Times New Roman" panose="02020603050405020304" pitchFamily="18" charset="0"/>
              </a:rPr>
              <a:t>Elements of Modern Computers </a:t>
            </a:r>
            <a:r>
              <a:rPr lang="en-US" sz="2400" b="1" dirty="0" err="1">
                <a:solidFill>
                  <a:srgbClr val="0070C0"/>
                </a:solidFill>
                <a:latin typeface="Times New Roman" panose="02020603050405020304" pitchFamily="18" charset="0"/>
                <a:cs typeface="Times New Roman" panose="02020603050405020304" pitchFamily="18" charset="0"/>
              </a:rPr>
              <a:t>contd</a:t>
            </a:r>
            <a:r>
              <a:rPr lang="en-US" sz="2400" b="1" dirty="0">
                <a:solidFill>
                  <a:srgbClr val="0070C0"/>
                </a:solidFill>
                <a:latin typeface="Times New Roman" panose="02020603050405020304" pitchFamily="18" charset="0"/>
                <a:cs typeface="Times New Roman" panose="02020603050405020304" pitchFamily="18" charset="0"/>
              </a:rPr>
              <a:t>…</a:t>
            </a:r>
            <a:br>
              <a:rPr lang="en-US" sz="2400" b="1" dirty="0">
                <a:solidFill>
                  <a:srgbClr val="0070C0"/>
                </a:solidFill>
                <a:latin typeface="Times New Roman" panose="02020603050405020304" pitchFamily="18" charset="0"/>
                <a:cs typeface="Times New Roman" panose="02020603050405020304" pitchFamily="18" charset="0"/>
              </a:rPr>
            </a:br>
            <a:r>
              <a:rPr lang="en-IN" sz="2400" b="1" dirty="0">
                <a:solidFill>
                  <a:srgbClr val="0070C0"/>
                </a:solidFill>
                <a:latin typeface="Times New Roman" panose="02020603050405020304" pitchFamily="18" charset="0"/>
                <a:cs typeface="Times New Roman" panose="02020603050405020304" pitchFamily="18" charset="0"/>
              </a:rPr>
              <a:t/>
            </a:r>
            <a:br>
              <a:rPr lang="en-IN" sz="2400" b="1" dirty="0">
                <a:solidFill>
                  <a:srgbClr val="0070C0"/>
                </a:solidFill>
                <a:latin typeface="Times New Roman" panose="02020603050405020304" pitchFamily="18" charset="0"/>
                <a:cs typeface="Times New Roman" panose="02020603050405020304" pitchFamily="18" charset="0"/>
              </a:rPr>
            </a:br>
            <a:endParaRPr lang="en-IN" sz="2400" b="1" dirty="0">
              <a:solidFill>
                <a:srgbClr val="0070C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17</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12" name="Content Placeholder 11"/>
          <p:cNvSpPr>
            <a:spLocks noGrp="1"/>
          </p:cNvSpPr>
          <p:nvPr>
            <p:ph idx="1"/>
          </p:nvPr>
        </p:nvSpPr>
        <p:spPr>
          <a:xfrm>
            <a:off x="46424" y="1009568"/>
            <a:ext cx="11767560" cy="5045082"/>
          </a:xfrm>
        </p:spPr>
        <p:txBody>
          <a:bodyPr>
            <a:normAutofit fontScale="70000" lnSpcReduction="20000"/>
          </a:bodyPr>
          <a:lstStyle/>
          <a:p>
            <a:pPr marL="0" indent="0">
              <a:buNone/>
            </a:pPr>
            <a:r>
              <a:rPr lang="en-IN" sz="2400" b="1" dirty="0" smtClean="0">
                <a:solidFill>
                  <a:srgbClr val="C00000"/>
                </a:solidFill>
                <a:latin typeface="Times New Roman" panose="02020603050405020304" pitchFamily="18" charset="0"/>
                <a:ea typeface="+mj-ea"/>
                <a:cs typeface="Times New Roman" panose="02020603050405020304" pitchFamily="18" charset="0"/>
              </a:rPr>
              <a:t>2. Hardware </a:t>
            </a:r>
            <a:r>
              <a:rPr lang="en-IN" sz="2400" b="1" dirty="0">
                <a:solidFill>
                  <a:srgbClr val="C00000"/>
                </a:solidFill>
                <a:latin typeface="Times New Roman" panose="02020603050405020304" pitchFamily="18" charset="0"/>
                <a:ea typeface="+mj-ea"/>
                <a:cs typeface="Times New Roman" panose="02020603050405020304" pitchFamily="18" charset="0"/>
              </a:rPr>
              <a:t>Resources </a:t>
            </a:r>
          </a:p>
          <a:p>
            <a:r>
              <a:rPr lang="en-US" sz="2600" dirty="0" smtClean="0">
                <a:solidFill>
                  <a:srgbClr val="002060"/>
                </a:solidFill>
                <a:latin typeface="Times New Roman" panose="02020603050405020304" pitchFamily="18" charset="0"/>
                <a:cs typeface="Times New Roman" panose="02020603050405020304" pitchFamily="18" charset="0"/>
              </a:rPr>
              <a:t>A </a:t>
            </a:r>
            <a:r>
              <a:rPr lang="en-US" sz="2600" dirty="0">
                <a:solidFill>
                  <a:srgbClr val="002060"/>
                </a:solidFill>
                <a:latin typeface="Times New Roman" panose="02020603050405020304" pitchFamily="18" charset="0"/>
                <a:cs typeface="Times New Roman" panose="02020603050405020304" pitchFamily="18" charset="0"/>
              </a:rPr>
              <a:t>modern computer system demonstrates its power through coordinated efforts by </a:t>
            </a:r>
            <a:r>
              <a:rPr lang="en-US" sz="2600" b="1" dirty="0">
                <a:solidFill>
                  <a:srgbClr val="002060"/>
                </a:solidFill>
                <a:latin typeface="Times New Roman" panose="02020603050405020304" pitchFamily="18" charset="0"/>
                <a:cs typeface="Times New Roman" panose="02020603050405020304" pitchFamily="18" charset="0"/>
              </a:rPr>
              <a:t>hardware resources, an operating system</a:t>
            </a:r>
            <a:r>
              <a:rPr lang="en-US" sz="2600" dirty="0">
                <a:solidFill>
                  <a:srgbClr val="002060"/>
                </a:solidFill>
                <a:latin typeface="Times New Roman" panose="02020603050405020304" pitchFamily="18" charset="0"/>
                <a:cs typeface="Times New Roman" panose="02020603050405020304" pitchFamily="18" charset="0"/>
              </a:rPr>
              <a:t>, and </a:t>
            </a:r>
            <a:r>
              <a:rPr lang="en-US" sz="2600" b="1" dirty="0">
                <a:solidFill>
                  <a:srgbClr val="002060"/>
                </a:solidFill>
                <a:latin typeface="Times New Roman" panose="02020603050405020304" pitchFamily="18" charset="0"/>
                <a:cs typeface="Times New Roman" panose="02020603050405020304" pitchFamily="18" charset="0"/>
              </a:rPr>
              <a:t>application </a:t>
            </a:r>
            <a:r>
              <a:rPr lang="en-US" sz="2600" dirty="0">
                <a:solidFill>
                  <a:srgbClr val="002060"/>
                </a:solidFill>
                <a:latin typeface="Times New Roman" panose="02020603050405020304" pitchFamily="18" charset="0"/>
                <a:cs typeface="Times New Roman" panose="02020603050405020304" pitchFamily="18" charset="0"/>
              </a:rPr>
              <a:t>software. </a:t>
            </a:r>
          </a:p>
          <a:p>
            <a:r>
              <a:rPr lang="en-US" sz="2600" dirty="0" smtClean="0">
                <a:solidFill>
                  <a:srgbClr val="C00000"/>
                </a:solidFill>
                <a:latin typeface="Times New Roman" panose="02020603050405020304" pitchFamily="18" charset="0"/>
                <a:cs typeface="Times New Roman" panose="02020603050405020304" pitchFamily="18" charset="0"/>
              </a:rPr>
              <a:t>Hardware </a:t>
            </a:r>
            <a:r>
              <a:rPr lang="en-US" sz="2600" dirty="0">
                <a:solidFill>
                  <a:srgbClr val="C00000"/>
                </a:solidFill>
                <a:latin typeface="Times New Roman" panose="02020603050405020304" pitchFamily="18" charset="0"/>
                <a:cs typeface="Times New Roman" panose="02020603050405020304" pitchFamily="18" charset="0"/>
              </a:rPr>
              <a:t>core of a computer </a:t>
            </a:r>
            <a:r>
              <a:rPr lang="en-US" sz="2600" dirty="0" smtClean="0">
                <a:solidFill>
                  <a:srgbClr val="C00000"/>
                </a:solidFill>
                <a:latin typeface="Times New Roman" panose="02020603050405020304" pitchFamily="18" charset="0"/>
                <a:cs typeface="Times New Roman" panose="02020603050405020304" pitchFamily="18" charset="0"/>
              </a:rPr>
              <a:t>system</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smtClean="0">
                <a:solidFill>
                  <a:srgbClr val="C00000"/>
                </a:solidFill>
                <a:latin typeface="Times New Roman" panose="02020603050405020304" pitchFamily="18" charset="0"/>
                <a:cs typeface="Times New Roman" panose="02020603050405020304" pitchFamily="18" charset="0"/>
              </a:rPr>
              <a:t>are </a:t>
            </a:r>
            <a:r>
              <a:rPr lang="en-US" sz="2600" b="1" dirty="0">
                <a:solidFill>
                  <a:srgbClr val="C00000"/>
                </a:solidFill>
                <a:latin typeface="Times New Roman" panose="02020603050405020304" pitchFamily="18" charset="0"/>
                <a:cs typeface="Times New Roman" panose="02020603050405020304" pitchFamily="18" charset="0"/>
              </a:rPr>
              <a:t>Processors, memory, and peripheral </a:t>
            </a:r>
            <a:r>
              <a:rPr lang="en-US" sz="2600" b="1" dirty="0" smtClean="0">
                <a:solidFill>
                  <a:srgbClr val="C00000"/>
                </a:solidFill>
                <a:latin typeface="Times New Roman" panose="02020603050405020304" pitchFamily="18" charset="0"/>
                <a:cs typeface="Times New Roman" panose="02020603050405020304" pitchFamily="18" charset="0"/>
              </a:rPr>
              <a:t>devices.</a:t>
            </a:r>
            <a:endParaRPr lang="en-US" sz="2600" b="1" dirty="0">
              <a:solidFill>
                <a:srgbClr val="C00000"/>
              </a:solidFill>
              <a:latin typeface="Times New Roman" panose="02020603050405020304" pitchFamily="18" charset="0"/>
              <a:cs typeface="Times New Roman" panose="02020603050405020304" pitchFamily="18" charset="0"/>
            </a:endParaRPr>
          </a:p>
          <a:p>
            <a:r>
              <a:rPr lang="en-US" sz="2600" b="1" dirty="0" smtClean="0">
                <a:solidFill>
                  <a:srgbClr val="00B0F0"/>
                </a:solidFill>
                <a:latin typeface="Times New Roman" panose="02020603050405020304" pitchFamily="18" charset="0"/>
                <a:cs typeface="Times New Roman" panose="02020603050405020304" pitchFamily="18" charset="0"/>
              </a:rPr>
              <a:t>Special </a:t>
            </a:r>
            <a:r>
              <a:rPr lang="en-US" sz="2600" b="1" dirty="0">
                <a:solidFill>
                  <a:srgbClr val="00B0F0"/>
                </a:solidFill>
                <a:latin typeface="Times New Roman" panose="02020603050405020304" pitchFamily="18" charset="0"/>
                <a:cs typeface="Times New Roman" panose="02020603050405020304" pitchFamily="18" charset="0"/>
              </a:rPr>
              <a:t>hardware interfaces </a:t>
            </a:r>
            <a:r>
              <a:rPr lang="en-US" sz="2600" dirty="0">
                <a:solidFill>
                  <a:srgbClr val="002060"/>
                </a:solidFill>
                <a:latin typeface="Times New Roman" panose="02020603050405020304" pitchFamily="18" charset="0"/>
                <a:cs typeface="Times New Roman" panose="02020603050405020304" pitchFamily="18" charset="0"/>
              </a:rPr>
              <a:t>are often built into I/O devices, such as terminals, workstations, optical page scanners, magnetic ink character recognizers, modems, file servers, voice data entry, printers, and plotters. </a:t>
            </a:r>
          </a:p>
          <a:p>
            <a:r>
              <a:rPr lang="en-US" sz="2600" dirty="0">
                <a:solidFill>
                  <a:srgbClr val="C00000"/>
                </a:solidFill>
                <a:latin typeface="Times New Roman" panose="02020603050405020304" pitchFamily="18" charset="0"/>
                <a:cs typeface="Times New Roman" panose="02020603050405020304" pitchFamily="18" charset="0"/>
              </a:rPr>
              <a:t>These peripherals are connected to mainframe computers directly or through local or wide-area networks. </a:t>
            </a:r>
          </a:p>
          <a:p>
            <a:pPr marL="0" indent="0">
              <a:buNone/>
            </a:pPr>
            <a:endParaRPr lang="en-IN" sz="2400" dirty="0"/>
          </a:p>
          <a:p>
            <a:pPr marL="0" indent="0">
              <a:buNone/>
            </a:pPr>
            <a:r>
              <a:rPr lang="en-IN" sz="2400" b="1" dirty="0" smtClean="0">
                <a:solidFill>
                  <a:srgbClr val="C00000"/>
                </a:solidFill>
                <a:latin typeface="Times New Roman" panose="02020603050405020304" pitchFamily="18" charset="0"/>
                <a:ea typeface="+mj-ea"/>
                <a:cs typeface="Times New Roman" panose="02020603050405020304" pitchFamily="18" charset="0"/>
              </a:rPr>
              <a:t>3. Operating </a:t>
            </a:r>
            <a:r>
              <a:rPr lang="en-IN" sz="2400" b="1" dirty="0">
                <a:solidFill>
                  <a:srgbClr val="C00000"/>
                </a:solidFill>
                <a:latin typeface="Times New Roman" panose="02020603050405020304" pitchFamily="18" charset="0"/>
                <a:ea typeface="+mj-ea"/>
                <a:cs typeface="Times New Roman" panose="02020603050405020304" pitchFamily="18" charset="0"/>
              </a:rPr>
              <a:t>System </a:t>
            </a:r>
          </a:p>
          <a:p>
            <a:pPr algn="just"/>
            <a:r>
              <a:rPr lang="en-US" sz="2600" dirty="0" smtClean="0">
                <a:solidFill>
                  <a:srgbClr val="002060"/>
                </a:solidFill>
                <a:latin typeface="Times New Roman" panose="02020603050405020304" pitchFamily="18" charset="0"/>
                <a:cs typeface="Times New Roman" panose="02020603050405020304" pitchFamily="18" charset="0"/>
              </a:rPr>
              <a:t>An </a:t>
            </a:r>
            <a:r>
              <a:rPr lang="en-US" sz="2600" dirty="0">
                <a:solidFill>
                  <a:srgbClr val="002060"/>
                </a:solidFill>
                <a:latin typeface="Times New Roman" panose="02020603050405020304" pitchFamily="18" charset="0"/>
                <a:cs typeface="Times New Roman" panose="02020603050405020304" pitchFamily="18" charset="0"/>
              </a:rPr>
              <a:t>effective operating system manages the </a:t>
            </a:r>
            <a:r>
              <a:rPr lang="en-US" sz="2600" dirty="0">
                <a:solidFill>
                  <a:srgbClr val="00B0F0"/>
                </a:solidFill>
                <a:latin typeface="Times New Roman" panose="02020603050405020304" pitchFamily="18" charset="0"/>
                <a:cs typeface="Times New Roman" panose="02020603050405020304" pitchFamily="18" charset="0"/>
              </a:rPr>
              <a:t>allocation and </a:t>
            </a:r>
            <a:r>
              <a:rPr lang="en-US" sz="2600" dirty="0" err="1">
                <a:solidFill>
                  <a:srgbClr val="00B0F0"/>
                </a:solidFill>
                <a:latin typeface="Times New Roman" panose="02020603050405020304" pitchFamily="18" charset="0"/>
                <a:cs typeface="Times New Roman" panose="02020603050405020304" pitchFamily="18" charset="0"/>
              </a:rPr>
              <a:t>deallocation</a:t>
            </a:r>
            <a:r>
              <a:rPr lang="en-US" sz="2600" dirty="0">
                <a:solidFill>
                  <a:srgbClr val="00B0F0"/>
                </a:solidFill>
                <a:latin typeface="Times New Roman" panose="02020603050405020304" pitchFamily="18" charset="0"/>
                <a:cs typeface="Times New Roman" panose="02020603050405020304" pitchFamily="18" charset="0"/>
              </a:rPr>
              <a:t> of resources </a:t>
            </a:r>
            <a:r>
              <a:rPr lang="en-US" sz="2600" dirty="0">
                <a:solidFill>
                  <a:srgbClr val="002060"/>
                </a:solidFill>
                <a:latin typeface="Times New Roman" panose="02020603050405020304" pitchFamily="18" charset="0"/>
                <a:cs typeface="Times New Roman" panose="02020603050405020304" pitchFamily="18" charset="0"/>
              </a:rPr>
              <a:t>during the execution of user programs. </a:t>
            </a:r>
          </a:p>
          <a:p>
            <a:pPr algn="just"/>
            <a:r>
              <a:rPr lang="en-US" sz="2600" dirty="0" smtClean="0">
                <a:solidFill>
                  <a:srgbClr val="C00000"/>
                </a:solidFill>
                <a:latin typeface="Times New Roman" panose="02020603050405020304" pitchFamily="18" charset="0"/>
                <a:cs typeface="Times New Roman" panose="02020603050405020304" pitchFamily="18" charset="0"/>
              </a:rPr>
              <a:t>Beyond </a:t>
            </a:r>
            <a:r>
              <a:rPr lang="en-US" sz="2600" dirty="0">
                <a:solidFill>
                  <a:srgbClr val="C00000"/>
                </a:solidFill>
                <a:latin typeface="Times New Roman" panose="02020603050405020304" pitchFamily="18" charset="0"/>
                <a:cs typeface="Times New Roman" panose="02020603050405020304" pitchFamily="18" charset="0"/>
              </a:rPr>
              <a:t>the OS, application software must be developed to benefit the users. </a:t>
            </a:r>
          </a:p>
          <a:p>
            <a:pPr algn="just"/>
            <a:r>
              <a:rPr lang="en-US" sz="2600" dirty="0" smtClean="0">
                <a:solidFill>
                  <a:srgbClr val="002060"/>
                </a:solidFill>
                <a:latin typeface="Times New Roman" panose="02020603050405020304" pitchFamily="18" charset="0"/>
                <a:cs typeface="Times New Roman" panose="02020603050405020304" pitchFamily="18" charset="0"/>
              </a:rPr>
              <a:t>Standard </a:t>
            </a:r>
            <a:r>
              <a:rPr lang="en-US" sz="2600" dirty="0">
                <a:solidFill>
                  <a:srgbClr val="002060"/>
                </a:solidFill>
                <a:latin typeface="Times New Roman" panose="02020603050405020304" pitchFamily="18" charset="0"/>
                <a:cs typeface="Times New Roman" panose="02020603050405020304" pitchFamily="18" charset="0"/>
              </a:rPr>
              <a:t>benchmark programs are needed for performance evaluation. </a:t>
            </a:r>
          </a:p>
          <a:p>
            <a:pPr algn="just"/>
            <a:r>
              <a:rPr lang="en-US" sz="2600" dirty="0">
                <a:solidFill>
                  <a:srgbClr val="C00000"/>
                </a:solidFill>
                <a:latin typeface="Times New Roman" panose="02020603050405020304" pitchFamily="18" charset="0"/>
                <a:cs typeface="Times New Roman" panose="02020603050405020304" pitchFamily="18" charset="0"/>
              </a:rPr>
              <a:t>Mapping is a bidirectional process matching algorithmic structure with hardware architecture, and vice versa. </a:t>
            </a:r>
          </a:p>
          <a:p>
            <a:pPr algn="just"/>
            <a:r>
              <a:rPr lang="en-US" sz="2600" dirty="0" smtClean="0">
                <a:solidFill>
                  <a:srgbClr val="002060"/>
                </a:solidFill>
                <a:latin typeface="Times New Roman" panose="02020603050405020304" pitchFamily="18" charset="0"/>
                <a:cs typeface="Times New Roman" panose="02020603050405020304" pitchFamily="18" charset="0"/>
              </a:rPr>
              <a:t>Efficient </a:t>
            </a:r>
            <a:r>
              <a:rPr lang="en-US" sz="2600" dirty="0">
                <a:solidFill>
                  <a:srgbClr val="002060"/>
                </a:solidFill>
                <a:latin typeface="Times New Roman" panose="02020603050405020304" pitchFamily="18" charset="0"/>
                <a:cs typeface="Times New Roman" panose="02020603050405020304" pitchFamily="18" charset="0"/>
              </a:rPr>
              <a:t>mapping will benefit the programmer and produce better source codes. </a:t>
            </a:r>
            <a:endParaRPr lang="en-US" sz="2600" dirty="0" smtClean="0">
              <a:solidFill>
                <a:srgbClr val="002060"/>
              </a:solidFill>
              <a:latin typeface="Times New Roman" panose="02020603050405020304" pitchFamily="18" charset="0"/>
              <a:cs typeface="Times New Roman" panose="02020603050405020304" pitchFamily="18" charset="0"/>
            </a:endParaRPr>
          </a:p>
          <a:p>
            <a:r>
              <a:rPr lang="en-US" sz="2600" dirty="0" smtClean="0">
                <a:solidFill>
                  <a:srgbClr val="C00000"/>
                </a:solidFill>
                <a:latin typeface="Times New Roman" panose="02020603050405020304" pitchFamily="18" charset="0"/>
                <a:cs typeface="Times New Roman" panose="02020603050405020304" pitchFamily="18" charset="0"/>
              </a:rPr>
              <a:t>The </a:t>
            </a:r>
            <a:r>
              <a:rPr lang="en-US" sz="2600" dirty="0">
                <a:solidFill>
                  <a:srgbClr val="C00000"/>
                </a:solidFill>
                <a:latin typeface="Times New Roman" panose="02020603050405020304" pitchFamily="18" charset="0"/>
                <a:cs typeface="Times New Roman" panose="02020603050405020304" pitchFamily="18" charset="0"/>
              </a:rPr>
              <a:t>mapping of algorithmic and data structures onto the machine architecture includes processor scheduling, memory maps, </a:t>
            </a:r>
            <a:r>
              <a:rPr lang="en-US" sz="2600" dirty="0" err="1">
                <a:solidFill>
                  <a:srgbClr val="C00000"/>
                </a:solidFill>
                <a:latin typeface="Times New Roman" panose="02020603050405020304" pitchFamily="18" charset="0"/>
                <a:cs typeface="Times New Roman" panose="02020603050405020304" pitchFamily="18" charset="0"/>
              </a:rPr>
              <a:t>interprocessor</a:t>
            </a:r>
            <a:r>
              <a:rPr lang="en-US" sz="2600" dirty="0">
                <a:solidFill>
                  <a:srgbClr val="C00000"/>
                </a:solidFill>
                <a:latin typeface="Times New Roman" panose="02020603050405020304" pitchFamily="18" charset="0"/>
                <a:cs typeface="Times New Roman" panose="02020603050405020304" pitchFamily="18" charset="0"/>
              </a:rPr>
              <a:t> communications, etc. </a:t>
            </a:r>
          </a:p>
          <a:p>
            <a:r>
              <a:rPr lang="en-US" sz="2600" dirty="0" smtClean="0">
                <a:solidFill>
                  <a:srgbClr val="002060"/>
                </a:solidFill>
                <a:latin typeface="Times New Roman" panose="02020603050405020304" pitchFamily="18" charset="0"/>
                <a:cs typeface="Times New Roman" panose="02020603050405020304" pitchFamily="18" charset="0"/>
              </a:rPr>
              <a:t>These </a:t>
            </a:r>
            <a:r>
              <a:rPr lang="en-US" sz="2600" dirty="0">
                <a:solidFill>
                  <a:srgbClr val="002060"/>
                </a:solidFill>
                <a:latin typeface="Times New Roman" panose="02020603050405020304" pitchFamily="18" charset="0"/>
                <a:cs typeface="Times New Roman" panose="02020603050405020304" pitchFamily="18" charset="0"/>
              </a:rPr>
              <a:t>activities are usually architecture-dependent. </a:t>
            </a:r>
          </a:p>
          <a:p>
            <a:pPr algn="just"/>
            <a:endParaRPr lang="en-US" sz="2400" dirty="0">
              <a:solidFill>
                <a:srgbClr val="002060"/>
              </a:solidFill>
              <a:latin typeface="Times New Roman" panose="02020603050405020304" pitchFamily="18" charset="0"/>
              <a:cs typeface="Times New Roman" panose="02020603050405020304" pitchFamily="18" charset="0"/>
            </a:endParaRPr>
          </a:p>
          <a:p>
            <a:pPr marL="0" indent="0" algn="just">
              <a:buNone/>
            </a:pPr>
            <a:endParaRPr lang="en-IN" sz="2400" b="1" dirty="0">
              <a:solidFill>
                <a:srgbClr val="C00000"/>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xmlns="" val="18294507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2738" y="153420"/>
            <a:ext cx="7707595" cy="666976"/>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Module 1</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400" b="1" dirty="0" smtClean="0">
                <a:solidFill>
                  <a:srgbClr val="C00000"/>
                </a:solidFill>
                <a:latin typeface="Times New Roman" panose="02020603050405020304" pitchFamily="18" charset="0"/>
                <a:cs typeface="Times New Roman" panose="02020603050405020304" pitchFamily="18" charset="0"/>
              </a:rPr>
              <a:t>Theory of Parallelism </a:t>
            </a:r>
            <a:br>
              <a:rPr lang="en-IN" sz="2400" b="1" dirty="0" smtClean="0">
                <a:solidFill>
                  <a:srgbClr val="C00000"/>
                </a:solidFill>
                <a:latin typeface="Times New Roman" panose="02020603050405020304" pitchFamily="18" charset="0"/>
                <a:cs typeface="Times New Roman" panose="02020603050405020304" pitchFamily="18" charset="0"/>
              </a:rPr>
            </a:br>
            <a:r>
              <a:rPr lang="en-US" sz="2400" b="1" dirty="0">
                <a:solidFill>
                  <a:srgbClr val="0070C0"/>
                </a:solidFill>
                <a:latin typeface="Times New Roman" panose="02020603050405020304" pitchFamily="18" charset="0"/>
                <a:cs typeface="Times New Roman" panose="02020603050405020304" pitchFamily="18" charset="0"/>
              </a:rPr>
              <a:t>Elements of Modern Computers </a:t>
            </a:r>
            <a:r>
              <a:rPr lang="en-US" sz="2400" b="1" dirty="0" err="1">
                <a:solidFill>
                  <a:srgbClr val="0070C0"/>
                </a:solidFill>
                <a:latin typeface="Times New Roman" panose="02020603050405020304" pitchFamily="18" charset="0"/>
                <a:cs typeface="Times New Roman" panose="02020603050405020304" pitchFamily="18" charset="0"/>
              </a:rPr>
              <a:t>contd</a:t>
            </a:r>
            <a:r>
              <a:rPr lang="en-US" sz="2400" b="1" dirty="0">
                <a:solidFill>
                  <a:srgbClr val="0070C0"/>
                </a:solidFill>
                <a:latin typeface="Times New Roman" panose="02020603050405020304" pitchFamily="18" charset="0"/>
                <a:cs typeface="Times New Roman" panose="02020603050405020304" pitchFamily="18" charset="0"/>
              </a:rPr>
              <a:t>…</a:t>
            </a:r>
            <a:br>
              <a:rPr lang="en-US" sz="2400" b="1" dirty="0">
                <a:solidFill>
                  <a:srgbClr val="0070C0"/>
                </a:solidFill>
                <a:latin typeface="Times New Roman" panose="02020603050405020304" pitchFamily="18" charset="0"/>
                <a:cs typeface="Times New Roman" panose="02020603050405020304" pitchFamily="18" charset="0"/>
              </a:rPr>
            </a:br>
            <a:r>
              <a:rPr lang="en-IN" sz="2400" b="1" dirty="0">
                <a:solidFill>
                  <a:srgbClr val="0070C0"/>
                </a:solidFill>
                <a:latin typeface="Times New Roman" panose="02020603050405020304" pitchFamily="18" charset="0"/>
                <a:cs typeface="Times New Roman" panose="02020603050405020304" pitchFamily="18" charset="0"/>
              </a:rPr>
              <a:t/>
            </a:r>
            <a:br>
              <a:rPr lang="en-IN" sz="2400" b="1" dirty="0">
                <a:solidFill>
                  <a:srgbClr val="0070C0"/>
                </a:solidFill>
                <a:latin typeface="Times New Roman" panose="02020603050405020304" pitchFamily="18" charset="0"/>
                <a:cs typeface="Times New Roman" panose="02020603050405020304" pitchFamily="18" charset="0"/>
              </a:rPr>
            </a:br>
            <a:endParaRPr lang="en-IN" sz="2400" b="1" dirty="0">
              <a:solidFill>
                <a:srgbClr val="0070C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18</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12" name="Content Placeholder 11"/>
          <p:cNvSpPr>
            <a:spLocks noGrp="1"/>
          </p:cNvSpPr>
          <p:nvPr>
            <p:ph idx="1"/>
          </p:nvPr>
        </p:nvSpPr>
        <p:spPr>
          <a:xfrm>
            <a:off x="46424" y="732076"/>
            <a:ext cx="11767560" cy="5600065"/>
          </a:xfrm>
        </p:spPr>
        <p:txBody>
          <a:bodyPr>
            <a:normAutofit fontScale="92500" lnSpcReduction="20000"/>
          </a:bodyPr>
          <a:lstStyle/>
          <a:p>
            <a:pPr marL="0" indent="0">
              <a:buNone/>
            </a:pPr>
            <a:r>
              <a:rPr lang="en-IN" sz="2400" b="1" dirty="0" smtClean="0">
                <a:solidFill>
                  <a:srgbClr val="C00000"/>
                </a:solidFill>
                <a:latin typeface="Times New Roman" panose="02020603050405020304" pitchFamily="18" charset="0"/>
                <a:ea typeface="+mj-ea"/>
                <a:cs typeface="Times New Roman" panose="02020603050405020304" pitchFamily="18" charset="0"/>
              </a:rPr>
              <a:t>System </a:t>
            </a:r>
            <a:r>
              <a:rPr lang="en-IN" sz="2400" b="1" dirty="0">
                <a:solidFill>
                  <a:srgbClr val="C00000"/>
                </a:solidFill>
                <a:latin typeface="Times New Roman" panose="02020603050405020304" pitchFamily="18" charset="0"/>
                <a:ea typeface="+mj-ea"/>
                <a:cs typeface="Times New Roman" panose="02020603050405020304" pitchFamily="18" charset="0"/>
              </a:rPr>
              <a:t>Software Support </a:t>
            </a:r>
          </a:p>
          <a:p>
            <a:r>
              <a:rPr lang="en-US" sz="2400" dirty="0" smtClean="0">
                <a:solidFill>
                  <a:srgbClr val="002060"/>
                </a:solidFill>
                <a:latin typeface="Times New Roman" panose="02020603050405020304" pitchFamily="18" charset="0"/>
                <a:cs typeface="Times New Roman" panose="02020603050405020304" pitchFamily="18" charset="0"/>
              </a:rPr>
              <a:t>Software </a:t>
            </a:r>
            <a:r>
              <a:rPr lang="en-US" sz="2400" dirty="0">
                <a:solidFill>
                  <a:srgbClr val="002060"/>
                </a:solidFill>
                <a:latin typeface="Times New Roman" panose="02020603050405020304" pitchFamily="18" charset="0"/>
                <a:cs typeface="Times New Roman" panose="02020603050405020304" pitchFamily="18" charset="0"/>
              </a:rPr>
              <a:t>support is needed for the development of efficient programs in high-level languages. The source code written in a HLL must be first translated into object code by an optimizing compiler. </a:t>
            </a:r>
          </a:p>
          <a:p>
            <a:r>
              <a:rPr lang="en-US" sz="2400" dirty="0">
                <a:solidFill>
                  <a:srgbClr val="C00000"/>
                </a:solidFill>
                <a:latin typeface="Times New Roman" panose="02020603050405020304" pitchFamily="18" charset="0"/>
                <a:cs typeface="Times New Roman" panose="02020603050405020304" pitchFamily="18" charset="0"/>
              </a:rPr>
              <a:t>The compiler assigns variables to registers or to memory words and reserves functional units for operators. </a:t>
            </a:r>
          </a:p>
          <a:p>
            <a:r>
              <a:rPr lang="en-US" sz="2400" dirty="0">
                <a:solidFill>
                  <a:srgbClr val="002060"/>
                </a:solidFill>
                <a:latin typeface="Times New Roman" panose="02020603050405020304" pitchFamily="18" charset="0"/>
                <a:cs typeface="Times New Roman" panose="02020603050405020304" pitchFamily="18" charset="0"/>
              </a:rPr>
              <a:t>An assembler is used to translate the compiled object code into machine code which can be recognized by the machine hardware. A loader is used to initiate the program execution through the OS kernel. </a:t>
            </a:r>
          </a:p>
          <a:p>
            <a:endParaRPr lang="en-IN" sz="2400" dirty="0"/>
          </a:p>
          <a:p>
            <a:pPr marL="0" indent="0" algn="just">
              <a:buNone/>
            </a:pPr>
            <a:r>
              <a:rPr lang="en-IN" sz="2400" b="1" dirty="0" smtClean="0"/>
              <a:t> </a:t>
            </a:r>
            <a:r>
              <a:rPr lang="en-IN" sz="2400" b="1" dirty="0">
                <a:solidFill>
                  <a:srgbClr val="C00000"/>
                </a:solidFill>
                <a:latin typeface="Times New Roman" panose="02020603050405020304" pitchFamily="18" charset="0"/>
                <a:ea typeface="+mj-ea"/>
                <a:cs typeface="Times New Roman" panose="02020603050405020304" pitchFamily="18" charset="0"/>
              </a:rPr>
              <a:t>Compiler Support </a:t>
            </a:r>
          </a:p>
          <a:p>
            <a:pPr marL="0" indent="0" algn="just">
              <a:buNone/>
            </a:pPr>
            <a:r>
              <a:rPr lang="en-US" sz="2400" dirty="0">
                <a:solidFill>
                  <a:srgbClr val="002060"/>
                </a:solidFill>
                <a:latin typeface="Times New Roman" panose="02020603050405020304" pitchFamily="18" charset="0"/>
                <a:cs typeface="Times New Roman" panose="02020603050405020304" pitchFamily="18" charset="0"/>
              </a:rPr>
              <a:t>There are three compiler upgrade approaches: </a:t>
            </a:r>
          </a:p>
          <a:p>
            <a:pPr algn="just"/>
            <a:r>
              <a:rPr lang="en-US" sz="2400" b="1" dirty="0" smtClean="0">
                <a:solidFill>
                  <a:srgbClr val="0070C0"/>
                </a:solidFill>
                <a:latin typeface="Times New Roman" panose="02020603050405020304" pitchFamily="18" charset="0"/>
                <a:cs typeface="Times New Roman" panose="02020603050405020304" pitchFamily="18" charset="0"/>
              </a:rPr>
              <a:t>Preprocessor</a:t>
            </a:r>
            <a:r>
              <a:rPr lang="en-US" sz="2400" b="1" dirty="0">
                <a:solidFill>
                  <a:srgbClr val="0070C0"/>
                </a:solidFill>
                <a:latin typeface="Times New Roman" panose="02020603050405020304" pitchFamily="18" charset="0"/>
                <a:cs typeface="Times New Roman" panose="02020603050405020304" pitchFamily="18" charset="0"/>
              </a:rPr>
              <a:t>: </a:t>
            </a:r>
            <a:r>
              <a:rPr lang="en-US" sz="2400" dirty="0">
                <a:solidFill>
                  <a:srgbClr val="C00000"/>
                </a:solidFill>
                <a:latin typeface="Times New Roman" panose="02020603050405020304" pitchFamily="18" charset="0"/>
                <a:cs typeface="Times New Roman" panose="02020603050405020304" pitchFamily="18" charset="0"/>
              </a:rPr>
              <a:t>A preprocessor uses a sequential compiler and a low-level library of the target computer to implement high-level parallel constructs. </a:t>
            </a:r>
          </a:p>
          <a:p>
            <a:pPr algn="just"/>
            <a:r>
              <a:rPr lang="en-US" sz="2400" b="1" dirty="0" err="1">
                <a:solidFill>
                  <a:srgbClr val="0070C0"/>
                </a:solidFill>
                <a:latin typeface="Times New Roman" panose="02020603050405020304" pitchFamily="18" charset="0"/>
                <a:cs typeface="Times New Roman" panose="02020603050405020304" pitchFamily="18" charset="0"/>
              </a:rPr>
              <a:t>Precompiler</a:t>
            </a:r>
            <a:r>
              <a:rPr lang="en-US" sz="2400" dirty="0">
                <a:solidFill>
                  <a:srgbClr val="002060"/>
                </a:solidFill>
                <a:latin typeface="Times New Roman" panose="02020603050405020304" pitchFamily="18" charset="0"/>
                <a:cs typeface="Times New Roman" panose="02020603050405020304" pitchFamily="18" charset="0"/>
              </a:rPr>
              <a:t>: The </a:t>
            </a:r>
            <a:r>
              <a:rPr lang="en-US" sz="2400" dirty="0" err="1">
                <a:solidFill>
                  <a:srgbClr val="002060"/>
                </a:solidFill>
                <a:latin typeface="Times New Roman" panose="02020603050405020304" pitchFamily="18" charset="0"/>
                <a:cs typeface="Times New Roman" panose="02020603050405020304" pitchFamily="18" charset="0"/>
              </a:rPr>
              <a:t>precompiler</a:t>
            </a:r>
            <a:r>
              <a:rPr lang="en-US" sz="2400" dirty="0">
                <a:solidFill>
                  <a:srgbClr val="002060"/>
                </a:solidFill>
                <a:latin typeface="Times New Roman" panose="02020603050405020304" pitchFamily="18" charset="0"/>
                <a:cs typeface="Times New Roman" panose="02020603050405020304" pitchFamily="18" charset="0"/>
              </a:rPr>
              <a:t> approach requires some program flow analysis, dependence checking, and limited optimizations toward parallelism detection. </a:t>
            </a:r>
          </a:p>
          <a:p>
            <a:pPr algn="just"/>
            <a:r>
              <a:rPr lang="en-US" sz="2400" b="1" dirty="0">
                <a:solidFill>
                  <a:srgbClr val="0070C0"/>
                </a:solidFill>
                <a:latin typeface="Times New Roman" panose="02020603050405020304" pitchFamily="18" charset="0"/>
                <a:cs typeface="Times New Roman" panose="02020603050405020304" pitchFamily="18" charset="0"/>
              </a:rPr>
              <a:t>Parallelizing</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b="1" dirty="0">
                <a:solidFill>
                  <a:srgbClr val="0070C0"/>
                </a:solidFill>
                <a:latin typeface="Times New Roman" panose="02020603050405020304" pitchFamily="18" charset="0"/>
                <a:cs typeface="Times New Roman" panose="02020603050405020304" pitchFamily="18" charset="0"/>
              </a:rPr>
              <a:t>Compiler</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a:solidFill>
                  <a:srgbClr val="C00000"/>
                </a:solidFill>
                <a:latin typeface="Times New Roman" panose="02020603050405020304" pitchFamily="18" charset="0"/>
                <a:cs typeface="Times New Roman" panose="02020603050405020304" pitchFamily="18" charset="0"/>
              </a:rPr>
              <a:t>This approach demands a fully developed parallelizing or </a:t>
            </a:r>
            <a:r>
              <a:rPr lang="en-US" sz="2400" dirty="0" err="1">
                <a:solidFill>
                  <a:srgbClr val="C00000"/>
                </a:solidFill>
                <a:latin typeface="Times New Roman" panose="02020603050405020304" pitchFamily="18" charset="0"/>
                <a:cs typeface="Times New Roman" panose="02020603050405020304" pitchFamily="18" charset="0"/>
              </a:rPr>
              <a:t>vectorizing</a:t>
            </a:r>
            <a:r>
              <a:rPr lang="en-US" sz="2400" dirty="0">
                <a:solidFill>
                  <a:srgbClr val="C00000"/>
                </a:solidFill>
                <a:latin typeface="Times New Roman" panose="02020603050405020304" pitchFamily="18" charset="0"/>
                <a:cs typeface="Times New Roman" panose="02020603050405020304" pitchFamily="18" charset="0"/>
              </a:rPr>
              <a:t> compiler which can automatically detect parallelism in source code and transform sequential codes into parallel constructs. </a:t>
            </a:r>
            <a:endParaRPr lang="en-IN" sz="2400" b="1" dirty="0">
              <a:solidFill>
                <a:srgbClr val="C00000"/>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xmlns="" val="30075341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2738" y="153420"/>
            <a:ext cx="7707595" cy="666976"/>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Module 1</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400" b="1" dirty="0" smtClean="0">
                <a:solidFill>
                  <a:srgbClr val="C00000"/>
                </a:solidFill>
                <a:latin typeface="Times New Roman" panose="02020603050405020304" pitchFamily="18" charset="0"/>
                <a:cs typeface="Times New Roman" panose="02020603050405020304" pitchFamily="18" charset="0"/>
              </a:rPr>
              <a:t>Theory of Parallelism </a:t>
            </a:r>
            <a:br>
              <a:rPr lang="en-IN" sz="2400" b="1" dirty="0" smtClean="0">
                <a:solidFill>
                  <a:srgbClr val="C00000"/>
                </a:solidFill>
                <a:latin typeface="Times New Roman" panose="02020603050405020304" pitchFamily="18" charset="0"/>
                <a:cs typeface="Times New Roman" panose="02020603050405020304" pitchFamily="18" charset="0"/>
              </a:rPr>
            </a:br>
            <a:endParaRPr lang="en-IN" sz="2400" b="1" dirty="0">
              <a:solidFill>
                <a:srgbClr val="0070C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19</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12" name="Content Placeholder 11"/>
          <p:cNvSpPr>
            <a:spLocks noGrp="1"/>
          </p:cNvSpPr>
          <p:nvPr>
            <p:ph idx="1"/>
          </p:nvPr>
        </p:nvSpPr>
        <p:spPr>
          <a:xfrm>
            <a:off x="46424" y="732076"/>
            <a:ext cx="11767560" cy="5916551"/>
          </a:xfrm>
        </p:spPr>
        <p:txBody>
          <a:bodyPr>
            <a:normAutofit/>
          </a:bodyPr>
          <a:lstStyle/>
          <a:p>
            <a:pPr marL="0" indent="0">
              <a:buNone/>
            </a:pPr>
            <a:r>
              <a:rPr lang="en-US" sz="2400" b="1" dirty="0">
                <a:solidFill>
                  <a:srgbClr val="C00000"/>
                </a:solidFill>
                <a:latin typeface="Times New Roman" panose="02020603050405020304" pitchFamily="18" charset="0"/>
                <a:ea typeface="+mj-ea"/>
                <a:cs typeface="Times New Roman" panose="02020603050405020304" pitchFamily="18" charset="0"/>
              </a:rPr>
              <a:t>1.1.3 Evolution of Computer Architecture </a:t>
            </a:r>
            <a:endParaRPr lang="en-IN" sz="2400" b="1" dirty="0">
              <a:solidFill>
                <a:srgbClr val="C00000"/>
              </a:solidFill>
              <a:latin typeface="Times New Roman" panose="02020603050405020304" pitchFamily="18" charset="0"/>
              <a:ea typeface="+mj-ea"/>
              <a:cs typeface="Times New Roman" panose="02020603050405020304" pitchFamily="18" charset="0"/>
            </a:endParaRPr>
          </a:p>
          <a:p>
            <a:endParaRPr lang="en-IN" sz="2400" dirty="0"/>
          </a:p>
          <a:p>
            <a:pPr algn="just"/>
            <a:r>
              <a:rPr lang="en-US" sz="2200" dirty="0">
                <a:solidFill>
                  <a:srgbClr val="002060"/>
                </a:solidFill>
                <a:latin typeface="Times New Roman" panose="02020603050405020304" pitchFamily="18" charset="0"/>
                <a:cs typeface="Times New Roman" panose="02020603050405020304" pitchFamily="18" charset="0"/>
              </a:rPr>
              <a:t>The study of computer architecture involves both hardware organization and programming/software requirements. </a:t>
            </a:r>
          </a:p>
          <a:p>
            <a:pPr algn="just"/>
            <a:r>
              <a:rPr lang="en-US" sz="2200" dirty="0" smtClean="0">
                <a:solidFill>
                  <a:srgbClr val="C00000"/>
                </a:solidFill>
                <a:latin typeface="Times New Roman" panose="02020603050405020304" pitchFamily="18" charset="0"/>
                <a:cs typeface="Times New Roman" panose="02020603050405020304" pitchFamily="18" charset="0"/>
              </a:rPr>
              <a:t>As </a:t>
            </a:r>
            <a:r>
              <a:rPr lang="en-US" sz="2200" dirty="0">
                <a:solidFill>
                  <a:srgbClr val="C00000"/>
                </a:solidFill>
                <a:latin typeface="Times New Roman" panose="02020603050405020304" pitchFamily="18" charset="0"/>
                <a:cs typeface="Times New Roman" panose="02020603050405020304" pitchFamily="18" charset="0"/>
              </a:rPr>
              <a:t>seen by an assembly language programmer, computer architecture is abstracted by its instruction set, which includes </a:t>
            </a:r>
            <a:r>
              <a:rPr lang="en-US" sz="2200" dirty="0" err="1">
                <a:solidFill>
                  <a:srgbClr val="C00000"/>
                </a:solidFill>
                <a:latin typeface="Times New Roman" panose="02020603050405020304" pitchFamily="18" charset="0"/>
                <a:cs typeface="Times New Roman" panose="02020603050405020304" pitchFamily="18" charset="0"/>
              </a:rPr>
              <a:t>opcode</a:t>
            </a:r>
            <a:r>
              <a:rPr lang="en-US" sz="2200" dirty="0">
                <a:solidFill>
                  <a:srgbClr val="C00000"/>
                </a:solidFill>
                <a:latin typeface="Times New Roman" panose="02020603050405020304" pitchFamily="18" charset="0"/>
                <a:cs typeface="Times New Roman" panose="02020603050405020304" pitchFamily="18" charset="0"/>
              </a:rPr>
              <a:t> (operation codes), addressing modes, registers, virtual memory, et</a:t>
            </a:r>
            <a:r>
              <a:rPr lang="en-US" sz="2200" dirty="0">
                <a:solidFill>
                  <a:srgbClr val="002060"/>
                </a:solidFill>
                <a:latin typeface="Times New Roman" panose="02020603050405020304" pitchFamily="18" charset="0"/>
                <a:cs typeface="Times New Roman" panose="02020603050405020304" pitchFamily="18" charset="0"/>
              </a:rPr>
              <a:t>c. </a:t>
            </a:r>
          </a:p>
          <a:p>
            <a:pPr algn="just"/>
            <a:r>
              <a:rPr lang="en-US" sz="2200" dirty="0" smtClean="0">
                <a:solidFill>
                  <a:srgbClr val="002060"/>
                </a:solidFill>
                <a:latin typeface="Times New Roman" panose="02020603050405020304" pitchFamily="18" charset="0"/>
                <a:cs typeface="Times New Roman" panose="02020603050405020304" pitchFamily="18" charset="0"/>
              </a:rPr>
              <a:t>From </a:t>
            </a:r>
            <a:r>
              <a:rPr lang="en-US" sz="2200" dirty="0">
                <a:solidFill>
                  <a:srgbClr val="002060"/>
                </a:solidFill>
                <a:latin typeface="Times New Roman" panose="02020603050405020304" pitchFamily="18" charset="0"/>
                <a:cs typeface="Times New Roman" panose="02020603050405020304" pitchFamily="18" charset="0"/>
              </a:rPr>
              <a:t>the hardware implementation point of view, the abstract machine is organized with CPUs, caches, buses, microcode, pipelines, physical memory, etc. </a:t>
            </a:r>
          </a:p>
          <a:p>
            <a:pPr algn="just"/>
            <a:r>
              <a:rPr lang="en-US" sz="2200" dirty="0">
                <a:solidFill>
                  <a:srgbClr val="C00000"/>
                </a:solidFill>
                <a:latin typeface="Times New Roman" panose="02020603050405020304" pitchFamily="18" charset="0"/>
                <a:cs typeface="Times New Roman" panose="02020603050405020304" pitchFamily="18" charset="0"/>
              </a:rPr>
              <a:t>Therefore, the study of architecture covers both instruction-set architectures and machine implementation organizations. </a:t>
            </a:r>
          </a:p>
          <a:p>
            <a:pPr marL="0" indent="0" algn="just">
              <a:buNone/>
            </a:pPr>
            <a:endParaRPr lang="en-IN" sz="2400" b="1" dirty="0">
              <a:solidFill>
                <a:srgbClr val="C00000"/>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xmlns="" val="40626611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9103" y="760576"/>
            <a:ext cx="11485547" cy="5990602"/>
          </a:xfrm>
        </p:spPr>
        <p:txBody>
          <a:bodyPr>
            <a:normAutofit fontScale="55000" lnSpcReduction="20000"/>
          </a:bodyPr>
          <a:lstStyle/>
          <a:p>
            <a:endParaRPr lang="en-IN" sz="4300" b="1" dirty="0" smtClean="0">
              <a:solidFill>
                <a:srgbClr val="002060"/>
              </a:solidFill>
              <a:latin typeface="Times New Roman" panose="02020603050405020304" pitchFamily="18" charset="0"/>
              <a:cs typeface="Times New Roman" panose="02020603050405020304" pitchFamily="18" charset="0"/>
            </a:endParaRPr>
          </a:p>
          <a:p>
            <a:pPr>
              <a:defRPr/>
            </a:pPr>
            <a:r>
              <a:rPr lang="en-IN" sz="4400" b="1" dirty="0" smtClean="0">
                <a:solidFill>
                  <a:srgbClr val="0070C0"/>
                </a:solidFill>
                <a:latin typeface="Times New Roman" panose="02020603050405020304" pitchFamily="18" charset="0"/>
                <a:cs typeface="Times New Roman" panose="02020603050405020304" pitchFamily="18" charset="0"/>
              </a:rPr>
              <a:t>VISION</a:t>
            </a:r>
            <a:endParaRPr lang="en-IN" sz="4400" b="1" dirty="0">
              <a:solidFill>
                <a:srgbClr val="0070C0"/>
              </a:solidFill>
              <a:latin typeface="Times New Roman" panose="02020603050405020304" pitchFamily="18" charset="0"/>
              <a:cs typeface="Times New Roman" panose="02020603050405020304" pitchFamily="18" charset="0"/>
            </a:endParaRPr>
          </a:p>
          <a:p>
            <a:pPr>
              <a:lnSpc>
                <a:spcPct val="120000"/>
              </a:lnSpc>
              <a:defRPr/>
            </a:pPr>
            <a:r>
              <a:rPr lang="en-US" sz="4800" b="1" dirty="0">
                <a:solidFill>
                  <a:srgbClr val="C00000"/>
                </a:solidFill>
                <a:latin typeface="Times New Roman" panose="02020603050405020304" pitchFamily="18" charset="0"/>
                <a:cs typeface="Times New Roman" panose="02020603050405020304" pitchFamily="18" charset="0"/>
              </a:rPr>
              <a:t>To create competent professionals in Computer Science and Engineering with adequate skills to drive the IT industry”</a:t>
            </a:r>
            <a:endParaRPr lang="en-IN" sz="4800" b="1" dirty="0">
              <a:solidFill>
                <a:srgbClr val="C00000"/>
              </a:solidFill>
              <a:latin typeface="Times New Roman" panose="02020603050405020304" pitchFamily="18" charset="0"/>
              <a:cs typeface="Times New Roman" panose="02020603050405020304" pitchFamily="18" charset="0"/>
            </a:endParaRPr>
          </a:p>
          <a:p>
            <a:pPr>
              <a:lnSpc>
                <a:spcPct val="170000"/>
              </a:lnSpc>
              <a:defRPr/>
            </a:pPr>
            <a:r>
              <a:rPr lang="en-US" sz="4400" b="1" dirty="0">
                <a:solidFill>
                  <a:srgbClr val="0070C0"/>
                </a:solidFill>
                <a:latin typeface="Times New Roman" panose="02020603050405020304" pitchFamily="18" charset="0"/>
                <a:cs typeface="Times New Roman" panose="02020603050405020304" pitchFamily="18" charset="0"/>
              </a:rPr>
              <a:t>MISSION </a:t>
            </a:r>
            <a:endParaRPr lang="en-IN" sz="4400" b="1" dirty="0">
              <a:solidFill>
                <a:srgbClr val="0070C0"/>
              </a:solidFill>
              <a:latin typeface="Times New Roman" panose="02020603050405020304" pitchFamily="18" charset="0"/>
              <a:cs typeface="Times New Roman" panose="02020603050405020304" pitchFamily="18" charset="0"/>
            </a:endParaRPr>
          </a:p>
          <a:p>
            <a:pPr marL="685800" indent="-685800">
              <a:lnSpc>
                <a:spcPct val="170000"/>
              </a:lnSpc>
              <a:buFont typeface="Wingdings" panose="05000000000000000000" pitchFamily="2" charset="2"/>
              <a:buChar char="v"/>
              <a:defRPr/>
            </a:pPr>
            <a:r>
              <a:rPr lang="en-US" sz="4800" b="1" dirty="0">
                <a:solidFill>
                  <a:srgbClr val="002060"/>
                </a:solidFill>
                <a:latin typeface="Times New Roman" panose="02020603050405020304" pitchFamily="18" charset="0"/>
                <a:cs typeface="Times New Roman" panose="02020603050405020304" pitchFamily="18" charset="0"/>
              </a:rPr>
              <a:t>Impart sound technical knowledge and quest for continuous learning.</a:t>
            </a:r>
            <a:endParaRPr lang="en-IN" sz="4800" b="1" dirty="0">
              <a:solidFill>
                <a:srgbClr val="002060"/>
              </a:solidFill>
              <a:latin typeface="Times New Roman" panose="02020603050405020304" pitchFamily="18" charset="0"/>
              <a:cs typeface="Times New Roman" panose="02020603050405020304" pitchFamily="18" charset="0"/>
            </a:endParaRPr>
          </a:p>
          <a:p>
            <a:pPr>
              <a:lnSpc>
                <a:spcPct val="120000"/>
              </a:lnSpc>
              <a:defRPr/>
            </a:pPr>
            <a:r>
              <a:rPr lang="en-US" sz="4000" b="1" dirty="0">
                <a:solidFill>
                  <a:srgbClr val="C00000"/>
                </a:solidFill>
                <a:latin typeface="Times New Roman" panose="02020603050405020304" pitchFamily="18" charset="0"/>
                <a:cs typeface="Times New Roman" panose="02020603050405020304" pitchFamily="18" charset="0"/>
              </a:rPr>
              <a:t> </a:t>
            </a:r>
            <a:endParaRPr lang="en-US" sz="4000" b="1" dirty="0" smtClean="0">
              <a:solidFill>
                <a:srgbClr val="C00000"/>
              </a:solidFill>
              <a:latin typeface="Times New Roman" panose="02020603050405020304" pitchFamily="18" charset="0"/>
              <a:cs typeface="Times New Roman" panose="02020603050405020304" pitchFamily="18" charset="0"/>
            </a:endParaRPr>
          </a:p>
          <a:p>
            <a:pPr marL="571500" indent="-571500">
              <a:lnSpc>
                <a:spcPct val="120000"/>
              </a:lnSpc>
              <a:buFont typeface="Wingdings" panose="05000000000000000000" pitchFamily="2" charset="2"/>
              <a:buChar char="v"/>
              <a:defRPr/>
            </a:pPr>
            <a:r>
              <a:rPr lang="en-US" sz="4800" b="1" dirty="0" smtClean="0">
                <a:solidFill>
                  <a:srgbClr val="C00000"/>
                </a:solidFill>
                <a:latin typeface="Times New Roman" panose="02020603050405020304" pitchFamily="18" charset="0"/>
                <a:cs typeface="Times New Roman" panose="02020603050405020304" pitchFamily="18" charset="0"/>
              </a:rPr>
              <a:t>To </a:t>
            </a:r>
            <a:r>
              <a:rPr lang="en-US" sz="4800" b="1" dirty="0">
                <a:solidFill>
                  <a:srgbClr val="C00000"/>
                </a:solidFill>
                <a:latin typeface="Times New Roman" panose="02020603050405020304" pitchFamily="18" charset="0"/>
                <a:cs typeface="Times New Roman" panose="02020603050405020304" pitchFamily="18" charset="0"/>
              </a:rPr>
              <a:t>equip students to furnish Computer Applications for the society through experiential learning and research with professional ethics.</a:t>
            </a:r>
            <a:endParaRPr lang="en-IN" sz="4800" b="1" dirty="0">
              <a:solidFill>
                <a:srgbClr val="C00000"/>
              </a:solidFill>
              <a:latin typeface="Times New Roman" panose="02020603050405020304" pitchFamily="18" charset="0"/>
              <a:cs typeface="Times New Roman" panose="02020603050405020304" pitchFamily="18" charset="0"/>
            </a:endParaRPr>
          </a:p>
          <a:p>
            <a:pPr marL="571500" indent="-571500">
              <a:lnSpc>
                <a:spcPct val="120000"/>
              </a:lnSpc>
              <a:buFont typeface="Wingdings" panose="05000000000000000000" pitchFamily="2" charset="2"/>
              <a:buChar char="v"/>
              <a:defRPr/>
            </a:pPr>
            <a:endParaRPr lang="en-US" sz="4000" dirty="0" smtClean="0">
              <a:latin typeface="Times New Roman" panose="02020603050405020304" pitchFamily="18" charset="0"/>
              <a:cs typeface="Times New Roman" panose="02020603050405020304" pitchFamily="18" charset="0"/>
            </a:endParaRPr>
          </a:p>
          <a:p>
            <a:pPr marL="571500" indent="-571500">
              <a:lnSpc>
                <a:spcPct val="120000"/>
              </a:lnSpc>
              <a:buFont typeface="Wingdings" panose="05000000000000000000" pitchFamily="2" charset="2"/>
              <a:buChar char="v"/>
              <a:defRPr/>
            </a:pPr>
            <a:r>
              <a:rPr lang="en-US" sz="4000" dirty="0" smtClean="0">
                <a:latin typeface="Times New Roman" panose="02020603050405020304" pitchFamily="18" charset="0"/>
                <a:cs typeface="Times New Roman" panose="02020603050405020304" pitchFamily="18" charset="0"/>
              </a:rPr>
              <a:t> </a:t>
            </a:r>
            <a:r>
              <a:rPr lang="en-US" sz="4800" b="1" dirty="0">
                <a:solidFill>
                  <a:srgbClr val="002060"/>
                </a:solidFill>
                <a:latin typeface="Times New Roman" panose="02020603050405020304" pitchFamily="18" charset="0"/>
                <a:cs typeface="Times New Roman" panose="02020603050405020304" pitchFamily="18" charset="0"/>
              </a:rPr>
              <a:t>Encourage team work through inter-disciplinary project and evolve as leaders with social concerns</a:t>
            </a:r>
            <a:r>
              <a:rPr lang="en-US" sz="4800" dirty="0">
                <a:latin typeface="Times New Roman" panose="02020603050405020304" pitchFamily="18" charset="0"/>
                <a:cs typeface="Times New Roman" panose="02020603050405020304" pitchFamily="18" charset="0"/>
              </a:rPr>
              <a:t>.</a:t>
            </a:r>
            <a:endParaRPr lang="en-IN" sz="4800" dirty="0">
              <a:latin typeface="Times New Roman" panose="02020603050405020304" pitchFamily="18" charset="0"/>
              <a:cs typeface="Times New Roman" panose="02020603050405020304" pitchFamily="18" charset="0"/>
            </a:endParaRPr>
          </a:p>
          <a:p>
            <a:endParaRPr lang="en-IN" dirty="0"/>
          </a:p>
        </p:txBody>
      </p:sp>
      <p:pic>
        <p:nvPicPr>
          <p:cNvPr id="4" name="Picture 3"/>
          <p:cNvPicPr>
            <a:picLocks noChangeAspect="1"/>
          </p:cNvPicPr>
          <p:nvPr/>
        </p:nvPicPr>
        <p:blipFill>
          <a:blip r:embed="rId2"/>
          <a:stretch>
            <a:fillRect/>
          </a:stretch>
        </p:blipFill>
        <p:spPr>
          <a:xfrm>
            <a:off x="137319" y="3132"/>
            <a:ext cx="970384" cy="928092"/>
          </a:xfrm>
          <a:prstGeom prst="rect">
            <a:avLst/>
          </a:prstGeom>
        </p:spPr>
      </p:pic>
      <p:pic>
        <p:nvPicPr>
          <p:cNvPr id="5" name="Picture 2" descr="logo"/>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260743" y="16543"/>
            <a:ext cx="914681" cy="914681"/>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itle 5"/>
          <p:cNvSpPr>
            <a:spLocks noGrp="1"/>
          </p:cNvSpPr>
          <p:nvPr>
            <p:ph type="ctrTitle"/>
          </p:nvPr>
        </p:nvSpPr>
        <p:spPr>
          <a:xfrm>
            <a:off x="1358434" y="173780"/>
            <a:ext cx="9144000" cy="586796"/>
          </a:xfrm>
        </p:spPr>
        <p:txBody>
          <a:bodyPr>
            <a:noAutofit/>
          </a:bodyPr>
          <a:lstStyle/>
          <a:p>
            <a:r>
              <a:rPr lang="en-IN" sz="4000" b="1" dirty="0">
                <a:solidFill>
                  <a:srgbClr val="002060"/>
                </a:solidFill>
                <a:latin typeface="Times New Roman" panose="02020603050405020304" pitchFamily="18" charset="0"/>
                <a:cs typeface="Times New Roman" panose="02020603050405020304" pitchFamily="18" charset="0"/>
              </a:rPr>
              <a:t>Department Vision and Mission</a:t>
            </a:r>
            <a:endParaRPr lang="en-IN" sz="4000" b="1" dirty="0">
              <a:solidFill>
                <a:srgbClr val="002060"/>
              </a:solidFill>
            </a:endParaRPr>
          </a:p>
        </p:txBody>
      </p:sp>
    </p:spTree>
    <p:extLst>
      <p:ext uri="{BB962C8B-B14F-4D97-AF65-F5344CB8AC3E}">
        <p14:creationId xmlns:p14="http://schemas.microsoft.com/office/powerpoint/2010/main" xmlns="" val="11482807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2738" y="153420"/>
            <a:ext cx="7707595" cy="666976"/>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Module 1</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400" b="1" dirty="0" smtClean="0">
                <a:solidFill>
                  <a:srgbClr val="C00000"/>
                </a:solidFill>
                <a:latin typeface="Times New Roman" panose="02020603050405020304" pitchFamily="18" charset="0"/>
                <a:cs typeface="Times New Roman" panose="02020603050405020304" pitchFamily="18" charset="0"/>
              </a:rPr>
              <a:t>Theory of Parallelism </a:t>
            </a:r>
            <a:br>
              <a:rPr lang="en-IN" sz="2400" b="1" dirty="0" smtClean="0">
                <a:solidFill>
                  <a:srgbClr val="C00000"/>
                </a:solidFill>
                <a:latin typeface="Times New Roman" panose="02020603050405020304" pitchFamily="18" charset="0"/>
                <a:cs typeface="Times New Roman" panose="02020603050405020304" pitchFamily="18" charset="0"/>
              </a:rPr>
            </a:br>
            <a:r>
              <a:rPr lang="en-US" sz="2400" b="1" dirty="0">
                <a:solidFill>
                  <a:srgbClr val="0070C0"/>
                </a:solidFill>
                <a:latin typeface="Times New Roman" panose="02020603050405020304" pitchFamily="18" charset="0"/>
                <a:cs typeface="Times New Roman" panose="02020603050405020304" pitchFamily="18" charset="0"/>
              </a:rPr>
              <a:t>Evolution of Computer Architecture </a:t>
            </a:r>
            <a:r>
              <a:rPr lang="en-US" sz="2400" b="1" dirty="0" err="1" smtClean="0">
                <a:solidFill>
                  <a:srgbClr val="0070C0"/>
                </a:solidFill>
                <a:latin typeface="Times New Roman" panose="02020603050405020304" pitchFamily="18" charset="0"/>
                <a:cs typeface="Times New Roman" panose="02020603050405020304" pitchFamily="18" charset="0"/>
              </a:rPr>
              <a:t>contd</a:t>
            </a:r>
            <a:r>
              <a:rPr lang="en-US" sz="2400" b="1" dirty="0" smtClean="0">
                <a:solidFill>
                  <a:srgbClr val="0070C0"/>
                </a:solidFill>
                <a:latin typeface="Times New Roman" panose="02020603050405020304" pitchFamily="18" charset="0"/>
                <a:cs typeface="Times New Roman" panose="02020603050405020304" pitchFamily="18" charset="0"/>
              </a:rPr>
              <a:t>…</a:t>
            </a:r>
            <a:r>
              <a:rPr lang="en-IN" sz="2400" b="1" dirty="0">
                <a:solidFill>
                  <a:srgbClr val="0070C0"/>
                </a:solidFill>
                <a:latin typeface="Times New Roman" panose="02020603050405020304" pitchFamily="18" charset="0"/>
                <a:cs typeface="Times New Roman" panose="02020603050405020304" pitchFamily="18" charset="0"/>
              </a:rPr>
              <a:t/>
            </a:r>
            <a:br>
              <a:rPr lang="en-IN" sz="2400" b="1" dirty="0">
                <a:solidFill>
                  <a:srgbClr val="0070C0"/>
                </a:solidFill>
                <a:latin typeface="Times New Roman" panose="02020603050405020304" pitchFamily="18" charset="0"/>
                <a:cs typeface="Times New Roman" panose="02020603050405020304" pitchFamily="18" charset="0"/>
              </a:rPr>
            </a:br>
            <a:endParaRPr lang="en-IN" sz="2400" b="1" dirty="0">
              <a:solidFill>
                <a:srgbClr val="0070C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20</a:t>
            </a:fld>
            <a:endParaRPr lang="en-IN" b="1" i="1" dirty="0">
              <a:solidFill>
                <a:srgbClr val="FF0000"/>
              </a:solidFill>
              <a:latin typeface="Lucida Handwriting" panose="03010101010101010101" pitchFamily="66" charset="0"/>
              <a:cs typeface="Times New Roman" panose="02020603050405020304" pitchFamily="18" charset="0"/>
            </a:endParaRPr>
          </a:p>
        </p:txBody>
      </p:sp>
      <p:pic>
        <p:nvPicPr>
          <p:cNvPr id="3" name="Content Placeholder 2"/>
          <p:cNvPicPr>
            <a:picLocks noGrp="1" noChangeAspect="1"/>
          </p:cNvPicPr>
          <p:nvPr>
            <p:ph idx="1"/>
          </p:nvPr>
        </p:nvPicPr>
        <p:blipFill>
          <a:blip r:embed="rId5"/>
          <a:stretch>
            <a:fillRect/>
          </a:stretch>
        </p:blipFill>
        <p:spPr>
          <a:xfrm>
            <a:off x="2150787" y="827392"/>
            <a:ext cx="7258133" cy="5681388"/>
          </a:xfrm>
          <a:prstGeom prst="rect">
            <a:avLst/>
          </a:prstGeom>
        </p:spPr>
      </p:pic>
    </p:spTree>
    <p:extLst>
      <p:ext uri="{BB962C8B-B14F-4D97-AF65-F5344CB8AC3E}">
        <p14:creationId xmlns:p14="http://schemas.microsoft.com/office/powerpoint/2010/main" xmlns="" val="29175447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2738" y="153420"/>
            <a:ext cx="7707595" cy="666976"/>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Module 1 - </a:t>
            </a:r>
            <a:r>
              <a:rPr lang="en-IN" sz="2400" b="1" dirty="0" smtClean="0">
                <a:solidFill>
                  <a:srgbClr val="C00000"/>
                </a:solidFill>
                <a:latin typeface="Times New Roman" panose="02020603050405020304" pitchFamily="18" charset="0"/>
                <a:cs typeface="Times New Roman" panose="02020603050405020304" pitchFamily="18" charset="0"/>
              </a:rPr>
              <a:t>Theory of Parallelism </a:t>
            </a:r>
            <a:br>
              <a:rPr lang="en-IN" sz="2400" b="1" dirty="0" smtClean="0">
                <a:solidFill>
                  <a:srgbClr val="C00000"/>
                </a:solidFill>
                <a:latin typeface="Times New Roman" panose="02020603050405020304" pitchFamily="18" charset="0"/>
                <a:cs typeface="Times New Roman" panose="02020603050405020304" pitchFamily="18" charset="0"/>
              </a:rPr>
            </a:br>
            <a:endParaRPr lang="en-IN" sz="2400" b="1" dirty="0">
              <a:solidFill>
                <a:srgbClr val="0070C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276572" y="799976"/>
            <a:ext cx="11647918" cy="5708804"/>
          </a:xfrm>
        </p:spPr>
        <p:txBody>
          <a:bodyPr>
            <a:normAutofit/>
          </a:bodyPr>
          <a:lstStyle/>
          <a:p>
            <a:pPr marL="0" indent="0">
              <a:buNone/>
            </a:pPr>
            <a:r>
              <a:rPr lang="en-IN" sz="2600" b="1" dirty="0">
                <a:solidFill>
                  <a:srgbClr val="C00000"/>
                </a:solidFill>
                <a:latin typeface="Times New Roman" panose="02020603050405020304" pitchFamily="18" charset="0"/>
                <a:ea typeface="+mj-ea"/>
                <a:cs typeface="Times New Roman" panose="02020603050405020304" pitchFamily="18" charset="0"/>
              </a:rPr>
              <a:t>Flynn's Classification </a:t>
            </a:r>
          </a:p>
          <a:p>
            <a:pPr marL="0" indent="0">
              <a:buNone/>
            </a:pPr>
            <a:r>
              <a:rPr lang="en-US" sz="2400" dirty="0">
                <a:solidFill>
                  <a:srgbClr val="002060"/>
                </a:solidFill>
                <a:latin typeface="Times New Roman" panose="02020603050405020304" pitchFamily="18" charset="0"/>
                <a:cs typeface="Times New Roman" panose="02020603050405020304" pitchFamily="18" charset="0"/>
              </a:rPr>
              <a:t>Michael Flynn (1972) introduced a classification of various computer architectures based on notions of instruction and data streams. </a:t>
            </a:r>
          </a:p>
          <a:p>
            <a:pPr marL="0" indent="0">
              <a:buNone/>
            </a:pPr>
            <a:r>
              <a:rPr lang="en-US" sz="2400" dirty="0">
                <a:latin typeface="Times New Roman" panose="02020603050405020304" pitchFamily="18" charset="0"/>
                <a:cs typeface="Times New Roman" panose="02020603050405020304" pitchFamily="18" charset="0"/>
              </a:rPr>
              <a:t>1. </a:t>
            </a:r>
            <a:r>
              <a:rPr lang="en-US" sz="2400" b="1" dirty="0">
                <a:solidFill>
                  <a:srgbClr val="0070C0"/>
                </a:solidFill>
                <a:latin typeface="Times New Roman" panose="02020603050405020304" pitchFamily="18" charset="0"/>
                <a:cs typeface="Times New Roman" panose="02020603050405020304" pitchFamily="18" charset="0"/>
              </a:rPr>
              <a:t>SISD</a:t>
            </a:r>
            <a:r>
              <a:rPr lang="en-US" sz="2400" dirty="0">
                <a:solidFill>
                  <a:srgbClr val="002060"/>
                </a:solidFill>
                <a:latin typeface="Times New Roman" panose="02020603050405020304" pitchFamily="18" charset="0"/>
                <a:cs typeface="Times New Roman" panose="02020603050405020304" pitchFamily="18" charset="0"/>
              </a:rPr>
              <a:t> (Single Instruction stream over a Single Data stream) computers </a:t>
            </a:r>
          </a:p>
          <a:p>
            <a:pPr marL="0" indent="0">
              <a:buNone/>
            </a:pPr>
            <a:r>
              <a:rPr lang="en-US" sz="2400" dirty="0">
                <a:solidFill>
                  <a:srgbClr val="002060"/>
                </a:solidFill>
                <a:latin typeface="Times New Roman" panose="02020603050405020304" pitchFamily="18" charset="0"/>
                <a:cs typeface="Times New Roman" panose="02020603050405020304" pitchFamily="18" charset="0"/>
              </a:rPr>
              <a:t>2. </a:t>
            </a:r>
            <a:r>
              <a:rPr lang="en-US" sz="2400" b="1" dirty="0">
                <a:solidFill>
                  <a:srgbClr val="0070C0"/>
                </a:solidFill>
                <a:latin typeface="Times New Roman" panose="02020603050405020304" pitchFamily="18" charset="0"/>
                <a:cs typeface="Times New Roman" panose="02020603050405020304" pitchFamily="18" charset="0"/>
              </a:rPr>
              <a:t>SIMD</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a:solidFill>
                  <a:srgbClr val="C00000"/>
                </a:solidFill>
                <a:latin typeface="Times New Roman" panose="02020603050405020304" pitchFamily="18" charset="0"/>
                <a:cs typeface="Times New Roman" panose="02020603050405020304" pitchFamily="18" charset="0"/>
              </a:rPr>
              <a:t>(Single Instruction stream over Multiple Data streams) machines </a:t>
            </a:r>
          </a:p>
          <a:p>
            <a:pPr marL="0" indent="0">
              <a:buNone/>
            </a:pPr>
            <a:r>
              <a:rPr lang="en-US" sz="2400" dirty="0">
                <a:solidFill>
                  <a:srgbClr val="002060"/>
                </a:solidFill>
                <a:latin typeface="Times New Roman" panose="02020603050405020304" pitchFamily="18" charset="0"/>
                <a:cs typeface="Times New Roman" panose="02020603050405020304" pitchFamily="18" charset="0"/>
              </a:rPr>
              <a:t>3. </a:t>
            </a:r>
            <a:r>
              <a:rPr lang="en-US" sz="2400" b="1" dirty="0">
                <a:solidFill>
                  <a:srgbClr val="0070C0"/>
                </a:solidFill>
                <a:latin typeface="Times New Roman" panose="02020603050405020304" pitchFamily="18" charset="0"/>
                <a:cs typeface="Times New Roman" panose="02020603050405020304" pitchFamily="18" charset="0"/>
              </a:rPr>
              <a:t>MIMD</a:t>
            </a:r>
            <a:r>
              <a:rPr lang="en-US" sz="2400" dirty="0">
                <a:solidFill>
                  <a:srgbClr val="002060"/>
                </a:solidFill>
                <a:latin typeface="Times New Roman" panose="02020603050405020304" pitchFamily="18" charset="0"/>
                <a:cs typeface="Times New Roman" panose="02020603050405020304" pitchFamily="18" charset="0"/>
              </a:rPr>
              <a:t> (Multiple Instruction streams over Multiple Data streams) machines. </a:t>
            </a:r>
          </a:p>
          <a:p>
            <a:pPr marL="0" indent="0">
              <a:buNone/>
            </a:pPr>
            <a:r>
              <a:rPr lang="en-US" sz="2400" dirty="0">
                <a:solidFill>
                  <a:srgbClr val="002060"/>
                </a:solidFill>
                <a:latin typeface="Times New Roman" panose="02020603050405020304" pitchFamily="18" charset="0"/>
                <a:cs typeface="Times New Roman" panose="02020603050405020304" pitchFamily="18" charset="0"/>
              </a:rPr>
              <a:t>4. </a:t>
            </a:r>
            <a:r>
              <a:rPr lang="en-US" sz="2400" b="1" dirty="0">
                <a:solidFill>
                  <a:srgbClr val="0070C0"/>
                </a:solidFill>
                <a:latin typeface="Times New Roman" panose="02020603050405020304" pitchFamily="18" charset="0"/>
                <a:cs typeface="Times New Roman" panose="02020603050405020304" pitchFamily="18" charset="0"/>
              </a:rPr>
              <a:t>MISD</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a:solidFill>
                  <a:srgbClr val="C00000"/>
                </a:solidFill>
                <a:latin typeface="Times New Roman" panose="02020603050405020304" pitchFamily="18" charset="0"/>
                <a:cs typeface="Times New Roman" panose="02020603050405020304" pitchFamily="18" charset="0"/>
              </a:rPr>
              <a:t>(Multiple Instruction streams and a Single Data stream) machines </a:t>
            </a:r>
          </a:p>
          <a:p>
            <a:endParaRPr lang="en-IN" dirty="0"/>
          </a:p>
        </p:txBody>
      </p:sp>
      <p:pic>
        <p:nvPicPr>
          <p:cNvPr id="3" name="Picture 2"/>
          <p:cNvPicPr>
            <a:picLocks noChangeAspect="1"/>
          </p:cNvPicPr>
          <p:nvPr/>
        </p:nvPicPr>
        <p:blipFill>
          <a:blip r:embed="rId5"/>
          <a:stretch>
            <a:fillRect/>
          </a:stretch>
        </p:blipFill>
        <p:spPr>
          <a:xfrm>
            <a:off x="3908722" y="3896336"/>
            <a:ext cx="2600325" cy="2524125"/>
          </a:xfrm>
          <a:prstGeom prst="rect">
            <a:avLst/>
          </a:prstGeom>
        </p:spPr>
      </p:pic>
    </p:spTree>
    <p:extLst>
      <p:ext uri="{BB962C8B-B14F-4D97-AF65-F5344CB8AC3E}">
        <p14:creationId xmlns:p14="http://schemas.microsoft.com/office/powerpoint/2010/main" xmlns="" val="4839460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1455" y="313569"/>
            <a:ext cx="7707595" cy="666976"/>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Module 1 - </a:t>
            </a:r>
            <a:r>
              <a:rPr lang="en-IN" sz="2400" b="1" dirty="0" smtClean="0">
                <a:solidFill>
                  <a:srgbClr val="C00000"/>
                </a:solidFill>
                <a:latin typeface="Times New Roman" panose="02020603050405020304" pitchFamily="18" charset="0"/>
                <a:cs typeface="Times New Roman" panose="02020603050405020304" pitchFamily="18" charset="0"/>
              </a:rPr>
              <a:t>Theory of Parallelism </a:t>
            </a:r>
            <a:br>
              <a:rPr lang="en-IN" sz="2400" b="1" dirty="0" smtClean="0">
                <a:solidFill>
                  <a:srgbClr val="C00000"/>
                </a:solidFill>
                <a:latin typeface="Times New Roman" panose="02020603050405020304" pitchFamily="18" charset="0"/>
                <a:cs typeface="Times New Roman" panose="02020603050405020304" pitchFamily="18" charset="0"/>
              </a:rPr>
            </a:br>
            <a:r>
              <a:rPr lang="en-IN" sz="2400" b="1" dirty="0">
                <a:solidFill>
                  <a:srgbClr val="0070C0"/>
                </a:solidFill>
                <a:latin typeface="Times New Roman" panose="02020603050405020304" pitchFamily="18" charset="0"/>
                <a:cs typeface="Times New Roman" panose="02020603050405020304" pitchFamily="18" charset="0"/>
              </a:rPr>
              <a:t>Flynn's Classification </a:t>
            </a:r>
            <a:br>
              <a:rPr lang="en-IN" sz="2400" b="1" dirty="0">
                <a:solidFill>
                  <a:srgbClr val="0070C0"/>
                </a:solidFill>
                <a:latin typeface="Times New Roman" panose="02020603050405020304" pitchFamily="18" charset="0"/>
                <a:cs typeface="Times New Roman" panose="02020603050405020304" pitchFamily="18" charset="0"/>
              </a:rPr>
            </a:br>
            <a:endParaRPr lang="en-IN" sz="2400" b="1" dirty="0">
              <a:solidFill>
                <a:srgbClr val="0070C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22</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46424" y="732077"/>
            <a:ext cx="11750467" cy="5760798"/>
          </a:xfrm>
        </p:spPr>
        <p:txBody>
          <a:bodyPr>
            <a:normAutofit fontScale="55000" lnSpcReduction="20000"/>
          </a:bodyPr>
          <a:lstStyle/>
          <a:p>
            <a:endParaRPr lang="en-IN" dirty="0"/>
          </a:p>
          <a:p>
            <a:pPr marL="0" indent="0">
              <a:buNone/>
            </a:pPr>
            <a:r>
              <a:rPr lang="en-US" sz="3400" dirty="0" smtClean="0">
                <a:solidFill>
                  <a:srgbClr val="002060"/>
                </a:solidFill>
                <a:latin typeface="Times New Roman" panose="02020603050405020304" pitchFamily="18" charset="0"/>
                <a:cs typeface="Times New Roman" panose="02020603050405020304" pitchFamily="18" charset="0"/>
              </a:rPr>
              <a:t> </a:t>
            </a:r>
            <a:r>
              <a:rPr lang="en-US" sz="3400" b="1" dirty="0">
                <a:solidFill>
                  <a:srgbClr val="002060"/>
                </a:solidFill>
                <a:latin typeface="Times New Roman" panose="02020603050405020304" pitchFamily="18" charset="0"/>
                <a:cs typeface="Times New Roman" panose="02020603050405020304" pitchFamily="18" charset="0"/>
              </a:rPr>
              <a:t>SISD (Single Instruction stream over a Single Data stream) computers </a:t>
            </a:r>
          </a:p>
          <a:p>
            <a:endParaRPr lang="en-IN" dirty="0" smtClean="0"/>
          </a:p>
          <a:p>
            <a:endParaRPr lang="en-IN" dirty="0"/>
          </a:p>
          <a:p>
            <a:endParaRPr lang="en-IN" dirty="0"/>
          </a:p>
          <a:p>
            <a:endParaRPr lang="en-US" sz="3400" dirty="0" smtClean="0">
              <a:solidFill>
                <a:srgbClr val="002060"/>
              </a:solidFill>
              <a:latin typeface="Times New Roman" panose="02020603050405020304" pitchFamily="18" charset="0"/>
              <a:cs typeface="Times New Roman" panose="02020603050405020304" pitchFamily="18" charset="0"/>
            </a:endParaRPr>
          </a:p>
          <a:p>
            <a:pPr marL="0" indent="0">
              <a:buNone/>
            </a:pPr>
            <a:endParaRPr lang="en-US" sz="3400" dirty="0">
              <a:solidFill>
                <a:srgbClr val="002060"/>
              </a:solidFill>
              <a:latin typeface="Times New Roman" panose="02020603050405020304" pitchFamily="18" charset="0"/>
              <a:cs typeface="Times New Roman" panose="02020603050405020304" pitchFamily="18" charset="0"/>
            </a:endParaRPr>
          </a:p>
          <a:p>
            <a:endParaRPr lang="en-US" sz="3400" dirty="0" smtClean="0">
              <a:solidFill>
                <a:srgbClr val="002060"/>
              </a:solidFill>
              <a:latin typeface="Times New Roman" panose="02020603050405020304" pitchFamily="18" charset="0"/>
              <a:cs typeface="Times New Roman" panose="02020603050405020304" pitchFamily="18" charset="0"/>
            </a:endParaRPr>
          </a:p>
          <a:p>
            <a:endParaRPr lang="en-US" sz="3400" dirty="0" smtClean="0">
              <a:solidFill>
                <a:srgbClr val="002060"/>
              </a:solidFill>
              <a:latin typeface="Times New Roman" panose="02020603050405020304" pitchFamily="18" charset="0"/>
              <a:cs typeface="Times New Roman" panose="02020603050405020304" pitchFamily="18" charset="0"/>
            </a:endParaRPr>
          </a:p>
          <a:p>
            <a:r>
              <a:rPr lang="en-US" sz="3600" dirty="0" smtClean="0">
                <a:solidFill>
                  <a:srgbClr val="002060"/>
                </a:solidFill>
                <a:latin typeface="Times New Roman" panose="02020603050405020304" pitchFamily="18" charset="0"/>
                <a:cs typeface="Times New Roman" panose="02020603050405020304" pitchFamily="18" charset="0"/>
              </a:rPr>
              <a:t>Conventional </a:t>
            </a:r>
            <a:r>
              <a:rPr lang="en-US" sz="3600" dirty="0">
                <a:solidFill>
                  <a:srgbClr val="002060"/>
                </a:solidFill>
                <a:latin typeface="Times New Roman" panose="02020603050405020304" pitchFamily="18" charset="0"/>
                <a:cs typeface="Times New Roman" panose="02020603050405020304" pitchFamily="18" charset="0"/>
              </a:rPr>
              <a:t>sequential </a:t>
            </a:r>
            <a:r>
              <a:rPr lang="en-US" sz="3600" dirty="0" smtClean="0">
                <a:solidFill>
                  <a:srgbClr val="002060"/>
                </a:solidFill>
                <a:latin typeface="Times New Roman" panose="02020603050405020304" pitchFamily="18" charset="0"/>
                <a:cs typeface="Times New Roman" panose="02020603050405020304" pitchFamily="18" charset="0"/>
              </a:rPr>
              <a:t>machines </a:t>
            </a:r>
            <a:r>
              <a:rPr lang="en-US" sz="3600" dirty="0">
                <a:solidFill>
                  <a:srgbClr val="002060"/>
                </a:solidFill>
                <a:latin typeface="Times New Roman" panose="02020603050405020304" pitchFamily="18" charset="0"/>
                <a:cs typeface="Times New Roman" panose="02020603050405020304" pitchFamily="18" charset="0"/>
              </a:rPr>
              <a:t>are called SISD computers. </a:t>
            </a:r>
          </a:p>
          <a:p>
            <a:r>
              <a:rPr lang="en-US" sz="3600" dirty="0">
                <a:solidFill>
                  <a:srgbClr val="C00000"/>
                </a:solidFill>
                <a:latin typeface="Times New Roman" panose="02020603050405020304" pitchFamily="18" charset="0"/>
                <a:cs typeface="Times New Roman" panose="02020603050405020304" pitchFamily="18" charset="0"/>
              </a:rPr>
              <a:t>They are also called scalar processor i.e., one instruction at a time and each instruction have only one set of operands.</a:t>
            </a:r>
            <a:r>
              <a:rPr lang="en-US" sz="3600" dirty="0">
                <a:solidFill>
                  <a:srgbClr val="002060"/>
                </a:solidFill>
                <a:latin typeface="Times New Roman" panose="02020603050405020304" pitchFamily="18" charset="0"/>
                <a:cs typeface="Times New Roman" panose="02020603050405020304" pitchFamily="18" charset="0"/>
              </a:rPr>
              <a:t> </a:t>
            </a:r>
          </a:p>
          <a:p>
            <a:r>
              <a:rPr lang="en-US" sz="3600" b="1" dirty="0">
                <a:solidFill>
                  <a:srgbClr val="0070C0"/>
                </a:solidFill>
                <a:latin typeface="Times New Roman" panose="02020603050405020304" pitchFamily="18" charset="0"/>
                <a:cs typeface="Times New Roman" panose="02020603050405020304" pitchFamily="18" charset="0"/>
              </a:rPr>
              <a:t>Single instruction: </a:t>
            </a:r>
            <a:r>
              <a:rPr lang="en-US" sz="3600" dirty="0">
                <a:solidFill>
                  <a:srgbClr val="002060"/>
                </a:solidFill>
                <a:latin typeface="Times New Roman" panose="02020603050405020304" pitchFamily="18" charset="0"/>
                <a:cs typeface="Times New Roman" panose="02020603050405020304" pitchFamily="18" charset="0"/>
              </a:rPr>
              <a:t>only one instruction stream is being acted on by the CPU during any one clock cycle </a:t>
            </a:r>
          </a:p>
          <a:p>
            <a:r>
              <a:rPr lang="en-US" sz="3600" b="1" dirty="0">
                <a:solidFill>
                  <a:srgbClr val="0070C0"/>
                </a:solidFill>
                <a:latin typeface="Times New Roman" panose="02020603050405020304" pitchFamily="18" charset="0"/>
                <a:cs typeface="Times New Roman" panose="02020603050405020304" pitchFamily="18" charset="0"/>
              </a:rPr>
              <a:t>Single data: </a:t>
            </a:r>
            <a:r>
              <a:rPr lang="en-US" sz="3600" dirty="0">
                <a:solidFill>
                  <a:srgbClr val="C00000"/>
                </a:solidFill>
                <a:latin typeface="Times New Roman" panose="02020603050405020304" pitchFamily="18" charset="0"/>
                <a:cs typeface="Times New Roman" panose="02020603050405020304" pitchFamily="18" charset="0"/>
              </a:rPr>
              <a:t>only one data stream is being used as input during any one clock cycle </a:t>
            </a:r>
          </a:p>
          <a:p>
            <a:r>
              <a:rPr lang="en-IN" sz="3600" dirty="0">
                <a:solidFill>
                  <a:srgbClr val="002060"/>
                </a:solidFill>
                <a:latin typeface="Times New Roman" panose="02020603050405020304" pitchFamily="18" charset="0"/>
                <a:cs typeface="Times New Roman" panose="02020603050405020304" pitchFamily="18" charset="0"/>
              </a:rPr>
              <a:t>Deterministic execution </a:t>
            </a:r>
          </a:p>
          <a:p>
            <a:r>
              <a:rPr lang="en-IN" sz="3600" dirty="0">
                <a:solidFill>
                  <a:srgbClr val="C00000"/>
                </a:solidFill>
                <a:latin typeface="Times New Roman" panose="02020603050405020304" pitchFamily="18" charset="0"/>
                <a:cs typeface="Times New Roman" panose="02020603050405020304" pitchFamily="18" charset="0"/>
              </a:rPr>
              <a:t>Instructions are executed sequentially. </a:t>
            </a:r>
          </a:p>
          <a:p>
            <a:r>
              <a:rPr lang="en-US" sz="3600" dirty="0" smtClean="0">
                <a:solidFill>
                  <a:srgbClr val="002060"/>
                </a:solidFill>
                <a:latin typeface="Times New Roman" panose="02020603050405020304" pitchFamily="18" charset="0"/>
                <a:cs typeface="Times New Roman" panose="02020603050405020304" pitchFamily="18" charset="0"/>
              </a:rPr>
              <a:t>This </a:t>
            </a:r>
            <a:r>
              <a:rPr lang="en-US" sz="3600" dirty="0">
                <a:solidFill>
                  <a:srgbClr val="002060"/>
                </a:solidFill>
                <a:latin typeface="Times New Roman" panose="02020603050405020304" pitchFamily="18" charset="0"/>
                <a:cs typeface="Times New Roman" panose="02020603050405020304" pitchFamily="18" charset="0"/>
              </a:rPr>
              <a:t>is the oldest and until recently, the most prevalent form of computer </a:t>
            </a:r>
          </a:p>
          <a:p>
            <a:r>
              <a:rPr lang="en-US" sz="3600" dirty="0">
                <a:solidFill>
                  <a:srgbClr val="C00000"/>
                </a:solidFill>
                <a:latin typeface="Times New Roman" panose="02020603050405020304" pitchFamily="18" charset="0"/>
                <a:cs typeface="Times New Roman" panose="02020603050405020304" pitchFamily="18" charset="0"/>
              </a:rPr>
              <a:t>Examples: most PCs, single CPU workstations and mainframes </a:t>
            </a:r>
          </a:p>
        </p:txBody>
      </p:sp>
      <p:pic>
        <p:nvPicPr>
          <p:cNvPr id="3" name="Picture 2"/>
          <p:cNvPicPr>
            <a:picLocks noChangeAspect="1"/>
          </p:cNvPicPr>
          <p:nvPr/>
        </p:nvPicPr>
        <p:blipFill>
          <a:blip r:embed="rId5"/>
          <a:stretch>
            <a:fillRect/>
          </a:stretch>
        </p:blipFill>
        <p:spPr>
          <a:xfrm>
            <a:off x="3012507" y="1257664"/>
            <a:ext cx="4381500" cy="2124075"/>
          </a:xfrm>
          <a:prstGeom prst="rect">
            <a:avLst/>
          </a:prstGeom>
        </p:spPr>
      </p:pic>
    </p:spTree>
    <p:extLst>
      <p:ext uri="{BB962C8B-B14F-4D97-AF65-F5344CB8AC3E}">
        <p14:creationId xmlns:p14="http://schemas.microsoft.com/office/powerpoint/2010/main" xmlns="" val="2193233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822" y="-23044"/>
            <a:ext cx="7707595" cy="666976"/>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400" b="1" dirty="0">
                <a:solidFill>
                  <a:srgbClr val="002060"/>
                </a:solidFill>
                <a:latin typeface="Times New Roman" panose="02020603050405020304" pitchFamily="18" charset="0"/>
                <a:cs typeface="Times New Roman" panose="02020603050405020304" pitchFamily="18" charset="0"/>
              </a:rPr>
              <a:t>Module 1 </a:t>
            </a:r>
            <a:r>
              <a:rPr lang="en-IN" sz="2400" b="1" dirty="0" smtClean="0">
                <a:solidFill>
                  <a:srgbClr val="002060"/>
                </a:solidFill>
                <a:latin typeface="Times New Roman" panose="02020603050405020304" pitchFamily="18" charset="0"/>
                <a:cs typeface="Times New Roman" panose="02020603050405020304" pitchFamily="18" charset="0"/>
              </a:rPr>
              <a:t>- </a:t>
            </a:r>
            <a:r>
              <a:rPr lang="en-IN" sz="2400" b="1" dirty="0" smtClean="0">
                <a:solidFill>
                  <a:srgbClr val="C00000"/>
                </a:solidFill>
                <a:latin typeface="Times New Roman" panose="02020603050405020304" pitchFamily="18" charset="0"/>
                <a:cs typeface="Times New Roman" panose="02020603050405020304" pitchFamily="18" charset="0"/>
              </a:rPr>
              <a:t>Theory of Parallelism </a:t>
            </a:r>
            <a:br>
              <a:rPr lang="en-IN" sz="2400" b="1" dirty="0" smtClean="0">
                <a:solidFill>
                  <a:srgbClr val="C00000"/>
                </a:solidFill>
                <a:latin typeface="Times New Roman" panose="02020603050405020304" pitchFamily="18" charset="0"/>
                <a:cs typeface="Times New Roman" panose="02020603050405020304" pitchFamily="18" charset="0"/>
              </a:rPr>
            </a:br>
            <a:r>
              <a:rPr lang="en-IN" sz="2400" b="1" dirty="0">
                <a:solidFill>
                  <a:srgbClr val="0070C0"/>
                </a:solidFill>
                <a:latin typeface="Times New Roman" panose="02020603050405020304" pitchFamily="18" charset="0"/>
                <a:cs typeface="Times New Roman" panose="02020603050405020304" pitchFamily="18" charset="0"/>
              </a:rPr>
              <a:t>Flynn's Classification</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23</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0" y="596036"/>
            <a:ext cx="11750467" cy="5976372"/>
          </a:xfrm>
        </p:spPr>
        <p:txBody>
          <a:bodyPr>
            <a:normAutofit fontScale="40000" lnSpcReduction="20000"/>
          </a:bodyPr>
          <a:lstStyle/>
          <a:p>
            <a:endParaRPr lang="en-IN" dirty="0"/>
          </a:p>
          <a:p>
            <a:pPr marL="0" indent="0">
              <a:buNone/>
            </a:pPr>
            <a:r>
              <a:rPr lang="en-US" sz="4500" b="1" dirty="0">
                <a:solidFill>
                  <a:srgbClr val="002060"/>
                </a:solidFill>
                <a:latin typeface="Times New Roman" panose="02020603050405020304" pitchFamily="18" charset="0"/>
                <a:cs typeface="Times New Roman" panose="02020603050405020304" pitchFamily="18" charset="0"/>
              </a:rPr>
              <a:t>SIMD (Single Instruction stream over Multiple Data streams) machines </a:t>
            </a:r>
          </a:p>
          <a:p>
            <a:pPr marL="0" indent="0">
              <a:buNone/>
            </a:pPr>
            <a:endParaRPr lang="en-US" sz="4000" b="1" dirty="0">
              <a:solidFill>
                <a:srgbClr val="002060"/>
              </a:solidFill>
              <a:latin typeface="Times New Roman" panose="02020603050405020304" pitchFamily="18" charset="0"/>
              <a:cs typeface="Times New Roman" panose="02020603050405020304" pitchFamily="18" charset="0"/>
            </a:endParaRPr>
          </a:p>
          <a:p>
            <a:endParaRPr lang="en-IN" dirty="0" smtClean="0"/>
          </a:p>
          <a:p>
            <a:endParaRPr lang="en-IN" dirty="0"/>
          </a:p>
          <a:p>
            <a:endParaRPr lang="en-IN" dirty="0"/>
          </a:p>
          <a:p>
            <a:endParaRPr lang="en-US" sz="4000" dirty="0" smtClean="0">
              <a:solidFill>
                <a:srgbClr val="002060"/>
              </a:solidFill>
              <a:latin typeface="Times New Roman" panose="02020603050405020304" pitchFamily="18" charset="0"/>
              <a:cs typeface="Times New Roman" panose="02020603050405020304" pitchFamily="18" charset="0"/>
            </a:endParaRPr>
          </a:p>
          <a:p>
            <a:endParaRPr lang="en-US" sz="4000" dirty="0" smtClean="0">
              <a:solidFill>
                <a:srgbClr val="002060"/>
              </a:solidFill>
              <a:latin typeface="Times New Roman" panose="02020603050405020304" pitchFamily="18" charset="0"/>
              <a:cs typeface="Times New Roman" panose="02020603050405020304" pitchFamily="18" charset="0"/>
            </a:endParaRPr>
          </a:p>
          <a:p>
            <a:r>
              <a:rPr lang="en-US" sz="5000" dirty="0" smtClean="0">
                <a:solidFill>
                  <a:srgbClr val="002060"/>
                </a:solidFill>
                <a:latin typeface="Times New Roman" panose="02020603050405020304" pitchFamily="18" charset="0"/>
                <a:cs typeface="Times New Roman" panose="02020603050405020304" pitchFamily="18" charset="0"/>
              </a:rPr>
              <a:t>A </a:t>
            </a:r>
            <a:r>
              <a:rPr lang="en-US" sz="5000" dirty="0">
                <a:solidFill>
                  <a:srgbClr val="002060"/>
                </a:solidFill>
                <a:latin typeface="Times New Roman" panose="02020603050405020304" pitchFamily="18" charset="0"/>
                <a:cs typeface="Times New Roman" panose="02020603050405020304" pitchFamily="18" charset="0"/>
              </a:rPr>
              <a:t>type of parallel computer </a:t>
            </a:r>
          </a:p>
          <a:p>
            <a:r>
              <a:rPr lang="en-US" sz="5000" b="1" dirty="0" smtClean="0">
                <a:solidFill>
                  <a:srgbClr val="00B0F0"/>
                </a:solidFill>
                <a:latin typeface="Times New Roman" panose="02020603050405020304" pitchFamily="18" charset="0"/>
                <a:cs typeface="Times New Roman" panose="02020603050405020304" pitchFamily="18" charset="0"/>
              </a:rPr>
              <a:t>Single </a:t>
            </a:r>
            <a:r>
              <a:rPr lang="en-US" sz="5000" b="1" dirty="0">
                <a:solidFill>
                  <a:srgbClr val="00B0F0"/>
                </a:solidFill>
                <a:latin typeface="Times New Roman" panose="02020603050405020304" pitchFamily="18" charset="0"/>
                <a:cs typeface="Times New Roman" panose="02020603050405020304" pitchFamily="18" charset="0"/>
              </a:rPr>
              <a:t>instruction: </a:t>
            </a:r>
            <a:r>
              <a:rPr lang="en-US" sz="5000" dirty="0">
                <a:solidFill>
                  <a:srgbClr val="C00000"/>
                </a:solidFill>
                <a:latin typeface="Times New Roman" panose="02020603050405020304" pitchFamily="18" charset="0"/>
                <a:cs typeface="Times New Roman" panose="02020603050405020304" pitchFamily="18" charset="0"/>
              </a:rPr>
              <a:t>All processing units execute the same instruction issued by the control unit at any given clock cycle. </a:t>
            </a:r>
          </a:p>
          <a:p>
            <a:r>
              <a:rPr lang="en-US" sz="5000" b="1" dirty="0">
                <a:solidFill>
                  <a:srgbClr val="00B0F0"/>
                </a:solidFill>
                <a:latin typeface="Times New Roman" panose="02020603050405020304" pitchFamily="18" charset="0"/>
                <a:cs typeface="Times New Roman" panose="02020603050405020304" pitchFamily="18" charset="0"/>
              </a:rPr>
              <a:t>Multiple data</a:t>
            </a:r>
            <a:r>
              <a:rPr lang="en-US" sz="5000" dirty="0">
                <a:solidFill>
                  <a:srgbClr val="002060"/>
                </a:solidFill>
                <a:latin typeface="Times New Roman" panose="02020603050405020304" pitchFamily="18" charset="0"/>
                <a:cs typeface="Times New Roman" panose="02020603050405020304" pitchFamily="18" charset="0"/>
              </a:rPr>
              <a:t>: Each processing unit can operate on a different data element. The processors are connected to shared memory or interconnection network providing multiple data to processing unit. </a:t>
            </a:r>
          </a:p>
          <a:p>
            <a:r>
              <a:rPr lang="en-US" sz="5000" dirty="0">
                <a:solidFill>
                  <a:srgbClr val="C00000"/>
                </a:solidFill>
                <a:latin typeface="Times New Roman" panose="02020603050405020304" pitchFamily="18" charset="0"/>
                <a:cs typeface="Times New Roman" panose="02020603050405020304" pitchFamily="18" charset="0"/>
              </a:rPr>
              <a:t>This type of machine typically has an instruction dispatcher, a very high-bandwidth internal network, and a very large array of very small-capacity instruction units. </a:t>
            </a:r>
          </a:p>
          <a:p>
            <a:r>
              <a:rPr lang="en-US" sz="5000" dirty="0" smtClean="0">
                <a:solidFill>
                  <a:srgbClr val="002060"/>
                </a:solidFill>
                <a:latin typeface="Times New Roman" panose="02020603050405020304" pitchFamily="18" charset="0"/>
                <a:cs typeface="Times New Roman" panose="02020603050405020304" pitchFamily="18" charset="0"/>
              </a:rPr>
              <a:t>Thus </a:t>
            </a:r>
            <a:r>
              <a:rPr lang="en-US" sz="5000" dirty="0">
                <a:solidFill>
                  <a:srgbClr val="002060"/>
                </a:solidFill>
                <a:latin typeface="Times New Roman" panose="02020603050405020304" pitchFamily="18" charset="0"/>
                <a:cs typeface="Times New Roman" panose="02020603050405020304" pitchFamily="18" charset="0"/>
              </a:rPr>
              <a:t>single instruction is executed by different processing unit on different set of data. </a:t>
            </a:r>
          </a:p>
          <a:p>
            <a:r>
              <a:rPr lang="en-US" sz="5000" dirty="0">
                <a:solidFill>
                  <a:srgbClr val="C00000"/>
                </a:solidFill>
                <a:latin typeface="Times New Roman" panose="02020603050405020304" pitchFamily="18" charset="0"/>
                <a:cs typeface="Times New Roman" panose="02020603050405020304" pitchFamily="18" charset="0"/>
              </a:rPr>
              <a:t>Best suited for specialized problems characterized by a </a:t>
            </a:r>
            <a:r>
              <a:rPr lang="en-US" sz="5000" dirty="0">
                <a:solidFill>
                  <a:srgbClr val="00B0F0"/>
                </a:solidFill>
                <a:latin typeface="Times New Roman" panose="02020603050405020304" pitchFamily="18" charset="0"/>
                <a:cs typeface="Times New Roman" panose="02020603050405020304" pitchFamily="18" charset="0"/>
              </a:rPr>
              <a:t>high degree of regularity, such as image processing and vector computation. </a:t>
            </a:r>
          </a:p>
          <a:p>
            <a:r>
              <a:rPr lang="en-US" sz="5000" dirty="0" smtClean="0">
                <a:solidFill>
                  <a:srgbClr val="002060"/>
                </a:solidFill>
                <a:latin typeface="Times New Roman" panose="02020603050405020304" pitchFamily="18" charset="0"/>
                <a:cs typeface="Times New Roman" panose="02020603050405020304" pitchFamily="18" charset="0"/>
              </a:rPr>
              <a:t>Synchronous </a:t>
            </a:r>
            <a:r>
              <a:rPr lang="en-US" sz="5000" dirty="0">
                <a:solidFill>
                  <a:srgbClr val="002060"/>
                </a:solidFill>
                <a:latin typeface="Times New Roman" panose="02020603050405020304" pitchFamily="18" charset="0"/>
                <a:cs typeface="Times New Roman" panose="02020603050405020304" pitchFamily="18" charset="0"/>
              </a:rPr>
              <a:t>(lockstep) and deterministic execution. </a:t>
            </a:r>
          </a:p>
          <a:p>
            <a:r>
              <a:rPr lang="en-IN" sz="5000" dirty="0">
                <a:solidFill>
                  <a:srgbClr val="C00000"/>
                </a:solidFill>
                <a:latin typeface="Times New Roman" panose="02020603050405020304" pitchFamily="18" charset="0"/>
                <a:cs typeface="Times New Roman" panose="02020603050405020304" pitchFamily="18" charset="0"/>
              </a:rPr>
              <a:t>Two varieties: Processor Arrays e.g., Connection Machine CM-2, </a:t>
            </a:r>
            <a:r>
              <a:rPr lang="en-IN" sz="5000" dirty="0" err="1">
                <a:solidFill>
                  <a:srgbClr val="C00000"/>
                </a:solidFill>
                <a:latin typeface="Times New Roman" panose="02020603050405020304" pitchFamily="18" charset="0"/>
                <a:cs typeface="Times New Roman" panose="02020603050405020304" pitchFamily="18" charset="0"/>
              </a:rPr>
              <a:t>Maspar</a:t>
            </a:r>
            <a:r>
              <a:rPr lang="en-IN" sz="5000" dirty="0">
                <a:solidFill>
                  <a:srgbClr val="C00000"/>
                </a:solidFill>
                <a:latin typeface="Times New Roman" panose="02020603050405020304" pitchFamily="18" charset="0"/>
                <a:cs typeface="Times New Roman" panose="02020603050405020304" pitchFamily="18" charset="0"/>
              </a:rPr>
              <a:t> MP-1, MP-2 and Vector Pipelines processor e.g., IBM 9000, Cray C90, Fujitsu VP, NEC SX-2, Hitachi S820 </a:t>
            </a:r>
          </a:p>
        </p:txBody>
      </p:sp>
      <p:pic>
        <p:nvPicPr>
          <p:cNvPr id="7" name="Picture 6"/>
          <p:cNvPicPr>
            <a:picLocks noChangeAspect="1"/>
          </p:cNvPicPr>
          <p:nvPr/>
        </p:nvPicPr>
        <p:blipFill>
          <a:blip r:embed="rId5"/>
          <a:stretch>
            <a:fillRect/>
          </a:stretch>
        </p:blipFill>
        <p:spPr>
          <a:xfrm>
            <a:off x="3563195" y="1263012"/>
            <a:ext cx="5112540" cy="1751887"/>
          </a:xfrm>
          <a:prstGeom prst="rect">
            <a:avLst/>
          </a:prstGeom>
        </p:spPr>
      </p:pic>
    </p:spTree>
    <p:extLst>
      <p:ext uri="{BB962C8B-B14F-4D97-AF65-F5344CB8AC3E}">
        <p14:creationId xmlns:p14="http://schemas.microsoft.com/office/powerpoint/2010/main" xmlns="" val="25885588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7459" y="49410"/>
            <a:ext cx="7707595" cy="490005"/>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a:solidFill>
                  <a:srgbClr val="0070C0"/>
                </a:solidFill>
                <a:latin typeface="Times New Roman" panose="02020603050405020304" pitchFamily="18" charset="0"/>
                <a:cs typeface="Times New Roman" panose="02020603050405020304" pitchFamily="18" charset="0"/>
              </a:rPr>
              <a:t>Flynn's Classification</a:t>
            </a:r>
            <a:endParaRPr lang="en-IN" sz="2400" b="1" dirty="0">
              <a:solidFill>
                <a:srgbClr val="0070C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24</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0" y="451058"/>
            <a:ext cx="11750467" cy="5976372"/>
          </a:xfrm>
        </p:spPr>
        <p:txBody>
          <a:bodyPr>
            <a:normAutofit/>
          </a:bodyPr>
          <a:lstStyle/>
          <a:p>
            <a:pPr marL="0" indent="0">
              <a:buNone/>
            </a:pPr>
            <a:endParaRPr lang="en-US" sz="1800" b="1" dirty="0" smtClean="0">
              <a:solidFill>
                <a:srgbClr val="002060"/>
              </a:solidFill>
              <a:latin typeface="Times New Roman" panose="02020603050405020304" pitchFamily="18" charset="0"/>
              <a:cs typeface="Times New Roman" panose="02020603050405020304" pitchFamily="18" charset="0"/>
            </a:endParaRPr>
          </a:p>
          <a:p>
            <a:pPr marL="0" indent="0">
              <a:buNone/>
            </a:pPr>
            <a:r>
              <a:rPr lang="en-US" sz="2000" b="1" dirty="0" smtClean="0">
                <a:solidFill>
                  <a:srgbClr val="002060"/>
                </a:solidFill>
                <a:latin typeface="Times New Roman" panose="02020603050405020304" pitchFamily="18" charset="0"/>
                <a:cs typeface="Times New Roman" panose="02020603050405020304" pitchFamily="18" charset="0"/>
              </a:rPr>
              <a:t>MIMD </a:t>
            </a:r>
            <a:r>
              <a:rPr lang="en-US" sz="2000" b="1" dirty="0">
                <a:solidFill>
                  <a:srgbClr val="002060"/>
                </a:solidFill>
                <a:latin typeface="Times New Roman" panose="02020603050405020304" pitchFamily="18" charset="0"/>
                <a:cs typeface="Times New Roman" panose="02020603050405020304" pitchFamily="18" charset="0"/>
              </a:rPr>
              <a:t>(Multiple Instruction streams over Multiple Data streams) machines. </a:t>
            </a:r>
          </a:p>
          <a:p>
            <a:pPr marL="0" indent="0">
              <a:buNone/>
            </a:pPr>
            <a:endParaRPr lang="en-US" sz="2000" b="1" dirty="0">
              <a:solidFill>
                <a:srgbClr val="002060"/>
              </a:solidFill>
              <a:latin typeface="Times New Roman" panose="02020603050405020304" pitchFamily="18" charset="0"/>
              <a:cs typeface="Times New Roman" panose="02020603050405020304" pitchFamily="18" charset="0"/>
            </a:endParaRPr>
          </a:p>
          <a:p>
            <a:pPr marL="0" indent="0">
              <a:buNone/>
            </a:pPr>
            <a:endParaRPr lang="en-US" sz="4000" b="1" dirty="0">
              <a:solidFill>
                <a:srgbClr val="002060"/>
              </a:solidFill>
              <a:latin typeface="Times New Roman" panose="02020603050405020304" pitchFamily="18" charset="0"/>
              <a:cs typeface="Times New Roman" panose="02020603050405020304" pitchFamily="18" charset="0"/>
            </a:endParaRPr>
          </a:p>
          <a:p>
            <a:pPr marL="0" indent="0">
              <a:buNone/>
            </a:pPr>
            <a:endParaRPr lang="en-IN" dirty="0" smtClean="0"/>
          </a:p>
          <a:p>
            <a:endParaRPr lang="en-IN" dirty="0"/>
          </a:p>
          <a:p>
            <a:r>
              <a:rPr lang="en-US" sz="1800" b="1" dirty="0" smtClean="0">
                <a:solidFill>
                  <a:srgbClr val="00B0F0"/>
                </a:solidFill>
                <a:latin typeface="Times New Roman" panose="02020603050405020304" pitchFamily="18" charset="0"/>
                <a:cs typeface="Times New Roman" panose="02020603050405020304" pitchFamily="18" charset="0"/>
              </a:rPr>
              <a:t>Multiple </a:t>
            </a:r>
            <a:r>
              <a:rPr lang="en-US" sz="1800" b="1" dirty="0">
                <a:solidFill>
                  <a:srgbClr val="00B0F0"/>
                </a:solidFill>
                <a:latin typeface="Times New Roman" panose="02020603050405020304" pitchFamily="18" charset="0"/>
                <a:cs typeface="Times New Roman" panose="02020603050405020304" pitchFamily="18" charset="0"/>
              </a:rPr>
              <a:t>Data: </a:t>
            </a:r>
            <a:r>
              <a:rPr lang="en-US" sz="1800" dirty="0">
                <a:solidFill>
                  <a:srgbClr val="C00000"/>
                </a:solidFill>
                <a:latin typeface="Times New Roman" panose="02020603050405020304" pitchFamily="18" charset="0"/>
                <a:cs typeface="Times New Roman" panose="02020603050405020304" pitchFamily="18" charset="0"/>
              </a:rPr>
              <a:t>Every processor may be working with a different data stream, multiple data stream is provided by shared memory. </a:t>
            </a:r>
          </a:p>
          <a:p>
            <a:r>
              <a:rPr lang="en-US" sz="1800" dirty="0">
                <a:solidFill>
                  <a:srgbClr val="002060"/>
                </a:solidFill>
                <a:latin typeface="Times New Roman" panose="02020603050405020304" pitchFamily="18" charset="0"/>
                <a:cs typeface="Times New Roman" panose="02020603050405020304" pitchFamily="18" charset="0"/>
              </a:rPr>
              <a:t> Can be categorized as loosely coupled or tightly coupled depending on sharing of data and control. </a:t>
            </a:r>
          </a:p>
          <a:p>
            <a:r>
              <a:rPr lang="en-US" sz="1800" dirty="0">
                <a:solidFill>
                  <a:srgbClr val="C00000"/>
                </a:solidFill>
                <a:latin typeface="Times New Roman" panose="02020603050405020304" pitchFamily="18" charset="0"/>
                <a:cs typeface="Times New Roman" panose="02020603050405020304" pitchFamily="18" charset="0"/>
              </a:rPr>
              <a:t>Execution can be synchronous or asynchronous, deterministic or non-deterministic </a:t>
            </a:r>
          </a:p>
          <a:p>
            <a:r>
              <a:rPr lang="en-US" sz="1800" dirty="0">
                <a:solidFill>
                  <a:srgbClr val="002060"/>
                </a:solidFill>
                <a:latin typeface="Times New Roman" panose="02020603050405020304" pitchFamily="18" charset="0"/>
                <a:cs typeface="Times New Roman" panose="02020603050405020304" pitchFamily="18" charset="0"/>
              </a:rPr>
              <a:t>There are multiple processors each processing different tasks. </a:t>
            </a:r>
          </a:p>
          <a:p>
            <a:r>
              <a:rPr lang="en-US" sz="1800" dirty="0">
                <a:solidFill>
                  <a:srgbClr val="C00000"/>
                </a:solidFill>
                <a:latin typeface="Times New Roman" panose="02020603050405020304" pitchFamily="18" charset="0"/>
                <a:cs typeface="Times New Roman" panose="02020603050405020304" pitchFamily="18" charset="0"/>
              </a:rPr>
              <a:t>Examples: most current supercomputers, networked parallel computer "grids" and multi-processor SMP computers - including some types of PCs. </a:t>
            </a:r>
          </a:p>
          <a:p>
            <a:pPr marL="0" indent="0">
              <a:buNone/>
            </a:pPr>
            <a:endParaRPr lang="en-IN" sz="1800" dirty="0">
              <a:solidFill>
                <a:srgbClr val="002060"/>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5"/>
          <a:stretch>
            <a:fillRect/>
          </a:stretch>
        </p:blipFill>
        <p:spPr>
          <a:xfrm>
            <a:off x="5458315" y="1179320"/>
            <a:ext cx="3134269" cy="1689974"/>
          </a:xfrm>
          <a:prstGeom prst="rect">
            <a:avLst/>
          </a:prstGeom>
        </p:spPr>
      </p:pic>
      <p:pic>
        <p:nvPicPr>
          <p:cNvPr id="12" name="Picture 11"/>
          <p:cNvPicPr>
            <a:picLocks noChangeAspect="1"/>
          </p:cNvPicPr>
          <p:nvPr/>
        </p:nvPicPr>
        <p:blipFill>
          <a:blip r:embed="rId6"/>
          <a:stretch>
            <a:fillRect/>
          </a:stretch>
        </p:blipFill>
        <p:spPr>
          <a:xfrm>
            <a:off x="5691256" y="2846254"/>
            <a:ext cx="3686175" cy="400050"/>
          </a:xfrm>
          <a:prstGeom prst="rect">
            <a:avLst/>
          </a:prstGeom>
        </p:spPr>
      </p:pic>
    </p:spTree>
    <p:extLst>
      <p:ext uri="{BB962C8B-B14F-4D97-AF65-F5344CB8AC3E}">
        <p14:creationId xmlns:p14="http://schemas.microsoft.com/office/powerpoint/2010/main" xmlns="" val="29060407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3096" y="114586"/>
            <a:ext cx="7707595" cy="214675"/>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a:solidFill>
                  <a:srgbClr val="0070C0"/>
                </a:solidFill>
                <a:latin typeface="Times New Roman" panose="02020603050405020304" pitchFamily="18" charset="0"/>
                <a:cs typeface="Times New Roman" panose="02020603050405020304" pitchFamily="18" charset="0"/>
              </a:rPr>
              <a:t>Flynn's Classification</a:t>
            </a:r>
            <a:endParaRPr lang="en-IN" sz="2400" b="1" dirty="0">
              <a:solidFill>
                <a:srgbClr val="0070C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25</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0" y="451058"/>
            <a:ext cx="11750467" cy="6334528"/>
          </a:xfrm>
        </p:spPr>
        <p:txBody>
          <a:bodyPr>
            <a:normAutofit fontScale="85000" lnSpcReduction="20000"/>
          </a:bodyPr>
          <a:lstStyle/>
          <a:p>
            <a:pPr marL="0" indent="0">
              <a:buNone/>
            </a:pPr>
            <a:endParaRPr lang="en-US" sz="1800" b="1" dirty="0" smtClean="0">
              <a:solidFill>
                <a:srgbClr val="002060"/>
              </a:solidFill>
              <a:latin typeface="Times New Roman" panose="02020603050405020304" pitchFamily="18" charset="0"/>
              <a:cs typeface="Times New Roman" panose="02020603050405020304" pitchFamily="18" charset="0"/>
            </a:endParaRPr>
          </a:p>
          <a:p>
            <a:pPr marL="0" indent="0">
              <a:buNone/>
            </a:pPr>
            <a:r>
              <a:rPr lang="en-US" sz="2100" b="1" dirty="0" smtClean="0">
                <a:solidFill>
                  <a:srgbClr val="002060"/>
                </a:solidFill>
                <a:latin typeface="Times New Roman" panose="02020603050405020304" pitchFamily="18" charset="0"/>
                <a:cs typeface="Times New Roman" panose="02020603050405020304" pitchFamily="18" charset="0"/>
              </a:rPr>
              <a:t>MISD </a:t>
            </a:r>
            <a:r>
              <a:rPr lang="en-US" sz="2100" b="1" dirty="0">
                <a:solidFill>
                  <a:srgbClr val="002060"/>
                </a:solidFill>
                <a:latin typeface="Times New Roman" panose="02020603050405020304" pitchFamily="18" charset="0"/>
                <a:cs typeface="Times New Roman" panose="02020603050405020304" pitchFamily="18" charset="0"/>
              </a:rPr>
              <a:t>(Multiple Instruction streams and a Single Data stream) machines </a:t>
            </a:r>
          </a:p>
          <a:p>
            <a:pPr marL="0" indent="0">
              <a:buNone/>
            </a:pPr>
            <a:endParaRPr lang="en-US" sz="1900" b="1" dirty="0">
              <a:solidFill>
                <a:srgbClr val="002060"/>
              </a:solidFill>
              <a:latin typeface="Times New Roman" panose="02020603050405020304" pitchFamily="18" charset="0"/>
              <a:cs typeface="Times New Roman" panose="02020603050405020304" pitchFamily="18" charset="0"/>
            </a:endParaRPr>
          </a:p>
          <a:p>
            <a:pPr marL="0" indent="0">
              <a:buNone/>
            </a:pPr>
            <a:endParaRPr lang="en-US" sz="1800" b="1" dirty="0">
              <a:solidFill>
                <a:srgbClr val="002060"/>
              </a:solidFill>
              <a:latin typeface="Times New Roman" panose="02020603050405020304" pitchFamily="18" charset="0"/>
              <a:cs typeface="Times New Roman" panose="02020603050405020304" pitchFamily="18" charset="0"/>
            </a:endParaRPr>
          </a:p>
          <a:p>
            <a:pPr marL="0" indent="0">
              <a:buNone/>
            </a:pPr>
            <a:endParaRPr lang="en-US" sz="4000" b="1" dirty="0">
              <a:solidFill>
                <a:srgbClr val="002060"/>
              </a:solidFill>
              <a:latin typeface="Times New Roman" panose="02020603050405020304" pitchFamily="18" charset="0"/>
              <a:cs typeface="Times New Roman" panose="02020603050405020304" pitchFamily="18" charset="0"/>
            </a:endParaRPr>
          </a:p>
          <a:p>
            <a:pPr marL="0" indent="0">
              <a:buNone/>
            </a:pPr>
            <a:endParaRPr lang="en-IN" dirty="0" smtClean="0"/>
          </a:p>
          <a:p>
            <a:endParaRPr lang="en-IN" dirty="0" smtClean="0"/>
          </a:p>
          <a:p>
            <a:endParaRPr lang="en-IN" dirty="0"/>
          </a:p>
          <a:p>
            <a:r>
              <a:rPr lang="en-US" sz="2300" dirty="0">
                <a:solidFill>
                  <a:srgbClr val="002060"/>
                </a:solidFill>
                <a:latin typeface="Times New Roman" panose="02020603050405020304" pitchFamily="18" charset="0"/>
                <a:cs typeface="Times New Roman" panose="02020603050405020304" pitchFamily="18" charset="0"/>
              </a:rPr>
              <a:t>A single data stream is fed into multiple processing units. </a:t>
            </a:r>
          </a:p>
          <a:p>
            <a:r>
              <a:rPr lang="en-US" sz="2300" dirty="0">
                <a:solidFill>
                  <a:srgbClr val="C00000"/>
                </a:solidFill>
                <a:latin typeface="Times New Roman" panose="02020603050405020304" pitchFamily="18" charset="0"/>
                <a:cs typeface="Times New Roman" panose="02020603050405020304" pitchFamily="18" charset="0"/>
              </a:rPr>
              <a:t>Each processing unit operates on the data independently via independent instruction streams. </a:t>
            </a:r>
          </a:p>
          <a:p>
            <a:r>
              <a:rPr lang="en-US" sz="2300" dirty="0">
                <a:solidFill>
                  <a:srgbClr val="002060"/>
                </a:solidFill>
                <a:latin typeface="Times New Roman" panose="02020603050405020304" pitchFamily="18" charset="0"/>
                <a:cs typeface="Times New Roman" panose="02020603050405020304" pitchFamily="18" charset="0"/>
              </a:rPr>
              <a:t> A single data stream is forwarded to different processing unit which are connected to different control unit and execute instruction given to it by control unit to which it is attached. </a:t>
            </a:r>
          </a:p>
          <a:p>
            <a:pPr>
              <a:lnSpc>
                <a:spcPct val="100000"/>
              </a:lnSpc>
            </a:pPr>
            <a:r>
              <a:rPr lang="en-US" sz="2300" dirty="0">
                <a:solidFill>
                  <a:srgbClr val="C00000"/>
                </a:solidFill>
                <a:latin typeface="Times New Roman" panose="02020603050405020304" pitchFamily="18" charset="0"/>
                <a:cs typeface="Times New Roman" panose="02020603050405020304" pitchFamily="18" charset="0"/>
              </a:rPr>
              <a:t>Thus in these computers same data flow through a linear array of processors executing different instruction streams. </a:t>
            </a:r>
          </a:p>
          <a:p>
            <a:r>
              <a:rPr lang="en-US" sz="2300" dirty="0">
                <a:solidFill>
                  <a:srgbClr val="002060"/>
                </a:solidFill>
                <a:latin typeface="Times New Roman" panose="02020603050405020304" pitchFamily="18" charset="0"/>
                <a:cs typeface="Times New Roman" panose="02020603050405020304" pitchFamily="18" charset="0"/>
              </a:rPr>
              <a:t>This architecture is also known as Systolic Arrays for pipelined execution of specific instructions. </a:t>
            </a:r>
          </a:p>
          <a:p>
            <a:pPr>
              <a:lnSpc>
                <a:spcPct val="110000"/>
              </a:lnSpc>
            </a:pPr>
            <a:r>
              <a:rPr lang="en-US" sz="2300" dirty="0">
                <a:solidFill>
                  <a:srgbClr val="C00000"/>
                </a:solidFill>
                <a:latin typeface="Times New Roman" panose="02020603050405020304" pitchFamily="18" charset="0"/>
                <a:cs typeface="Times New Roman" panose="02020603050405020304" pitchFamily="18" charset="0"/>
              </a:rPr>
              <a:t>Some conceivable uses might be: </a:t>
            </a:r>
          </a:p>
          <a:p>
            <a:pPr marL="0" indent="0">
              <a:buNone/>
            </a:pPr>
            <a:r>
              <a:rPr lang="en-US" sz="2300" dirty="0">
                <a:solidFill>
                  <a:srgbClr val="002060"/>
                </a:solidFill>
                <a:latin typeface="Times New Roman" panose="02020603050405020304" pitchFamily="18" charset="0"/>
                <a:cs typeface="Times New Roman" panose="02020603050405020304" pitchFamily="18" charset="0"/>
              </a:rPr>
              <a:t>1. multiple frequency filters operating on a single signal stream </a:t>
            </a:r>
          </a:p>
          <a:p>
            <a:pPr marL="0" indent="0">
              <a:buNone/>
            </a:pPr>
            <a:r>
              <a:rPr lang="en-US" sz="2300" dirty="0">
                <a:solidFill>
                  <a:srgbClr val="002060"/>
                </a:solidFill>
                <a:latin typeface="Times New Roman" panose="02020603050405020304" pitchFamily="18" charset="0"/>
                <a:cs typeface="Times New Roman" panose="02020603050405020304" pitchFamily="18" charset="0"/>
              </a:rPr>
              <a:t>2. multiple cryptography algorithms attempting to crack a single coded message. Multiple Instructions: Every processor may be executing a different instruction stream </a:t>
            </a:r>
          </a:p>
          <a:p>
            <a:endParaRPr lang="en-IN" sz="2600" dirty="0"/>
          </a:p>
        </p:txBody>
      </p:sp>
      <p:pic>
        <p:nvPicPr>
          <p:cNvPr id="7" name="Picture 6"/>
          <p:cNvPicPr>
            <a:picLocks noChangeAspect="1"/>
          </p:cNvPicPr>
          <p:nvPr/>
        </p:nvPicPr>
        <p:blipFill>
          <a:blip r:embed="rId5"/>
          <a:stretch>
            <a:fillRect/>
          </a:stretch>
        </p:blipFill>
        <p:spPr>
          <a:xfrm>
            <a:off x="3461224" y="1117105"/>
            <a:ext cx="4828018" cy="2191051"/>
          </a:xfrm>
          <a:prstGeom prst="rect">
            <a:avLst/>
          </a:prstGeom>
        </p:spPr>
      </p:pic>
    </p:spTree>
    <p:extLst>
      <p:ext uri="{BB962C8B-B14F-4D97-AF65-F5344CB8AC3E}">
        <p14:creationId xmlns:p14="http://schemas.microsoft.com/office/powerpoint/2010/main" xmlns="" val="2201663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3096" y="114586"/>
            <a:ext cx="7588553" cy="526349"/>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a:t>
            </a:r>
            <a:br>
              <a:rPr lang="en-IN" sz="2000" b="1" dirty="0" smtClean="0">
                <a:solidFill>
                  <a:srgbClr val="C00000"/>
                </a:solidFill>
                <a:latin typeface="Times New Roman" panose="02020603050405020304" pitchFamily="18" charset="0"/>
                <a:cs typeface="Times New Roman" panose="02020603050405020304" pitchFamily="18" charset="0"/>
              </a:rPr>
            </a:br>
            <a:r>
              <a:rPr lang="en-US" sz="2000" b="1" dirty="0">
                <a:solidFill>
                  <a:srgbClr val="002060"/>
                </a:solidFill>
                <a:latin typeface="Times New Roman" panose="02020603050405020304" pitchFamily="18" charset="0"/>
                <a:cs typeface="Times New Roman" panose="02020603050405020304" pitchFamily="18" charset="0"/>
              </a:rPr>
              <a:t>Development Layers</a:t>
            </a:r>
            <a:r>
              <a:rPr lang="en-IN" sz="2000" b="1" dirty="0" smtClean="0">
                <a:solidFill>
                  <a:srgbClr val="C00000"/>
                </a:solidFill>
                <a:latin typeface="Times New Roman" panose="02020603050405020304" pitchFamily="18" charset="0"/>
                <a:cs typeface="Times New Roman" panose="02020603050405020304" pitchFamily="18" charset="0"/>
              </a:rPr>
              <a:t>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400" b="1" dirty="0">
              <a:solidFill>
                <a:srgbClr val="0070C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26</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174021" y="1091024"/>
            <a:ext cx="11750467" cy="6334528"/>
          </a:xfrm>
        </p:spPr>
        <p:txBody>
          <a:bodyPr>
            <a:normAutofit/>
          </a:bodyPr>
          <a:lstStyle/>
          <a:p>
            <a:pPr marL="0" indent="0">
              <a:buNone/>
            </a:pPr>
            <a:endParaRPr lang="en-US" sz="1800" b="1" dirty="0">
              <a:solidFill>
                <a:srgbClr val="002060"/>
              </a:solidFill>
              <a:latin typeface="Times New Roman" panose="02020603050405020304" pitchFamily="18" charset="0"/>
              <a:cs typeface="Times New Roman" panose="02020603050405020304" pitchFamily="18" charset="0"/>
            </a:endParaRPr>
          </a:p>
          <a:p>
            <a:pPr marL="0" indent="0">
              <a:buNone/>
            </a:pPr>
            <a:endParaRPr lang="en-US" sz="4000" b="1" dirty="0">
              <a:solidFill>
                <a:srgbClr val="002060"/>
              </a:solidFill>
              <a:latin typeface="Times New Roman" panose="02020603050405020304" pitchFamily="18" charset="0"/>
              <a:cs typeface="Times New Roman" panose="02020603050405020304" pitchFamily="18" charset="0"/>
            </a:endParaRPr>
          </a:p>
          <a:p>
            <a:pPr marL="0" indent="0">
              <a:buNone/>
            </a:pPr>
            <a:endParaRPr lang="en-IN" dirty="0" smtClean="0"/>
          </a:p>
          <a:p>
            <a:pPr algn="just">
              <a:lnSpc>
                <a:spcPct val="100000"/>
              </a:lnSpc>
              <a:spcBef>
                <a:spcPts val="0"/>
              </a:spcBef>
            </a:pPr>
            <a:r>
              <a:rPr lang="en-US" sz="2200" b="1" dirty="0" smtClean="0">
                <a:solidFill>
                  <a:srgbClr val="002060"/>
                </a:solidFill>
                <a:latin typeface="Times New Roman" panose="02020603050405020304" pitchFamily="18" charset="0"/>
                <a:ea typeface="+mj-ea"/>
                <a:cs typeface="Times New Roman" panose="02020603050405020304" pitchFamily="18" charset="0"/>
              </a:rPr>
              <a:t>Address </a:t>
            </a:r>
            <a:r>
              <a:rPr lang="en-US" sz="2200" b="1" dirty="0">
                <a:solidFill>
                  <a:srgbClr val="002060"/>
                </a:solidFill>
                <a:latin typeface="Times New Roman" panose="02020603050405020304" pitchFamily="18" charset="0"/>
                <a:ea typeface="+mj-ea"/>
                <a:cs typeface="Times New Roman" panose="02020603050405020304" pitchFamily="18" charset="0"/>
              </a:rPr>
              <a:t>Space </a:t>
            </a:r>
            <a:r>
              <a:rPr lang="en-US" sz="2200" dirty="0">
                <a:solidFill>
                  <a:srgbClr val="C00000"/>
                </a:solidFill>
                <a:latin typeface="Times New Roman" panose="02020603050405020304" pitchFamily="18" charset="0"/>
                <a:cs typeface="Times New Roman" panose="02020603050405020304" pitchFamily="18" charset="0"/>
              </a:rPr>
              <a:t>of a processor in a computer system varies among different architectures</a:t>
            </a:r>
            <a:r>
              <a:rPr lang="en-US" sz="2200" dirty="0">
                <a:solidFill>
                  <a:srgbClr val="00B050"/>
                </a:solidFill>
                <a:latin typeface="Times New Roman" panose="02020603050405020304" pitchFamily="18" charset="0"/>
                <a:cs typeface="Times New Roman" panose="02020603050405020304" pitchFamily="18" charset="0"/>
              </a:rPr>
              <a:t>. </a:t>
            </a:r>
            <a:r>
              <a:rPr lang="en-US" sz="2200" b="1" dirty="0">
                <a:solidFill>
                  <a:srgbClr val="00B0F0"/>
                </a:solidFill>
                <a:latin typeface="Times New Roman" panose="02020603050405020304" pitchFamily="18" charset="0"/>
                <a:cs typeface="Times New Roman" panose="02020603050405020304" pitchFamily="18" charset="0"/>
              </a:rPr>
              <a:t>It depends on the memory organization, which is machine-dependent.</a:t>
            </a:r>
            <a:r>
              <a:rPr lang="en-US" sz="2200" dirty="0">
                <a:solidFill>
                  <a:srgbClr val="C00000"/>
                </a:solidFill>
                <a:latin typeface="Times New Roman" panose="02020603050405020304" pitchFamily="18" charset="0"/>
                <a:cs typeface="Times New Roman" panose="02020603050405020304" pitchFamily="18" charset="0"/>
              </a:rPr>
              <a:t> These features are up to the designer and should match the target application domains. </a:t>
            </a:r>
          </a:p>
          <a:p>
            <a:pPr algn="just">
              <a:lnSpc>
                <a:spcPct val="100000"/>
              </a:lnSpc>
              <a:spcBef>
                <a:spcPts val="0"/>
              </a:spcBef>
            </a:pPr>
            <a:r>
              <a:rPr lang="en-US" sz="2200" b="1" dirty="0" smtClean="0">
                <a:solidFill>
                  <a:srgbClr val="002060"/>
                </a:solidFill>
                <a:latin typeface="Times New Roman" panose="02020603050405020304" pitchFamily="18" charset="0"/>
                <a:ea typeface="+mj-ea"/>
                <a:cs typeface="Times New Roman" panose="02020603050405020304" pitchFamily="18" charset="0"/>
              </a:rPr>
              <a:t>Application </a:t>
            </a:r>
            <a:r>
              <a:rPr lang="en-US" sz="2200" b="1" dirty="0">
                <a:solidFill>
                  <a:srgbClr val="002060"/>
                </a:solidFill>
                <a:latin typeface="Times New Roman" panose="02020603050405020304" pitchFamily="18" charset="0"/>
                <a:ea typeface="+mj-ea"/>
                <a:cs typeface="Times New Roman" panose="02020603050405020304" pitchFamily="18" charset="0"/>
              </a:rPr>
              <a:t>Programs and</a:t>
            </a:r>
            <a:r>
              <a:rPr lang="en-US" sz="2400" dirty="0"/>
              <a:t> </a:t>
            </a:r>
            <a:r>
              <a:rPr lang="en-US" sz="2200" b="1" dirty="0">
                <a:solidFill>
                  <a:srgbClr val="002060"/>
                </a:solidFill>
                <a:latin typeface="Times New Roman" panose="02020603050405020304" pitchFamily="18" charset="0"/>
                <a:ea typeface="+mj-ea"/>
                <a:cs typeface="Times New Roman" panose="02020603050405020304" pitchFamily="18" charset="0"/>
              </a:rPr>
              <a:t>Programming Environments </a:t>
            </a:r>
            <a:r>
              <a:rPr lang="en-US" sz="2200" dirty="0">
                <a:solidFill>
                  <a:srgbClr val="C00000"/>
                </a:solidFill>
                <a:latin typeface="Times New Roman" panose="02020603050405020304" pitchFamily="18" charset="0"/>
                <a:cs typeface="Times New Roman" panose="02020603050405020304" pitchFamily="18" charset="0"/>
              </a:rPr>
              <a:t>which are </a:t>
            </a:r>
            <a:r>
              <a:rPr lang="en-US" sz="2200" b="1" dirty="0">
                <a:solidFill>
                  <a:srgbClr val="00B0F0"/>
                </a:solidFill>
                <a:latin typeface="Times New Roman" panose="02020603050405020304" pitchFamily="18" charset="0"/>
                <a:cs typeface="Times New Roman" panose="02020603050405020304" pitchFamily="18" charset="0"/>
              </a:rPr>
              <a:t>machine-independent. </a:t>
            </a:r>
            <a:r>
              <a:rPr lang="en-US" sz="2200" dirty="0">
                <a:solidFill>
                  <a:srgbClr val="C00000"/>
                </a:solidFill>
                <a:latin typeface="Times New Roman" panose="02020603050405020304" pitchFamily="18" charset="0"/>
                <a:cs typeface="Times New Roman" panose="02020603050405020304" pitchFamily="18" charset="0"/>
              </a:rPr>
              <a:t>Independent of machine architecture, the user programs can be ported to many computers with minimum conversion costs. </a:t>
            </a:r>
          </a:p>
          <a:p>
            <a:r>
              <a:rPr lang="en-US" sz="2400" dirty="0" smtClean="0"/>
              <a:t> </a:t>
            </a:r>
            <a:r>
              <a:rPr lang="en-US" sz="2200" b="1" dirty="0">
                <a:solidFill>
                  <a:srgbClr val="002060"/>
                </a:solidFill>
                <a:latin typeface="Times New Roman" panose="02020603050405020304" pitchFamily="18" charset="0"/>
                <a:ea typeface="+mj-ea"/>
                <a:cs typeface="Times New Roman" panose="02020603050405020304" pitchFamily="18" charset="0"/>
              </a:rPr>
              <a:t>High-level languages and</a:t>
            </a:r>
            <a:r>
              <a:rPr lang="en-US" sz="2400" dirty="0"/>
              <a:t> </a:t>
            </a:r>
            <a:r>
              <a:rPr lang="en-US" sz="2200" b="1" dirty="0">
                <a:solidFill>
                  <a:srgbClr val="002060"/>
                </a:solidFill>
                <a:latin typeface="Times New Roman" panose="02020603050405020304" pitchFamily="18" charset="0"/>
                <a:ea typeface="+mj-ea"/>
                <a:cs typeface="Times New Roman" panose="02020603050405020304" pitchFamily="18" charset="0"/>
              </a:rPr>
              <a:t>Communication Models </a:t>
            </a:r>
            <a:r>
              <a:rPr lang="en-US" sz="2200" b="1" dirty="0">
                <a:solidFill>
                  <a:srgbClr val="00B0F0"/>
                </a:solidFill>
                <a:latin typeface="Times New Roman" panose="02020603050405020304" pitchFamily="18" charset="0"/>
                <a:cs typeface="Times New Roman" panose="02020603050405020304" pitchFamily="18" charset="0"/>
              </a:rPr>
              <a:t>depend on the architectural choices made in a computer system. </a:t>
            </a:r>
            <a:r>
              <a:rPr lang="en-US" sz="2200" dirty="0">
                <a:solidFill>
                  <a:srgbClr val="C00000"/>
                </a:solidFill>
                <a:latin typeface="Times New Roman" panose="02020603050405020304" pitchFamily="18" charset="0"/>
                <a:cs typeface="Times New Roman" panose="02020603050405020304" pitchFamily="18" charset="0"/>
              </a:rPr>
              <a:t>From a programmer's viewpoint, these two layers should be </a:t>
            </a:r>
            <a:r>
              <a:rPr lang="en-US" sz="2200" dirty="0" smtClean="0">
                <a:solidFill>
                  <a:srgbClr val="C00000"/>
                </a:solidFill>
                <a:latin typeface="Times New Roman" panose="02020603050405020304" pitchFamily="18" charset="0"/>
                <a:cs typeface="Times New Roman" panose="02020603050405020304" pitchFamily="18" charset="0"/>
              </a:rPr>
              <a:t>architecture-</a:t>
            </a:r>
            <a:endParaRPr lang="en-IN" sz="2400" dirty="0"/>
          </a:p>
          <a:p>
            <a:pPr marL="0" indent="0">
              <a:buNone/>
            </a:pPr>
            <a:r>
              <a:rPr lang="en-IN" sz="2200" dirty="0" smtClean="0">
                <a:solidFill>
                  <a:srgbClr val="C00000"/>
                </a:solidFill>
                <a:latin typeface="Times New Roman" panose="02020603050405020304" pitchFamily="18" charset="0"/>
                <a:cs typeface="Times New Roman" panose="02020603050405020304" pitchFamily="18" charset="0"/>
              </a:rPr>
              <a:t>   transparent</a:t>
            </a:r>
            <a:r>
              <a:rPr lang="en-IN" sz="2200" dirty="0">
                <a:solidFill>
                  <a:srgbClr val="C00000"/>
                </a:solidFill>
                <a:latin typeface="Times New Roman" panose="02020603050405020304" pitchFamily="18" charset="0"/>
                <a:cs typeface="Times New Roman" panose="02020603050405020304" pitchFamily="18" charset="0"/>
              </a:rPr>
              <a:t>. </a:t>
            </a:r>
          </a:p>
          <a:p>
            <a:pPr algn="just">
              <a:lnSpc>
                <a:spcPct val="100000"/>
              </a:lnSpc>
              <a:spcBef>
                <a:spcPts val="0"/>
              </a:spcBef>
            </a:pPr>
            <a:endParaRPr lang="en-US" sz="2200" dirty="0">
              <a:solidFill>
                <a:srgbClr val="C00000"/>
              </a:solidFill>
              <a:latin typeface="Times New Roman" panose="02020603050405020304" pitchFamily="18" charset="0"/>
              <a:cs typeface="Times New Roman" panose="02020603050405020304" pitchFamily="18" charset="0"/>
            </a:endParaRPr>
          </a:p>
          <a:p>
            <a:pPr>
              <a:lnSpc>
                <a:spcPct val="100000"/>
              </a:lnSpc>
              <a:spcBef>
                <a:spcPts val="0"/>
              </a:spcBef>
            </a:pPr>
            <a:endParaRPr lang="en-IN" sz="2600" dirty="0"/>
          </a:p>
        </p:txBody>
      </p:sp>
      <p:pic>
        <p:nvPicPr>
          <p:cNvPr id="3" name="Picture 2"/>
          <p:cNvPicPr>
            <a:picLocks noChangeAspect="1"/>
          </p:cNvPicPr>
          <p:nvPr/>
        </p:nvPicPr>
        <p:blipFill>
          <a:blip r:embed="rId5" cstate="print"/>
          <a:stretch>
            <a:fillRect/>
          </a:stretch>
        </p:blipFill>
        <p:spPr>
          <a:xfrm>
            <a:off x="7163115" y="489545"/>
            <a:ext cx="4577068" cy="2033062"/>
          </a:xfrm>
          <a:prstGeom prst="rect">
            <a:avLst/>
          </a:prstGeom>
        </p:spPr>
      </p:pic>
      <p:sp>
        <p:nvSpPr>
          <p:cNvPr id="7" name="TextBox 6"/>
          <p:cNvSpPr txBox="1"/>
          <p:nvPr/>
        </p:nvSpPr>
        <p:spPr>
          <a:xfrm>
            <a:off x="174023" y="883467"/>
            <a:ext cx="7312093" cy="707886"/>
          </a:xfrm>
          <a:prstGeom prst="rect">
            <a:avLst/>
          </a:prstGeom>
          <a:noFill/>
        </p:spPr>
        <p:txBody>
          <a:bodyPr wrap="square" rtlCol="0">
            <a:spAutoFit/>
          </a:bodyPr>
          <a:lstStyle/>
          <a:p>
            <a:r>
              <a:rPr lang="en-US" sz="2000" dirty="0" smtClean="0">
                <a:solidFill>
                  <a:srgbClr val="C00000"/>
                </a:solidFill>
                <a:latin typeface="Times New Roman" panose="02020603050405020304" pitchFamily="18" charset="0"/>
                <a:cs typeface="Times New Roman" panose="02020603050405020304" pitchFamily="18" charset="0"/>
              </a:rPr>
              <a:t>A </a:t>
            </a:r>
            <a:r>
              <a:rPr lang="en-US" sz="2000" dirty="0">
                <a:solidFill>
                  <a:srgbClr val="C00000"/>
                </a:solidFill>
                <a:latin typeface="Times New Roman" panose="02020603050405020304" pitchFamily="18" charset="0"/>
                <a:cs typeface="Times New Roman" panose="02020603050405020304" pitchFamily="18" charset="0"/>
              </a:rPr>
              <a:t>layered development of parallel computers is illustrated in Fig. 1.4. </a:t>
            </a:r>
          </a:p>
          <a:p>
            <a:endParaRPr lang="en-IN" sz="2000" dirty="0"/>
          </a:p>
        </p:txBody>
      </p:sp>
      <p:sp>
        <p:nvSpPr>
          <p:cNvPr id="11" name="TextBox 10"/>
          <p:cNvSpPr txBox="1"/>
          <p:nvPr/>
        </p:nvSpPr>
        <p:spPr>
          <a:xfrm>
            <a:off x="174022" y="1506944"/>
            <a:ext cx="6047315" cy="1015663"/>
          </a:xfrm>
          <a:prstGeom prst="rect">
            <a:avLst/>
          </a:prstGeom>
          <a:noFill/>
        </p:spPr>
        <p:txBody>
          <a:bodyPr wrap="square" rtlCol="0">
            <a:spAutoFit/>
          </a:bodyPr>
          <a:lstStyle/>
          <a:p>
            <a:pPr algn="just">
              <a:lnSpc>
                <a:spcPct val="100000"/>
              </a:lnSpc>
              <a:spcBef>
                <a:spcPts val="0"/>
              </a:spcBef>
            </a:pPr>
            <a:r>
              <a:rPr lang="en-US" sz="2000" b="1" dirty="0">
                <a:solidFill>
                  <a:srgbClr val="002060"/>
                </a:solidFill>
                <a:latin typeface="Times New Roman" panose="02020603050405020304" pitchFamily="18" charset="0"/>
                <a:cs typeface="Times New Roman" panose="02020603050405020304" pitchFamily="18" charset="0"/>
              </a:rPr>
              <a:t>Hardware configurations </a:t>
            </a:r>
            <a:r>
              <a:rPr lang="en-US" sz="2000" dirty="0">
                <a:solidFill>
                  <a:srgbClr val="C00000"/>
                </a:solidFill>
                <a:latin typeface="Times New Roman" panose="02020603050405020304" pitchFamily="18" charset="0"/>
                <a:cs typeface="Times New Roman" panose="02020603050405020304" pitchFamily="18" charset="0"/>
              </a:rPr>
              <a:t>differ from machine to machine, even those of the same model. </a:t>
            </a:r>
          </a:p>
          <a:p>
            <a:endParaRPr lang="en-IN" sz="2000" dirty="0"/>
          </a:p>
        </p:txBody>
      </p:sp>
    </p:spTree>
    <p:extLst>
      <p:ext uri="{BB962C8B-B14F-4D97-AF65-F5344CB8AC3E}">
        <p14:creationId xmlns:p14="http://schemas.microsoft.com/office/powerpoint/2010/main" xmlns="" val="37971615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3096" y="114586"/>
            <a:ext cx="7588553" cy="526349"/>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400" b="1" dirty="0">
              <a:solidFill>
                <a:srgbClr val="0070C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27</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174021" y="1091024"/>
            <a:ext cx="11750467" cy="6334528"/>
          </a:xfrm>
        </p:spPr>
        <p:txBody>
          <a:bodyPr>
            <a:normAutofit/>
          </a:bodyPr>
          <a:lstStyle/>
          <a:p>
            <a:pPr algn="just"/>
            <a:r>
              <a:rPr lang="en-US" sz="2200" dirty="0" smtClean="0">
                <a:solidFill>
                  <a:srgbClr val="002060"/>
                </a:solidFill>
                <a:latin typeface="Times New Roman" panose="02020603050405020304" pitchFamily="18" charset="0"/>
                <a:ea typeface="+mj-ea"/>
                <a:cs typeface="Times New Roman" panose="02020603050405020304" pitchFamily="18" charset="0"/>
              </a:rPr>
              <a:t>However</a:t>
            </a:r>
            <a:r>
              <a:rPr lang="en-US" sz="2200" dirty="0">
                <a:solidFill>
                  <a:srgbClr val="002060"/>
                </a:solidFill>
                <a:latin typeface="Times New Roman" panose="02020603050405020304" pitchFamily="18" charset="0"/>
                <a:ea typeface="+mj-ea"/>
                <a:cs typeface="Times New Roman" panose="02020603050405020304" pitchFamily="18" charset="0"/>
              </a:rPr>
              <a:t>, the Communication Models, shared variables versus message passing, are mostly </a:t>
            </a:r>
            <a:r>
              <a:rPr lang="en-US" sz="2200" b="1" dirty="0">
                <a:solidFill>
                  <a:srgbClr val="FF0000"/>
                </a:solidFill>
                <a:latin typeface="Times New Roman" panose="02020603050405020304" pitchFamily="18" charset="0"/>
                <a:ea typeface="+mj-ea"/>
                <a:cs typeface="Times New Roman" panose="02020603050405020304" pitchFamily="18" charset="0"/>
              </a:rPr>
              <a:t>machine-dependent.</a:t>
            </a:r>
            <a:r>
              <a:rPr lang="en-US" sz="2200" dirty="0">
                <a:solidFill>
                  <a:srgbClr val="002060"/>
                </a:solidFill>
                <a:latin typeface="Times New Roman" panose="02020603050405020304" pitchFamily="18" charset="0"/>
                <a:ea typeface="+mj-ea"/>
                <a:cs typeface="Times New Roman" panose="02020603050405020304" pitchFamily="18" charset="0"/>
              </a:rPr>
              <a:t> The Linda approach using tuple spaces offers architecture transparent Communication model for parallel computers. </a:t>
            </a:r>
          </a:p>
          <a:p>
            <a:pPr algn="just"/>
            <a:r>
              <a:rPr lang="en-US" sz="2200" dirty="0" smtClean="0">
                <a:solidFill>
                  <a:srgbClr val="C00000"/>
                </a:solidFill>
                <a:latin typeface="Times New Roman" panose="02020603050405020304" pitchFamily="18" charset="0"/>
                <a:ea typeface="+mj-ea"/>
                <a:cs typeface="Times New Roman" panose="02020603050405020304" pitchFamily="18" charset="0"/>
              </a:rPr>
              <a:t>Application </a:t>
            </a:r>
            <a:r>
              <a:rPr lang="en-US" sz="2200" dirty="0">
                <a:solidFill>
                  <a:srgbClr val="C00000"/>
                </a:solidFill>
                <a:latin typeface="Times New Roman" panose="02020603050405020304" pitchFamily="18" charset="0"/>
                <a:ea typeface="+mj-ea"/>
                <a:cs typeface="Times New Roman" panose="02020603050405020304" pitchFamily="18" charset="0"/>
              </a:rPr>
              <a:t>programmers prefer more architectural transparency. However, kernel programmers have to explore the opportunities supported by hardware. </a:t>
            </a:r>
          </a:p>
          <a:p>
            <a:pPr algn="just"/>
            <a:r>
              <a:rPr lang="en-US" sz="2200" dirty="0" smtClean="0">
                <a:solidFill>
                  <a:srgbClr val="002060"/>
                </a:solidFill>
                <a:latin typeface="Times New Roman" panose="02020603050405020304" pitchFamily="18" charset="0"/>
                <a:ea typeface="+mj-ea"/>
                <a:cs typeface="Times New Roman" panose="02020603050405020304" pitchFamily="18" charset="0"/>
              </a:rPr>
              <a:t>As </a:t>
            </a:r>
            <a:r>
              <a:rPr lang="en-US" sz="2200" dirty="0">
                <a:solidFill>
                  <a:srgbClr val="002060"/>
                </a:solidFill>
                <a:latin typeface="Times New Roman" panose="02020603050405020304" pitchFamily="18" charset="0"/>
                <a:ea typeface="+mj-ea"/>
                <a:cs typeface="Times New Roman" panose="02020603050405020304" pitchFamily="18" charset="0"/>
              </a:rPr>
              <a:t>a good computer architect, one has to approach the problem from both ends. </a:t>
            </a:r>
          </a:p>
          <a:p>
            <a:pPr algn="just"/>
            <a:r>
              <a:rPr lang="en-US" sz="2200" dirty="0" smtClean="0">
                <a:solidFill>
                  <a:srgbClr val="C00000"/>
                </a:solidFill>
                <a:latin typeface="Times New Roman" panose="02020603050405020304" pitchFamily="18" charset="0"/>
                <a:ea typeface="+mj-ea"/>
                <a:cs typeface="Times New Roman" panose="02020603050405020304" pitchFamily="18" charset="0"/>
              </a:rPr>
              <a:t>The </a:t>
            </a:r>
            <a:r>
              <a:rPr lang="en-US" sz="2200" dirty="0">
                <a:solidFill>
                  <a:srgbClr val="C00000"/>
                </a:solidFill>
                <a:latin typeface="Times New Roman" panose="02020603050405020304" pitchFamily="18" charset="0"/>
                <a:ea typeface="+mj-ea"/>
                <a:cs typeface="Times New Roman" panose="02020603050405020304" pitchFamily="18" charset="0"/>
              </a:rPr>
              <a:t>compilers and OS support should be designed to remove as many architectural constraints as possible from the programmer. </a:t>
            </a:r>
          </a:p>
          <a:p>
            <a:pPr marL="0" indent="0">
              <a:buNone/>
            </a:pPr>
            <a:endParaRPr lang="en-US" sz="4000" b="1" dirty="0">
              <a:solidFill>
                <a:srgbClr val="002060"/>
              </a:solidFill>
              <a:latin typeface="Times New Roman" panose="02020603050405020304" pitchFamily="18" charset="0"/>
              <a:cs typeface="Times New Roman" panose="02020603050405020304" pitchFamily="18" charset="0"/>
            </a:endParaRPr>
          </a:p>
          <a:p>
            <a:pPr marL="0" indent="0">
              <a:buNone/>
            </a:pPr>
            <a:endParaRPr lang="en-IN" dirty="0" smtClean="0"/>
          </a:p>
          <a:p>
            <a:pPr>
              <a:lnSpc>
                <a:spcPct val="100000"/>
              </a:lnSpc>
              <a:spcBef>
                <a:spcPts val="0"/>
              </a:spcBef>
            </a:pPr>
            <a:endParaRPr lang="en-IN" sz="2600" dirty="0"/>
          </a:p>
        </p:txBody>
      </p:sp>
    </p:spTree>
    <p:extLst>
      <p:ext uri="{BB962C8B-B14F-4D97-AF65-F5344CB8AC3E}">
        <p14:creationId xmlns:p14="http://schemas.microsoft.com/office/powerpoint/2010/main" xmlns="" val="38575876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8734" y="226626"/>
            <a:ext cx="7588553" cy="593691"/>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2060"/>
                </a:solidFill>
                <a:latin typeface="Times New Roman" panose="02020603050405020304" pitchFamily="18" charset="0"/>
                <a:cs typeface="Times New Roman" panose="02020603050405020304" pitchFamily="18" charset="0"/>
              </a:rPr>
              <a:t>System </a:t>
            </a:r>
            <a:r>
              <a:rPr lang="en-IN" sz="2000" b="1" dirty="0">
                <a:solidFill>
                  <a:srgbClr val="002060"/>
                </a:solidFill>
                <a:latin typeface="Times New Roman" panose="02020603050405020304" pitchFamily="18" charset="0"/>
                <a:cs typeface="Times New Roman" panose="02020603050405020304" pitchFamily="18" charset="0"/>
              </a:rPr>
              <a:t>Attributes affecting Performance </a:t>
            </a:r>
            <a:r>
              <a:rPr lang="en-IN" sz="2000" b="1" dirty="0">
                <a:solidFill>
                  <a:srgbClr val="C00000"/>
                </a:solidFill>
                <a:latin typeface="Times New Roman" panose="02020603050405020304" pitchFamily="18" charset="0"/>
                <a:cs typeface="Times New Roman" panose="02020603050405020304" pitchFamily="18" charset="0"/>
              </a:rPr>
              <a:t/>
            </a:r>
            <a:br>
              <a:rPr lang="en-IN" sz="2000" b="1" dirty="0">
                <a:solidFill>
                  <a:srgbClr val="C0000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400" b="1" dirty="0">
              <a:solidFill>
                <a:srgbClr val="0070C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28</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174023" y="732077"/>
            <a:ext cx="11750467" cy="6334528"/>
          </a:xfrm>
        </p:spPr>
        <p:txBody>
          <a:bodyPr>
            <a:normAutofit/>
          </a:bodyPr>
          <a:lstStyle/>
          <a:p>
            <a:pPr marL="0" indent="0">
              <a:lnSpc>
                <a:spcPct val="100000"/>
              </a:lnSpc>
              <a:spcBef>
                <a:spcPts val="0"/>
              </a:spcBef>
              <a:buNone/>
            </a:pPr>
            <a:r>
              <a:rPr lang="en-IN" sz="2400" b="1" dirty="0" smtClean="0">
                <a:solidFill>
                  <a:srgbClr val="0070C0"/>
                </a:solidFill>
                <a:latin typeface="Times New Roman" panose="02020603050405020304" pitchFamily="18" charset="0"/>
                <a:cs typeface="Times New Roman" panose="02020603050405020304" pitchFamily="18" charset="0"/>
              </a:rPr>
              <a:t>System </a:t>
            </a:r>
            <a:r>
              <a:rPr lang="en-IN" sz="2400" b="1" dirty="0">
                <a:solidFill>
                  <a:srgbClr val="0070C0"/>
                </a:solidFill>
                <a:latin typeface="Times New Roman" panose="02020603050405020304" pitchFamily="18" charset="0"/>
                <a:cs typeface="Times New Roman" panose="02020603050405020304" pitchFamily="18" charset="0"/>
              </a:rPr>
              <a:t>Attributes affecting Performance </a:t>
            </a:r>
            <a:endParaRPr lang="en-IN" sz="2400" b="1" dirty="0" smtClean="0">
              <a:solidFill>
                <a:srgbClr val="0070C0"/>
              </a:solidFill>
              <a:latin typeface="Times New Roman" panose="02020603050405020304" pitchFamily="18" charset="0"/>
              <a:cs typeface="Times New Roman" panose="02020603050405020304" pitchFamily="18" charset="0"/>
            </a:endParaRPr>
          </a:p>
          <a:p>
            <a:pPr marL="0" indent="0">
              <a:buNone/>
            </a:pPr>
            <a:r>
              <a:rPr lang="en-IN" sz="2400" b="1" dirty="0">
                <a:solidFill>
                  <a:srgbClr val="C00000"/>
                </a:solidFill>
                <a:latin typeface="Times New Roman" panose="02020603050405020304" pitchFamily="18" charset="0"/>
                <a:cs typeface="Times New Roman" panose="02020603050405020304" pitchFamily="18" charset="0"/>
              </a:rPr>
              <a:t>Clock Rate and CPI </a:t>
            </a:r>
            <a:r>
              <a:rPr lang="en-IN" sz="2400" b="1" dirty="0" smtClean="0">
                <a:solidFill>
                  <a:srgbClr val="C00000"/>
                </a:solidFill>
                <a:latin typeface="Times New Roman" panose="02020603050405020304" pitchFamily="18" charset="0"/>
                <a:cs typeface="Times New Roman" panose="02020603050405020304" pitchFamily="18" charset="0"/>
              </a:rPr>
              <a:t>(Cycles Per Instruction)</a:t>
            </a:r>
            <a:endParaRPr lang="en-IN" sz="2400" dirty="0">
              <a:solidFill>
                <a:srgbClr val="C00000"/>
              </a:solidFill>
              <a:latin typeface="Times New Roman" panose="02020603050405020304" pitchFamily="18" charset="0"/>
              <a:cs typeface="Times New Roman" panose="02020603050405020304" pitchFamily="18" charset="0"/>
            </a:endParaRPr>
          </a:p>
          <a:p>
            <a:r>
              <a:rPr lang="en-US" sz="2000" b="1" dirty="0">
                <a:solidFill>
                  <a:srgbClr val="002060"/>
                </a:solidFill>
                <a:latin typeface="Times New Roman" panose="02020603050405020304" pitchFamily="18" charset="0"/>
                <a:ea typeface="+mj-ea"/>
                <a:cs typeface="Times New Roman" panose="02020603050405020304" pitchFamily="18" charset="0"/>
              </a:rPr>
              <a:t>The CPU (or simply the processor) of today's digital computer is driven by a </a:t>
            </a:r>
            <a:r>
              <a:rPr lang="en-US" sz="2000" b="1" dirty="0">
                <a:solidFill>
                  <a:srgbClr val="00B0F0"/>
                </a:solidFill>
                <a:latin typeface="Times New Roman" panose="02020603050405020304" pitchFamily="18" charset="0"/>
                <a:ea typeface="+mj-ea"/>
                <a:cs typeface="Times New Roman" panose="02020603050405020304" pitchFamily="18" charset="0"/>
              </a:rPr>
              <a:t>clock with a constant cycle time (</a:t>
            </a:r>
            <a:r>
              <a:rPr lang="en-US" sz="2000" b="1" dirty="0">
                <a:solidFill>
                  <a:srgbClr val="FF0000"/>
                </a:solidFill>
                <a:latin typeface="Times New Roman" panose="02020603050405020304" pitchFamily="18" charset="0"/>
                <a:ea typeface="+mj-ea"/>
                <a:cs typeface="Times New Roman" panose="02020603050405020304" pitchFamily="18" charset="0"/>
              </a:rPr>
              <a:t>(τ – tau </a:t>
            </a:r>
            <a:r>
              <a:rPr lang="en-US" sz="2000" b="1" dirty="0" smtClean="0">
                <a:solidFill>
                  <a:srgbClr val="FF0000"/>
                </a:solidFill>
                <a:latin typeface="Times New Roman" panose="02020603050405020304" pitchFamily="18" charset="0"/>
                <a:ea typeface="+mj-ea"/>
                <a:cs typeface="Times New Roman" panose="02020603050405020304" pitchFamily="18" charset="0"/>
              </a:rPr>
              <a:t>) </a:t>
            </a:r>
            <a:r>
              <a:rPr lang="en-US" sz="2000" b="1" dirty="0" smtClean="0">
                <a:solidFill>
                  <a:srgbClr val="00B0F0"/>
                </a:solidFill>
                <a:latin typeface="Times New Roman" panose="02020603050405020304" pitchFamily="18" charset="0"/>
                <a:ea typeface="+mj-ea"/>
                <a:cs typeface="Times New Roman" panose="02020603050405020304" pitchFamily="18" charset="0"/>
              </a:rPr>
              <a:t>in </a:t>
            </a:r>
            <a:r>
              <a:rPr lang="en-US" sz="2000" b="1" dirty="0">
                <a:solidFill>
                  <a:srgbClr val="00B0F0"/>
                </a:solidFill>
                <a:latin typeface="Times New Roman" panose="02020603050405020304" pitchFamily="18" charset="0"/>
                <a:ea typeface="+mj-ea"/>
                <a:cs typeface="Times New Roman" panose="02020603050405020304" pitchFamily="18" charset="0"/>
              </a:rPr>
              <a:t>nanoseconds). </a:t>
            </a:r>
          </a:p>
          <a:p>
            <a:r>
              <a:rPr lang="en-US" sz="2000" b="1" dirty="0">
                <a:solidFill>
                  <a:srgbClr val="002060"/>
                </a:solidFill>
                <a:latin typeface="Times New Roman" panose="02020603050405020304" pitchFamily="18" charset="0"/>
                <a:ea typeface="+mj-ea"/>
                <a:cs typeface="Times New Roman" panose="02020603050405020304" pitchFamily="18" charset="0"/>
              </a:rPr>
              <a:t>The inverse of the </a:t>
            </a:r>
            <a:r>
              <a:rPr lang="en-US" sz="2000" b="1" dirty="0">
                <a:solidFill>
                  <a:srgbClr val="00B0F0"/>
                </a:solidFill>
                <a:latin typeface="Times New Roman" panose="02020603050405020304" pitchFamily="18" charset="0"/>
                <a:ea typeface="+mj-ea"/>
                <a:cs typeface="Times New Roman" panose="02020603050405020304" pitchFamily="18" charset="0"/>
              </a:rPr>
              <a:t>cycle time is the clock rate (/ = 1/ τ in </a:t>
            </a:r>
            <a:r>
              <a:rPr lang="en-US" sz="2000" b="1" dirty="0">
                <a:solidFill>
                  <a:srgbClr val="FF0000"/>
                </a:solidFill>
                <a:latin typeface="Times New Roman" panose="02020603050405020304" pitchFamily="18" charset="0"/>
                <a:ea typeface="+mj-ea"/>
                <a:cs typeface="Times New Roman" panose="02020603050405020304" pitchFamily="18" charset="0"/>
              </a:rPr>
              <a:t>megahertz</a:t>
            </a:r>
            <a:r>
              <a:rPr lang="en-US" sz="2000" b="1" dirty="0">
                <a:solidFill>
                  <a:srgbClr val="00B0F0"/>
                </a:solidFill>
                <a:latin typeface="Times New Roman" panose="02020603050405020304" pitchFamily="18" charset="0"/>
                <a:ea typeface="+mj-ea"/>
                <a:cs typeface="Times New Roman" panose="02020603050405020304" pitchFamily="18" charset="0"/>
              </a:rPr>
              <a:t>). </a:t>
            </a:r>
          </a:p>
          <a:p>
            <a:r>
              <a:rPr lang="en-US" sz="2000" b="1" dirty="0">
                <a:solidFill>
                  <a:srgbClr val="C00000"/>
                </a:solidFill>
                <a:latin typeface="Times New Roman" panose="02020603050405020304" pitchFamily="18" charset="0"/>
                <a:ea typeface="+mj-ea"/>
                <a:cs typeface="Times New Roman" panose="02020603050405020304" pitchFamily="18" charset="0"/>
              </a:rPr>
              <a:t>The </a:t>
            </a:r>
            <a:r>
              <a:rPr lang="en-US" sz="2000" b="1" dirty="0">
                <a:solidFill>
                  <a:srgbClr val="0070C0"/>
                </a:solidFill>
                <a:latin typeface="Times New Roman" panose="02020603050405020304" pitchFamily="18" charset="0"/>
                <a:ea typeface="+mj-ea"/>
                <a:cs typeface="Times New Roman" panose="02020603050405020304" pitchFamily="18" charset="0"/>
              </a:rPr>
              <a:t>size of a program is determined by its instruction count (IC), </a:t>
            </a:r>
            <a:r>
              <a:rPr lang="en-US" sz="2000" b="1" dirty="0">
                <a:solidFill>
                  <a:srgbClr val="C00000"/>
                </a:solidFill>
                <a:latin typeface="Times New Roman" panose="02020603050405020304" pitchFamily="18" charset="0"/>
                <a:ea typeface="+mj-ea"/>
                <a:cs typeface="Times New Roman" panose="02020603050405020304" pitchFamily="18" charset="0"/>
              </a:rPr>
              <a:t>in terms of the number of machine </a:t>
            </a:r>
            <a:r>
              <a:rPr lang="en-US" sz="2000" b="1" dirty="0">
                <a:solidFill>
                  <a:srgbClr val="002060"/>
                </a:solidFill>
                <a:latin typeface="Times New Roman" panose="02020603050405020304" pitchFamily="18" charset="0"/>
                <a:ea typeface="+mj-ea"/>
                <a:cs typeface="Times New Roman" panose="02020603050405020304" pitchFamily="18" charset="0"/>
              </a:rPr>
              <a:t>instructions to be executed in the program. </a:t>
            </a:r>
          </a:p>
          <a:p>
            <a:r>
              <a:rPr lang="en-US" sz="2000" b="1" dirty="0">
                <a:solidFill>
                  <a:srgbClr val="002060"/>
                </a:solidFill>
                <a:latin typeface="Times New Roman" panose="02020603050405020304" pitchFamily="18" charset="0"/>
                <a:ea typeface="+mj-ea"/>
                <a:cs typeface="Times New Roman" panose="02020603050405020304" pitchFamily="18" charset="0"/>
              </a:rPr>
              <a:t>Different machine instructions may require different numbers of clock cycles to execute. </a:t>
            </a:r>
            <a:endParaRPr lang="en-US" sz="2000" b="1" dirty="0" smtClean="0">
              <a:solidFill>
                <a:srgbClr val="002060"/>
              </a:solidFill>
              <a:latin typeface="Times New Roman" panose="02020603050405020304" pitchFamily="18" charset="0"/>
              <a:ea typeface="+mj-ea"/>
              <a:cs typeface="Times New Roman" panose="02020603050405020304" pitchFamily="18" charset="0"/>
            </a:endParaRPr>
          </a:p>
          <a:p>
            <a:pPr lvl="1"/>
            <a:r>
              <a:rPr lang="en-US" sz="1800" b="1" dirty="0" smtClean="0">
                <a:solidFill>
                  <a:srgbClr val="C00000"/>
                </a:solidFill>
                <a:latin typeface="Times New Roman" panose="02020603050405020304" pitchFamily="18" charset="0"/>
                <a:ea typeface="+mj-ea"/>
                <a:cs typeface="Times New Roman" panose="02020603050405020304" pitchFamily="18" charset="0"/>
              </a:rPr>
              <a:t>Therefore</a:t>
            </a:r>
            <a:r>
              <a:rPr lang="en-US" sz="1800" b="1" dirty="0">
                <a:solidFill>
                  <a:srgbClr val="C00000"/>
                </a:solidFill>
                <a:latin typeface="Times New Roman" panose="02020603050405020304" pitchFamily="18" charset="0"/>
                <a:ea typeface="+mj-ea"/>
                <a:cs typeface="Times New Roman" panose="02020603050405020304" pitchFamily="18" charset="0"/>
              </a:rPr>
              <a:t>, the </a:t>
            </a:r>
            <a:r>
              <a:rPr lang="en-US" sz="1800" b="1" dirty="0" smtClean="0">
                <a:solidFill>
                  <a:srgbClr val="C00000"/>
                </a:solidFill>
                <a:latin typeface="Times New Roman" panose="02020603050405020304" pitchFamily="18" charset="0"/>
                <a:ea typeface="+mj-ea"/>
                <a:cs typeface="Times New Roman" panose="02020603050405020304" pitchFamily="18" charset="0"/>
              </a:rPr>
              <a:t>Cycles </a:t>
            </a:r>
            <a:r>
              <a:rPr lang="en-US" sz="1800" b="1" dirty="0">
                <a:solidFill>
                  <a:srgbClr val="C00000"/>
                </a:solidFill>
                <a:latin typeface="Times New Roman" panose="02020603050405020304" pitchFamily="18" charset="0"/>
                <a:ea typeface="+mj-ea"/>
                <a:cs typeface="Times New Roman" panose="02020603050405020304" pitchFamily="18" charset="0"/>
              </a:rPr>
              <a:t>P</a:t>
            </a:r>
            <a:r>
              <a:rPr lang="en-US" sz="1800" b="1" dirty="0" smtClean="0">
                <a:solidFill>
                  <a:srgbClr val="C00000"/>
                </a:solidFill>
                <a:latin typeface="Times New Roman" panose="02020603050405020304" pitchFamily="18" charset="0"/>
                <a:ea typeface="+mj-ea"/>
                <a:cs typeface="Times New Roman" panose="02020603050405020304" pitchFamily="18" charset="0"/>
              </a:rPr>
              <a:t>er </a:t>
            </a:r>
            <a:r>
              <a:rPr lang="en-US" sz="1800" b="1" dirty="0">
                <a:solidFill>
                  <a:srgbClr val="C00000"/>
                </a:solidFill>
                <a:latin typeface="Times New Roman" panose="02020603050405020304" pitchFamily="18" charset="0"/>
                <a:ea typeface="+mj-ea"/>
                <a:cs typeface="Times New Roman" panose="02020603050405020304" pitchFamily="18" charset="0"/>
              </a:rPr>
              <a:t>I</a:t>
            </a:r>
            <a:r>
              <a:rPr lang="en-US" sz="1800" b="1" dirty="0" smtClean="0">
                <a:solidFill>
                  <a:srgbClr val="C00000"/>
                </a:solidFill>
                <a:latin typeface="Times New Roman" panose="02020603050405020304" pitchFamily="18" charset="0"/>
                <a:ea typeface="+mj-ea"/>
                <a:cs typeface="Times New Roman" panose="02020603050405020304" pitchFamily="18" charset="0"/>
              </a:rPr>
              <a:t>nstruction </a:t>
            </a:r>
            <a:r>
              <a:rPr lang="en-US" sz="1800" b="1" dirty="0">
                <a:solidFill>
                  <a:srgbClr val="C00000"/>
                </a:solidFill>
                <a:latin typeface="Times New Roman" panose="02020603050405020304" pitchFamily="18" charset="0"/>
                <a:ea typeface="+mj-ea"/>
                <a:cs typeface="Times New Roman" panose="02020603050405020304" pitchFamily="18" charset="0"/>
              </a:rPr>
              <a:t>(CPI) becomes an important parameter for </a:t>
            </a:r>
            <a:r>
              <a:rPr lang="en-US" sz="1800" b="1" dirty="0">
                <a:solidFill>
                  <a:srgbClr val="0070C0"/>
                </a:solidFill>
                <a:latin typeface="Times New Roman" panose="02020603050405020304" pitchFamily="18" charset="0"/>
                <a:ea typeface="+mj-ea"/>
                <a:cs typeface="Times New Roman" panose="02020603050405020304" pitchFamily="18" charset="0"/>
              </a:rPr>
              <a:t>measuring the time needed to execute each instruction. </a:t>
            </a:r>
          </a:p>
          <a:p>
            <a:r>
              <a:rPr lang="en-US" sz="2000" b="1" dirty="0" smtClean="0">
                <a:solidFill>
                  <a:srgbClr val="002060"/>
                </a:solidFill>
                <a:latin typeface="Times New Roman" panose="02020603050405020304" pitchFamily="18" charset="0"/>
                <a:ea typeface="+mj-ea"/>
                <a:cs typeface="Times New Roman" panose="02020603050405020304" pitchFamily="18" charset="0"/>
              </a:rPr>
              <a:t>For </a:t>
            </a:r>
            <a:r>
              <a:rPr lang="en-US" sz="2000" b="1" dirty="0">
                <a:solidFill>
                  <a:srgbClr val="002060"/>
                </a:solidFill>
                <a:latin typeface="Times New Roman" panose="02020603050405020304" pitchFamily="18" charset="0"/>
                <a:ea typeface="+mj-ea"/>
                <a:cs typeface="Times New Roman" panose="02020603050405020304" pitchFamily="18" charset="0"/>
              </a:rPr>
              <a:t>a given instruction set, we can calculate an average CPI over all instruction types, provided we know their </a:t>
            </a:r>
            <a:r>
              <a:rPr lang="en-US" sz="2000" b="1" dirty="0">
                <a:solidFill>
                  <a:srgbClr val="00B0F0"/>
                </a:solidFill>
                <a:latin typeface="Times New Roman" panose="02020603050405020304" pitchFamily="18" charset="0"/>
                <a:ea typeface="+mj-ea"/>
                <a:cs typeface="Times New Roman" panose="02020603050405020304" pitchFamily="18" charset="0"/>
              </a:rPr>
              <a:t>frequencies of appearance in the program. </a:t>
            </a:r>
          </a:p>
          <a:p>
            <a:r>
              <a:rPr lang="en-US" sz="2000" b="1" dirty="0" smtClean="0">
                <a:solidFill>
                  <a:srgbClr val="002060"/>
                </a:solidFill>
                <a:latin typeface="Times New Roman" panose="02020603050405020304" pitchFamily="18" charset="0"/>
                <a:ea typeface="+mj-ea"/>
                <a:cs typeface="Times New Roman" panose="02020603050405020304" pitchFamily="18" charset="0"/>
              </a:rPr>
              <a:t>An </a:t>
            </a:r>
            <a:r>
              <a:rPr lang="en-US" sz="2000" b="1" dirty="0">
                <a:solidFill>
                  <a:srgbClr val="002060"/>
                </a:solidFill>
                <a:latin typeface="Times New Roman" panose="02020603050405020304" pitchFamily="18" charset="0"/>
                <a:ea typeface="+mj-ea"/>
                <a:cs typeface="Times New Roman" panose="02020603050405020304" pitchFamily="18" charset="0"/>
              </a:rPr>
              <a:t>accurate estimate of the average CPI requires a large amount of program code to be traced over a long period of time. </a:t>
            </a:r>
          </a:p>
          <a:p>
            <a:r>
              <a:rPr lang="en-US" sz="2000" b="1" dirty="0" smtClean="0">
                <a:solidFill>
                  <a:srgbClr val="002060"/>
                </a:solidFill>
                <a:latin typeface="Times New Roman" panose="02020603050405020304" pitchFamily="18" charset="0"/>
                <a:ea typeface="+mj-ea"/>
                <a:cs typeface="Times New Roman" panose="02020603050405020304" pitchFamily="18" charset="0"/>
              </a:rPr>
              <a:t>Unless </a:t>
            </a:r>
            <a:r>
              <a:rPr lang="en-US" sz="2000" b="1" dirty="0">
                <a:solidFill>
                  <a:srgbClr val="002060"/>
                </a:solidFill>
                <a:latin typeface="Times New Roman" panose="02020603050405020304" pitchFamily="18" charset="0"/>
                <a:ea typeface="+mj-ea"/>
                <a:cs typeface="Times New Roman" panose="02020603050405020304" pitchFamily="18" charset="0"/>
              </a:rPr>
              <a:t>specifically focusing on a single instruction type, we simply use the term CPI to mean the average value with respect to a given instruction set and a given program mix. </a:t>
            </a:r>
          </a:p>
          <a:p>
            <a:pPr marL="0" indent="0">
              <a:lnSpc>
                <a:spcPct val="100000"/>
              </a:lnSpc>
              <a:spcBef>
                <a:spcPts val="0"/>
              </a:spcBef>
              <a:buNone/>
            </a:pPr>
            <a:endParaRPr lang="en-IN" sz="2400" b="1" dirty="0">
              <a:solidFill>
                <a:srgbClr val="002060"/>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xmlns="" val="18837363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8734" y="226626"/>
            <a:ext cx="7588553" cy="593691"/>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a:solidFill>
                  <a:srgbClr val="0070C0"/>
                </a:solidFill>
                <a:latin typeface="Times New Roman" panose="02020603050405020304" pitchFamily="18" charset="0"/>
                <a:cs typeface="Times New Roman" panose="02020603050405020304" pitchFamily="18" charset="0"/>
              </a:rPr>
              <a:t>Performance Factors </a:t>
            </a:r>
            <a:br>
              <a:rPr lang="en-IN" sz="2000" b="1" dirty="0">
                <a:solidFill>
                  <a:srgbClr val="0070C0"/>
                </a:solidFill>
                <a:latin typeface="Times New Roman" panose="02020603050405020304" pitchFamily="18" charset="0"/>
                <a:cs typeface="Times New Roman" panose="02020603050405020304" pitchFamily="18" charset="0"/>
              </a:rPr>
            </a:br>
            <a:endParaRPr lang="en-IN" sz="2400" b="1" dirty="0">
              <a:solidFill>
                <a:srgbClr val="0070C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29</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46424" y="885901"/>
            <a:ext cx="12017977" cy="6334528"/>
          </a:xfrm>
        </p:spPr>
        <p:txBody>
          <a:bodyPr>
            <a:normAutofit/>
          </a:bodyPr>
          <a:lstStyle/>
          <a:p>
            <a:pPr marL="0" indent="0">
              <a:buNone/>
            </a:pPr>
            <a:r>
              <a:rPr lang="en-IN" sz="2400" b="1" dirty="0">
                <a:solidFill>
                  <a:srgbClr val="0070C0"/>
                </a:solidFill>
                <a:latin typeface="Times New Roman" panose="02020603050405020304" pitchFamily="18" charset="0"/>
                <a:cs typeface="Times New Roman" panose="02020603050405020304" pitchFamily="18" charset="0"/>
              </a:rPr>
              <a:t>Performance Factors </a:t>
            </a:r>
          </a:p>
          <a:p>
            <a:r>
              <a:rPr lang="en-US" sz="2400" dirty="0">
                <a:solidFill>
                  <a:srgbClr val="C00000"/>
                </a:solidFill>
                <a:latin typeface="Times New Roman" panose="02020603050405020304" pitchFamily="18" charset="0"/>
                <a:cs typeface="Times New Roman" panose="02020603050405020304" pitchFamily="18" charset="0"/>
              </a:rPr>
              <a:t>Let IC be the number of instructions in a given program, or the instruction count. </a:t>
            </a:r>
          </a:p>
          <a:p>
            <a:r>
              <a:rPr lang="en-US" sz="2400" dirty="0" smtClean="0">
                <a:solidFill>
                  <a:srgbClr val="002060"/>
                </a:solidFill>
                <a:latin typeface="Times New Roman" panose="02020603050405020304" pitchFamily="18" charset="0"/>
                <a:cs typeface="Times New Roman" panose="02020603050405020304" pitchFamily="18" charset="0"/>
              </a:rPr>
              <a:t>The </a:t>
            </a:r>
            <a:r>
              <a:rPr lang="en-US" sz="2400" dirty="0">
                <a:solidFill>
                  <a:srgbClr val="002060"/>
                </a:solidFill>
                <a:latin typeface="Times New Roman" panose="02020603050405020304" pitchFamily="18" charset="0"/>
                <a:cs typeface="Times New Roman" panose="02020603050405020304" pitchFamily="18" charset="0"/>
              </a:rPr>
              <a:t>CPU time </a:t>
            </a:r>
            <a:r>
              <a:rPr lang="en-US" sz="2400" i="1" dirty="0">
                <a:solidFill>
                  <a:srgbClr val="002060"/>
                </a:solidFill>
                <a:latin typeface="Times New Roman" panose="02020603050405020304" pitchFamily="18" charset="0"/>
                <a:cs typeface="Times New Roman" panose="02020603050405020304" pitchFamily="18" charset="0"/>
              </a:rPr>
              <a:t>(T </a:t>
            </a:r>
            <a:r>
              <a:rPr lang="en-US" sz="2400" dirty="0">
                <a:solidFill>
                  <a:srgbClr val="002060"/>
                </a:solidFill>
                <a:latin typeface="Times New Roman" panose="02020603050405020304" pitchFamily="18" charset="0"/>
                <a:cs typeface="Times New Roman" panose="02020603050405020304" pitchFamily="18" charset="0"/>
              </a:rPr>
              <a:t>in seconds/program) needed to execute the program is estimated by finding the product of three contributing factors: </a:t>
            </a:r>
          </a:p>
          <a:p>
            <a:pPr marL="0" indent="0" algn="ctr">
              <a:buNone/>
            </a:pPr>
            <a:r>
              <a:rPr lang="fr-FR" sz="2400" b="1" dirty="0" smtClean="0">
                <a:solidFill>
                  <a:srgbClr val="002060"/>
                </a:solidFill>
                <a:latin typeface="Times New Roman" panose="02020603050405020304" pitchFamily="18" charset="0"/>
                <a:cs typeface="Times New Roman" panose="02020603050405020304" pitchFamily="18" charset="0"/>
              </a:rPr>
              <a:t>      T </a:t>
            </a:r>
            <a:r>
              <a:rPr lang="fr-FR" sz="2400" b="1" dirty="0">
                <a:solidFill>
                  <a:srgbClr val="002060"/>
                </a:solidFill>
                <a:latin typeface="Times New Roman" panose="02020603050405020304" pitchFamily="18" charset="0"/>
                <a:cs typeface="Times New Roman" panose="02020603050405020304" pitchFamily="18" charset="0"/>
              </a:rPr>
              <a:t>= </a:t>
            </a:r>
            <a:r>
              <a:rPr lang="fr-FR" sz="2400" b="1" dirty="0" smtClean="0">
                <a:solidFill>
                  <a:srgbClr val="002060"/>
                </a:solidFill>
                <a:latin typeface="Times New Roman" panose="02020603050405020304" pitchFamily="18" charset="0"/>
                <a:cs typeface="Times New Roman" panose="02020603050405020304" pitchFamily="18" charset="0"/>
              </a:rPr>
              <a:t>IC </a:t>
            </a:r>
            <a:r>
              <a:rPr lang="fr-FR" sz="2400" b="1" dirty="0">
                <a:solidFill>
                  <a:srgbClr val="002060"/>
                </a:solidFill>
                <a:latin typeface="Times New Roman" panose="02020603050405020304" pitchFamily="18" charset="0"/>
                <a:cs typeface="Times New Roman" panose="02020603050405020304" pitchFamily="18" charset="0"/>
              </a:rPr>
              <a:t>x CPI x τ </a:t>
            </a:r>
            <a:r>
              <a:rPr lang="fr-FR" sz="2400" b="1" dirty="0" smtClean="0">
                <a:solidFill>
                  <a:srgbClr val="002060"/>
                </a:solidFill>
                <a:latin typeface="Times New Roman" panose="02020603050405020304" pitchFamily="18" charset="0"/>
                <a:cs typeface="Times New Roman" panose="02020603050405020304" pitchFamily="18" charset="0"/>
              </a:rPr>
              <a:t>            </a:t>
            </a:r>
            <a:r>
              <a:rPr lang="fr-FR" sz="2400" dirty="0" smtClean="0">
                <a:solidFill>
                  <a:srgbClr val="002060"/>
                </a:solidFill>
                <a:latin typeface="Times New Roman" panose="02020603050405020304" pitchFamily="18" charset="0"/>
                <a:cs typeface="Times New Roman" panose="02020603050405020304" pitchFamily="18" charset="0"/>
              </a:rPr>
              <a:t>(</a:t>
            </a:r>
            <a:r>
              <a:rPr lang="fr-FR" sz="2400" dirty="0">
                <a:solidFill>
                  <a:srgbClr val="002060"/>
                </a:solidFill>
                <a:latin typeface="Times New Roman" panose="02020603050405020304" pitchFamily="18" charset="0"/>
                <a:cs typeface="Times New Roman" panose="02020603050405020304" pitchFamily="18" charset="0"/>
              </a:rPr>
              <a:t>1.1) </a:t>
            </a:r>
          </a:p>
          <a:p>
            <a:r>
              <a:rPr lang="en-US" sz="2400" dirty="0" smtClean="0">
                <a:solidFill>
                  <a:srgbClr val="002060"/>
                </a:solidFill>
                <a:latin typeface="Times New Roman" panose="02020603050405020304" pitchFamily="18" charset="0"/>
                <a:cs typeface="Times New Roman" panose="02020603050405020304" pitchFamily="18" charset="0"/>
              </a:rPr>
              <a:t>The </a:t>
            </a:r>
            <a:r>
              <a:rPr lang="en-US" sz="2400" dirty="0">
                <a:solidFill>
                  <a:srgbClr val="002060"/>
                </a:solidFill>
                <a:latin typeface="Times New Roman" panose="02020603050405020304" pitchFamily="18" charset="0"/>
                <a:cs typeface="Times New Roman" panose="02020603050405020304" pitchFamily="18" charset="0"/>
              </a:rPr>
              <a:t>execution of an instruction requires going through a cycle of events involving the </a:t>
            </a:r>
            <a:endParaRPr lang="en-US" sz="2400" dirty="0" smtClean="0">
              <a:solidFill>
                <a:srgbClr val="002060"/>
              </a:solidFill>
              <a:latin typeface="Times New Roman" panose="02020603050405020304" pitchFamily="18" charset="0"/>
              <a:cs typeface="Times New Roman" panose="02020603050405020304" pitchFamily="18" charset="0"/>
            </a:endParaRPr>
          </a:p>
          <a:p>
            <a:pPr lvl="1"/>
            <a:r>
              <a:rPr lang="en-US" sz="2000" dirty="0" smtClean="0">
                <a:solidFill>
                  <a:srgbClr val="C00000"/>
                </a:solidFill>
                <a:latin typeface="Times New Roman" panose="02020603050405020304" pitchFamily="18" charset="0"/>
                <a:cs typeface="Times New Roman" panose="02020603050405020304" pitchFamily="18" charset="0"/>
              </a:rPr>
              <a:t>Instruction Fetch (MEMORY ACCESS)</a:t>
            </a:r>
          </a:p>
          <a:p>
            <a:pPr lvl="1"/>
            <a:r>
              <a:rPr lang="en-US" sz="2000" dirty="0" smtClean="0">
                <a:solidFill>
                  <a:srgbClr val="C00000"/>
                </a:solidFill>
                <a:latin typeface="Times New Roman" panose="02020603050405020304" pitchFamily="18" charset="0"/>
                <a:cs typeface="Times New Roman" panose="02020603050405020304" pitchFamily="18" charset="0"/>
              </a:rPr>
              <a:t>Decode (WITHIN CPU)</a:t>
            </a:r>
          </a:p>
          <a:p>
            <a:pPr lvl="1"/>
            <a:r>
              <a:rPr lang="en-US" sz="2000" dirty="0">
                <a:solidFill>
                  <a:srgbClr val="C00000"/>
                </a:solidFill>
                <a:latin typeface="Times New Roman" panose="02020603050405020304" pitchFamily="18" charset="0"/>
                <a:cs typeface="Times New Roman" panose="02020603050405020304" pitchFamily="18" charset="0"/>
              </a:rPr>
              <a:t>O</a:t>
            </a:r>
            <a:r>
              <a:rPr lang="en-US" sz="2000" dirty="0" smtClean="0">
                <a:solidFill>
                  <a:srgbClr val="C00000"/>
                </a:solidFill>
                <a:latin typeface="Times New Roman" panose="02020603050405020304" pitchFamily="18" charset="0"/>
                <a:cs typeface="Times New Roman" panose="02020603050405020304" pitchFamily="18" charset="0"/>
              </a:rPr>
              <a:t>perand(s</a:t>
            </a:r>
            <a:r>
              <a:rPr lang="en-US" sz="2000" dirty="0">
                <a:solidFill>
                  <a:srgbClr val="C00000"/>
                </a:solidFill>
                <a:latin typeface="Times New Roman" panose="02020603050405020304" pitchFamily="18" charset="0"/>
                <a:cs typeface="Times New Roman" panose="02020603050405020304" pitchFamily="18" charset="0"/>
              </a:rPr>
              <a:t>) </a:t>
            </a:r>
            <a:r>
              <a:rPr lang="en-US" sz="2000" dirty="0" smtClean="0">
                <a:solidFill>
                  <a:srgbClr val="C00000"/>
                </a:solidFill>
                <a:latin typeface="Times New Roman" panose="02020603050405020304" pitchFamily="18" charset="0"/>
                <a:cs typeface="Times New Roman" panose="02020603050405020304" pitchFamily="18" charset="0"/>
              </a:rPr>
              <a:t>fetch </a:t>
            </a:r>
            <a:r>
              <a:rPr lang="en-US" sz="2000" dirty="0">
                <a:solidFill>
                  <a:srgbClr val="C00000"/>
                </a:solidFill>
                <a:latin typeface="Times New Roman" panose="02020603050405020304" pitchFamily="18" charset="0"/>
                <a:cs typeface="Times New Roman" panose="02020603050405020304" pitchFamily="18" charset="0"/>
              </a:rPr>
              <a:t>(MEMORY ACCESS)</a:t>
            </a:r>
          </a:p>
          <a:p>
            <a:pPr lvl="1"/>
            <a:r>
              <a:rPr lang="en-US" sz="2000" dirty="0" smtClean="0">
                <a:solidFill>
                  <a:srgbClr val="C00000"/>
                </a:solidFill>
                <a:latin typeface="Times New Roman" panose="02020603050405020304" pitchFamily="18" charset="0"/>
                <a:cs typeface="Times New Roman" panose="02020603050405020304" pitchFamily="18" charset="0"/>
              </a:rPr>
              <a:t>Execution </a:t>
            </a:r>
            <a:r>
              <a:rPr lang="en-US" sz="2000" dirty="0">
                <a:solidFill>
                  <a:srgbClr val="C00000"/>
                </a:solidFill>
                <a:latin typeface="Times New Roman" panose="02020603050405020304" pitchFamily="18" charset="0"/>
                <a:cs typeface="Times New Roman" panose="02020603050405020304" pitchFamily="18" charset="0"/>
              </a:rPr>
              <a:t>(WITHIN CPU)</a:t>
            </a:r>
          </a:p>
          <a:p>
            <a:pPr lvl="1"/>
            <a:r>
              <a:rPr lang="en-US" sz="2000" dirty="0">
                <a:solidFill>
                  <a:srgbClr val="C00000"/>
                </a:solidFill>
                <a:latin typeface="Times New Roman" panose="02020603050405020304" pitchFamily="18" charset="0"/>
                <a:cs typeface="Times New Roman" panose="02020603050405020304" pitchFamily="18" charset="0"/>
              </a:rPr>
              <a:t>S</a:t>
            </a:r>
            <a:r>
              <a:rPr lang="en-US" sz="2000" dirty="0" smtClean="0">
                <a:solidFill>
                  <a:srgbClr val="C00000"/>
                </a:solidFill>
                <a:latin typeface="Times New Roman" panose="02020603050405020304" pitchFamily="18" charset="0"/>
                <a:cs typeface="Times New Roman" panose="02020603050405020304" pitchFamily="18" charset="0"/>
              </a:rPr>
              <a:t>tore results </a:t>
            </a:r>
            <a:r>
              <a:rPr lang="en-US" sz="2000" dirty="0">
                <a:solidFill>
                  <a:srgbClr val="C00000"/>
                </a:solidFill>
                <a:latin typeface="Times New Roman" panose="02020603050405020304" pitchFamily="18" charset="0"/>
                <a:cs typeface="Times New Roman" panose="02020603050405020304" pitchFamily="18" charset="0"/>
              </a:rPr>
              <a:t>(MEMORY ACCESS)</a:t>
            </a:r>
          </a:p>
          <a:p>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dirty="0">
                <a:solidFill>
                  <a:srgbClr val="002060"/>
                </a:solidFill>
                <a:latin typeface="Times New Roman" panose="02020603050405020304" pitchFamily="18" charset="0"/>
                <a:cs typeface="Times New Roman" panose="02020603050405020304" pitchFamily="18" charset="0"/>
              </a:rPr>
              <a:t>In this cycle, only the instruction </a:t>
            </a:r>
            <a:r>
              <a:rPr lang="en-US" sz="2400" b="1" dirty="0">
                <a:solidFill>
                  <a:srgbClr val="C00000"/>
                </a:solidFill>
                <a:latin typeface="Times New Roman" panose="02020603050405020304" pitchFamily="18" charset="0"/>
                <a:cs typeface="Times New Roman" panose="02020603050405020304" pitchFamily="18" charset="0"/>
              </a:rPr>
              <a:t>decode and execution phases are carried out in the CPU</a:t>
            </a:r>
            <a:r>
              <a:rPr lang="en-US" sz="2400" dirty="0">
                <a:solidFill>
                  <a:srgbClr val="002060"/>
                </a:solidFill>
                <a:latin typeface="Times New Roman" panose="02020603050405020304" pitchFamily="18" charset="0"/>
                <a:cs typeface="Times New Roman" panose="02020603050405020304" pitchFamily="18" charset="0"/>
              </a:rPr>
              <a:t>. </a:t>
            </a:r>
          </a:p>
          <a:p>
            <a:r>
              <a:rPr lang="en-US" sz="2400" dirty="0" smtClean="0">
                <a:solidFill>
                  <a:srgbClr val="002060"/>
                </a:solidFill>
                <a:latin typeface="Times New Roman" panose="02020603050405020304" pitchFamily="18" charset="0"/>
                <a:cs typeface="Times New Roman" panose="02020603050405020304" pitchFamily="18" charset="0"/>
              </a:rPr>
              <a:t>The </a:t>
            </a:r>
            <a:r>
              <a:rPr lang="en-US" sz="2400" dirty="0">
                <a:solidFill>
                  <a:srgbClr val="002060"/>
                </a:solidFill>
                <a:latin typeface="Times New Roman" panose="02020603050405020304" pitchFamily="18" charset="0"/>
                <a:cs typeface="Times New Roman" panose="02020603050405020304" pitchFamily="18" charset="0"/>
              </a:rPr>
              <a:t>remaining three operations may be </a:t>
            </a:r>
            <a:r>
              <a:rPr lang="en-US" sz="2400" dirty="0">
                <a:solidFill>
                  <a:srgbClr val="C00000"/>
                </a:solidFill>
                <a:latin typeface="Times New Roman" panose="02020603050405020304" pitchFamily="18" charset="0"/>
                <a:cs typeface="Times New Roman" panose="02020603050405020304" pitchFamily="18" charset="0"/>
              </a:rPr>
              <a:t>required to access the memory</a:t>
            </a:r>
            <a:r>
              <a:rPr lang="en-US" sz="2400" dirty="0">
                <a:solidFill>
                  <a:srgbClr val="002060"/>
                </a:solidFill>
                <a:latin typeface="Times New Roman" panose="02020603050405020304" pitchFamily="18" charset="0"/>
                <a:cs typeface="Times New Roman" panose="02020603050405020304" pitchFamily="18" charset="0"/>
              </a:rPr>
              <a:t>. We define a </a:t>
            </a:r>
            <a:r>
              <a:rPr lang="en-US" sz="2400" b="1" i="1" dirty="0">
                <a:solidFill>
                  <a:srgbClr val="0070C0"/>
                </a:solidFill>
                <a:latin typeface="Times New Roman" panose="02020603050405020304" pitchFamily="18" charset="0"/>
                <a:cs typeface="Times New Roman" panose="02020603050405020304" pitchFamily="18" charset="0"/>
              </a:rPr>
              <a:t>memory cycle </a:t>
            </a:r>
            <a:r>
              <a:rPr lang="en-US" sz="2400" b="1" dirty="0">
                <a:solidFill>
                  <a:srgbClr val="0070C0"/>
                </a:solidFill>
                <a:latin typeface="Times New Roman" panose="02020603050405020304" pitchFamily="18" charset="0"/>
                <a:cs typeface="Times New Roman" panose="02020603050405020304" pitchFamily="18" charset="0"/>
              </a:rPr>
              <a:t>as the time needed to complete one memory reference. </a:t>
            </a:r>
          </a:p>
          <a:p>
            <a:pPr marL="0" indent="0">
              <a:lnSpc>
                <a:spcPct val="100000"/>
              </a:lnSpc>
              <a:spcBef>
                <a:spcPts val="0"/>
              </a:spcBef>
              <a:buNone/>
            </a:pPr>
            <a:endParaRPr lang="en-IN" sz="2400" b="1" dirty="0">
              <a:solidFill>
                <a:srgbClr val="002060"/>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xmlns="" val="30775696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377" y="36594"/>
            <a:ext cx="6434271" cy="583134"/>
          </a:xfrm>
        </p:spPr>
        <p:txBody>
          <a:bodyPr>
            <a:normAutofit/>
          </a:bodyPr>
          <a:lstStyle/>
          <a:p>
            <a:r>
              <a:rPr lang="en-IN" sz="2800" b="1" dirty="0" smtClean="0">
                <a:solidFill>
                  <a:srgbClr val="002060"/>
                </a:solidFill>
                <a:latin typeface="Times New Roman" panose="02020603050405020304" pitchFamily="18" charset="0"/>
                <a:cs typeface="Times New Roman" panose="02020603050405020304" pitchFamily="18" charset="0"/>
              </a:rPr>
              <a:t>Advanced Computer Architecture</a:t>
            </a:r>
            <a:endParaRPr lang="en-IN" b="1"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9252" y="973122"/>
            <a:ext cx="11934681" cy="5617762"/>
          </a:xfrm>
        </p:spPr>
        <p:txBody>
          <a:bodyPr>
            <a:normAutofit/>
          </a:bodyPr>
          <a:lstStyle/>
          <a:p>
            <a:pPr marL="0" indent="0">
              <a:buNone/>
            </a:pPr>
            <a:r>
              <a:rPr lang="en-IN" sz="2500" b="1" dirty="0" smtClean="0">
                <a:solidFill>
                  <a:srgbClr val="0070C0"/>
                </a:solidFill>
                <a:latin typeface="Times New Roman" panose="02020603050405020304" pitchFamily="18" charset="0"/>
                <a:ea typeface="+mj-ea"/>
                <a:cs typeface="Times New Roman" panose="02020603050405020304" pitchFamily="18" charset="0"/>
              </a:rPr>
              <a:t>What is Computer?</a:t>
            </a:r>
          </a:p>
          <a:p>
            <a:pPr marL="0" indent="0">
              <a:buNone/>
            </a:pPr>
            <a:endParaRPr lang="en-IN" sz="2500" b="1" dirty="0" smtClean="0">
              <a:solidFill>
                <a:srgbClr val="0070C0"/>
              </a:solidFill>
              <a:latin typeface="Times New Roman" panose="02020603050405020304" pitchFamily="18" charset="0"/>
              <a:ea typeface="+mj-ea"/>
              <a:cs typeface="Times New Roman" panose="02020603050405020304" pitchFamily="18" charset="0"/>
            </a:endParaRPr>
          </a:p>
          <a:p>
            <a:pPr marL="0" indent="0">
              <a:buNone/>
            </a:pPr>
            <a:endParaRPr lang="en-IN" sz="2500" b="1" dirty="0">
              <a:solidFill>
                <a:srgbClr val="0070C0"/>
              </a:solidFill>
              <a:latin typeface="Times New Roman" panose="02020603050405020304" pitchFamily="18" charset="0"/>
              <a:ea typeface="+mj-ea"/>
              <a:cs typeface="Times New Roman" panose="02020603050405020304" pitchFamily="18" charset="0"/>
            </a:endParaRPr>
          </a:p>
          <a:p>
            <a:pPr marL="0" indent="0">
              <a:buNone/>
            </a:pPr>
            <a:endParaRPr lang="en-IN" sz="2500" b="1" dirty="0" smtClean="0">
              <a:solidFill>
                <a:srgbClr val="0070C0"/>
              </a:solidFill>
              <a:latin typeface="Times New Roman" panose="02020603050405020304" pitchFamily="18" charset="0"/>
              <a:ea typeface="+mj-ea"/>
              <a:cs typeface="Times New Roman" panose="02020603050405020304" pitchFamily="18" charset="0"/>
            </a:endParaRPr>
          </a:p>
          <a:p>
            <a:pPr marL="0" indent="0">
              <a:buNone/>
            </a:pPr>
            <a:endParaRPr lang="en-IN" sz="2500" b="1" dirty="0">
              <a:solidFill>
                <a:srgbClr val="0070C0"/>
              </a:solidFill>
              <a:latin typeface="Times New Roman" panose="02020603050405020304" pitchFamily="18" charset="0"/>
              <a:ea typeface="+mj-ea"/>
              <a:cs typeface="Times New Roman" panose="02020603050405020304" pitchFamily="18" charset="0"/>
            </a:endParaRPr>
          </a:p>
          <a:p>
            <a:pPr marL="0" indent="0">
              <a:buNone/>
            </a:pPr>
            <a:endParaRPr lang="en-IN" sz="2500" b="1" dirty="0" smtClean="0">
              <a:solidFill>
                <a:srgbClr val="0070C0"/>
              </a:solidFill>
              <a:latin typeface="Times New Roman" panose="02020603050405020304" pitchFamily="18" charset="0"/>
              <a:ea typeface="+mj-ea"/>
              <a:cs typeface="Times New Roman" panose="02020603050405020304" pitchFamily="18" charset="0"/>
            </a:endParaRPr>
          </a:p>
          <a:p>
            <a:pPr marL="0" indent="0">
              <a:buNone/>
            </a:pPr>
            <a:r>
              <a:rPr lang="en-IN" sz="2500" b="1" dirty="0" smtClean="0">
                <a:solidFill>
                  <a:srgbClr val="0070C0"/>
                </a:solidFill>
                <a:latin typeface="Times New Roman" panose="02020603050405020304" pitchFamily="18" charset="0"/>
                <a:ea typeface="+mj-ea"/>
                <a:cs typeface="Times New Roman" panose="02020603050405020304" pitchFamily="18" charset="0"/>
              </a:rPr>
              <a:t>Why Computer?</a:t>
            </a:r>
          </a:p>
          <a:p>
            <a:pPr>
              <a:buFont typeface="Wingdings" panose="05000000000000000000" pitchFamily="2" charset="2"/>
              <a:buChar char="v"/>
            </a:pPr>
            <a:r>
              <a:rPr lang="en-IN" sz="2000" b="1" dirty="0">
                <a:solidFill>
                  <a:srgbClr val="C00000"/>
                </a:solidFill>
                <a:latin typeface="Times New Roman" panose="02020603050405020304" pitchFamily="18" charset="0"/>
                <a:ea typeface="+mj-ea"/>
                <a:cs typeface="Times New Roman" panose="02020603050405020304" pitchFamily="18" charset="0"/>
              </a:rPr>
              <a:t>To solve the given </a:t>
            </a:r>
            <a:r>
              <a:rPr lang="en-IN" sz="2000" b="1" dirty="0" smtClean="0">
                <a:solidFill>
                  <a:srgbClr val="C00000"/>
                </a:solidFill>
                <a:latin typeface="Times New Roman" panose="02020603050405020304" pitchFamily="18" charset="0"/>
                <a:ea typeface="+mj-ea"/>
                <a:cs typeface="Times New Roman" panose="02020603050405020304" pitchFamily="18" charset="0"/>
              </a:rPr>
              <a:t>problems.</a:t>
            </a:r>
            <a:endParaRPr lang="en-IN" sz="2000" b="1" dirty="0">
              <a:solidFill>
                <a:srgbClr val="C00000"/>
              </a:solidFill>
              <a:latin typeface="Times New Roman" panose="02020603050405020304" pitchFamily="18" charset="0"/>
              <a:ea typeface="+mj-ea"/>
              <a:cs typeface="Times New Roman" panose="02020603050405020304" pitchFamily="18" charset="0"/>
            </a:endParaRPr>
          </a:p>
          <a:p>
            <a:pPr algn="just">
              <a:buFont typeface="Wingdings" panose="05000000000000000000" pitchFamily="2" charset="2"/>
              <a:buChar char="v"/>
            </a:pPr>
            <a:r>
              <a:rPr lang="en-US" sz="2000" b="1" dirty="0" smtClean="0">
                <a:solidFill>
                  <a:srgbClr val="002060"/>
                </a:solidFill>
                <a:latin typeface="Times New Roman" panose="02020603050405020304" pitchFamily="18" charset="0"/>
                <a:ea typeface="+mj-ea"/>
                <a:cs typeface="Times New Roman" panose="02020603050405020304" pitchFamily="18" charset="0"/>
              </a:rPr>
              <a:t>It </a:t>
            </a:r>
            <a:r>
              <a:rPr lang="en-US" sz="2000" b="1" dirty="0">
                <a:solidFill>
                  <a:srgbClr val="002060"/>
                </a:solidFill>
                <a:latin typeface="Times New Roman" panose="02020603050405020304" pitchFamily="18" charset="0"/>
                <a:ea typeface="+mj-ea"/>
                <a:cs typeface="Times New Roman" panose="02020603050405020304" pitchFamily="18" charset="0"/>
              </a:rPr>
              <a:t>is very much accurate, fast and can accomplish many tasks </a:t>
            </a:r>
            <a:r>
              <a:rPr lang="en-US" sz="2000" b="1" dirty="0" smtClean="0">
                <a:solidFill>
                  <a:srgbClr val="002060"/>
                </a:solidFill>
                <a:latin typeface="Times New Roman" panose="02020603050405020304" pitchFamily="18" charset="0"/>
                <a:ea typeface="+mj-ea"/>
                <a:cs typeface="Times New Roman" panose="02020603050405020304" pitchFamily="18" charset="0"/>
              </a:rPr>
              <a:t>easily (Otherwise </a:t>
            </a:r>
            <a:r>
              <a:rPr lang="en-US" sz="2000" b="1" dirty="0">
                <a:solidFill>
                  <a:srgbClr val="002060"/>
                </a:solidFill>
                <a:latin typeface="Times New Roman" panose="02020603050405020304" pitchFamily="18" charset="0"/>
                <a:ea typeface="+mj-ea"/>
                <a:cs typeface="Times New Roman" panose="02020603050405020304" pitchFamily="18" charset="0"/>
              </a:rPr>
              <a:t>to complete those tasks manually much more time is </a:t>
            </a:r>
            <a:r>
              <a:rPr lang="en-US" sz="2000" b="1" dirty="0" smtClean="0">
                <a:solidFill>
                  <a:srgbClr val="002060"/>
                </a:solidFill>
                <a:latin typeface="Times New Roman" panose="02020603050405020304" pitchFamily="18" charset="0"/>
                <a:ea typeface="+mj-ea"/>
                <a:cs typeface="Times New Roman" panose="02020603050405020304" pitchFamily="18" charset="0"/>
              </a:rPr>
              <a:t>required). </a:t>
            </a:r>
          </a:p>
          <a:p>
            <a:pPr algn="just">
              <a:buFont typeface="Wingdings" panose="05000000000000000000" pitchFamily="2" charset="2"/>
              <a:buChar char="v"/>
            </a:pPr>
            <a:r>
              <a:rPr lang="en-US" sz="2000" b="1" dirty="0" smtClean="0">
                <a:solidFill>
                  <a:srgbClr val="C00000"/>
                </a:solidFill>
                <a:latin typeface="Times New Roman" panose="02020603050405020304" pitchFamily="18" charset="0"/>
                <a:ea typeface="+mj-ea"/>
                <a:cs typeface="Times New Roman" panose="02020603050405020304" pitchFamily="18" charset="0"/>
              </a:rPr>
              <a:t>It </a:t>
            </a:r>
            <a:r>
              <a:rPr lang="en-US" sz="2000" b="1" dirty="0">
                <a:solidFill>
                  <a:srgbClr val="C00000"/>
                </a:solidFill>
                <a:latin typeface="Times New Roman" panose="02020603050405020304" pitchFamily="18" charset="0"/>
                <a:ea typeface="+mj-ea"/>
                <a:cs typeface="Times New Roman" panose="02020603050405020304" pitchFamily="18" charset="0"/>
              </a:rPr>
              <a:t>can do very big calculations in just a fraction of a second. </a:t>
            </a:r>
            <a:r>
              <a:rPr lang="en-US" sz="2000" b="1" dirty="0" smtClean="0">
                <a:solidFill>
                  <a:srgbClr val="C00000"/>
                </a:solidFill>
                <a:latin typeface="Times New Roman" panose="02020603050405020304" pitchFamily="18" charset="0"/>
                <a:ea typeface="+mj-ea"/>
                <a:cs typeface="Times New Roman" panose="02020603050405020304" pitchFamily="18" charset="0"/>
              </a:rPr>
              <a:t>Ex: Factorial of 1223</a:t>
            </a:r>
          </a:p>
          <a:p>
            <a:pPr algn="just">
              <a:lnSpc>
                <a:spcPct val="100000"/>
              </a:lnSpc>
              <a:buFont typeface="Wingdings" panose="05000000000000000000" pitchFamily="2" charset="2"/>
              <a:buChar char="v"/>
            </a:pPr>
            <a:r>
              <a:rPr lang="en-US" sz="2000" b="1" dirty="0">
                <a:solidFill>
                  <a:srgbClr val="002060"/>
                </a:solidFill>
                <a:latin typeface="Times New Roman" panose="02020603050405020304" pitchFamily="18" charset="0"/>
                <a:ea typeface="+mj-ea"/>
                <a:cs typeface="Times New Roman" panose="02020603050405020304" pitchFamily="18" charset="0"/>
              </a:rPr>
              <a:t>Moreover it can store huge amount of data in it. </a:t>
            </a:r>
            <a:endParaRPr lang="en-IN" sz="2000" b="1" dirty="0">
              <a:solidFill>
                <a:srgbClr val="002060"/>
              </a:solidFill>
              <a:latin typeface="Times New Roman" panose="02020603050405020304" pitchFamily="18" charset="0"/>
              <a:ea typeface="+mj-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89252" y="0"/>
            <a:ext cx="970384" cy="928092"/>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191904" y="36594"/>
            <a:ext cx="914681" cy="914681"/>
          </a:xfrm>
          <a:prstGeom prst="rect">
            <a:avLst/>
          </a:prstGeom>
          <a:noFill/>
          <a:extLst>
            <a:ext uri="{909E8E84-426E-40DD-AFC4-6F175D3DCCD1}">
              <a14:hiddenFill xmlns:a14="http://schemas.microsoft.com/office/drawing/2010/main" xmlns="">
                <a:solidFill>
                  <a:srgbClr val="FFFFFF"/>
                </a:solidFill>
              </a14:hiddenFill>
            </a:ext>
          </a:extLst>
        </p:spPr>
      </p:pic>
      <p:sp>
        <p:nvSpPr>
          <p:cNvPr id="6" name="Date Placeholder 5"/>
          <p:cNvSpPr>
            <a:spLocks noGrp="1"/>
          </p:cNvSpPr>
          <p:nvPr>
            <p:ph type="dt" sz="half" idx="10"/>
          </p:nvPr>
        </p:nvSpPr>
        <p:spPr>
          <a:xfrm>
            <a:off x="89252" y="6425841"/>
            <a:ext cx="1400798" cy="365125"/>
          </a:xfrm>
        </p:spPr>
        <p:txBody>
          <a:bodyPr/>
          <a:lstStyle/>
          <a:p>
            <a:pPr algn="ctr"/>
            <a:fld id="{707F0E2D-6863-4FD5-A04D-02C712B62E81}" type="datetime1">
              <a:rPr lang="en-IN" b="1" i="1" smtClean="0">
                <a:solidFill>
                  <a:srgbClr val="FF0000"/>
                </a:solidFill>
                <a:latin typeface="Lucida Handwriting" panose="03010101010101010101" pitchFamily="66" charset="0"/>
                <a:cs typeface="Times New Roman" panose="02020603050405020304" pitchFamily="18" charset="0"/>
              </a:rPr>
              <a:pPr algn="ct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8" name="Footer Placeholder 7"/>
          <p:cNvSpPr>
            <a:spLocks noGrp="1"/>
          </p:cNvSpPr>
          <p:nvPr>
            <p:ph type="ftr" sz="quarter" idx="11"/>
          </p:nvPr>
        </p:nvSpPr>
        <p:spPr>
          <a:xfrm>
            <a:off x="3581400" y="6409522"/>
            <a:ext cx="5609602" cy="365125"/>
          </a:xfrm>
        </p:spPr>
        <p:txBody>
          <a:bodyPr/>
          <a:lstStyle/>
          <a:p>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Dr.</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t>
            </a:r>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Vijayalaxmi</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t>
            </a:r>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Mekali</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Associate Professor, Dept. of CSE, KSIT</a:t>
            </a:r>
            <a:endParaRPr lang="en-IN" b="1" i="1" dirty="0">
              <a:solidFill>
                <a:srgbClr val="FF000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11581709" y="6409522"/>
            <a:ext cx="483550" cy="365125"/>
          </a:xfrm>
        </p:spPr>
        <p:txBody>
          <a:bodyPr/>
          <a:lstStyle/>
          <a:p>
            <a:pPr algn="ctr"/>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ctr"/>
              <a:t>3</a:t>
            </a:fld>
            <a:endParaRPr lang="en-IN" b="1" i="1" dirty="0">
              <a:solidFill>
                <a:srgbClr val="FF0000"/>
              </a:solidFill>
              <a:latin typeface="Lucida Handwriting" panose="03010101010101010101" pitchFamily="66" charset="0"/>
              <a:cs typeface="Times New Roman" panose="02020603050405020304" pitchFamily="18" charset="0"/>
            </a:endParaRPr>
          </a:p>
        </p:txBody>
      </p:sp>
      <p:pic>
        <p:nvPicPr>
          <p:cNvPr id="1026" name="Picture 2" descr="Block Diagram of Computer with Description"/>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7597239" y="979980"/>
            <a:ext cx="4187401" cy="2711342"/>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p:cNvSpPr txBox="1"/>
          <p:nvPr/>
        </p:nvSpPr>
        <p:spPr>
          <a:xfrm>
            <a:off x="214618" y="1709158"/>
            <a:ext cx="7341295" cy="1200329"/>
          </a:xfrm>
          <a:prstGeom prst="rect">
            <a:avLst/>
          </a:prstGeom>
          <a:noFill/>
        </p:spPr>
        <p:txBody>
          <a:bodyPr wrap="square" rtlCol="0">
            <a:spAutoFit/>
          </a:bodyPr>
          <a:lstStyle/>
          <a:p>
            <a:pPr marL="342900" indent="-342900">
              <a:buFont typeface="Arial" panose="020B0604020202020204" pitchFamily="34" charset="0"/>
              <a:buChar char="•"/>
            </a:pPr>
            <a:r>
              <a:rPr lang="en-US" sz="2400" b="1" dirty="0" smtClean="0">
                <a:solidFill>
                  <a:srgbClr val="C00000"/>
                </a:solidFill>
                <a:latin typeface="Times New Roman" panose="02020603050405020304" pitchFamily="18" charset="0"/>
                <a:ea typeface="+mj-ea"/>
                <a:cs typeface="Times New Roman" panose="02020603050405020304" pitchFamily="18" charset="0"/>
              </a:rPr>
              <a:t>Computer is a system.</a:t>
            </a:r>
          </a:p>
          <a:p>
            <a:pPr marL="342900" indent="-342900">
              <a:buFont typeface="Arial" panose="020B0604020202020204" pitchFamily="34" charset="0"/>
              <a:buChar char="•"/>
            </a:pPr>
            <a:r>
              <a:rPr lang="en-US" sz="2400" b="1" dirty="0" smtClean="0">
                <a:solidFill>
                  <a:srgbClr val="002060"/>
                </a:solidFill>
                <a:latin typeface="Times New Roman" panose="02020603050405020304" pitchFamily="18" charset="0"/>
                <a:ea typeface="+mj-ea"/>
                <a:cs typeface="Times New Roman" panose="02020603050405020304" pitchFamily="18" charset="0"/>
              </a:rPr>
              <a:t>Computer </a:t>
            </a:r>
            <a:r>
              <a:rPr lang="en-US" sz="2400" b="1" dirty="0">
                <a:solidFill>
                  <a:srgbClr val="002060"/>
                </a:solidFill>
                <a:latin typeface="Times New Roman" panose="02020603050405020304" pitchFamily="18" charset="0"/>
                <a:ea typeface="+mj-ea"/>
                <a:cs typeface="Times New Roman" panose="02020603050405020304" pitchFamily="18" charset="0"/>
              </a:rPr>
              <a:t>is an electronic </a:t>
            </a:r>
            <a:r>
              <a:rPr lang="en-US" sz="2400" b="1" dirty="0" smtClean="0">
                <a:solidFill>
                  <a:srgbClr val="002060"/>
                </a:solidFill>
                <a:latin typeface="Times New Roman" panose="02020603050405020304" pitchFamily="18" charset="0"/>
                <a:ea typeface="+mj-ea"/>
                <a:cs typeface="Times New Roman" panose="02020603050405020304" pitchFamily="18" charset="0"/>
              </a:rPr>
              <a:t>device, provides the solution to given problem</a:t>
            </a:r>
            <a:r>
              <a:rPr lang="en-US" sz="2400" dirty="0">
                <a:solidFill>
                  <a:srgbClr val="002060"/>
                </a:solidFill>
              </a:rPr>
              <a:t> </a:t>
            </a:r>
            <a:endParaRPr lang="en-IN" sz="2400" dirty="0">
              <a:solidFill>
                <a:srgbClr val="002060"/>
              </a:solidFill>
            </a:endParaRPr>
          </a:p>
        </p:txBody>
      </p:sp>
    </p:spTree>
    <p:extLst>
      <p:ext uri="{BB962C8B-B14F-4D97-AF65-F5344CB8AC3E}">
        <p14:creationId xmlns:p14="http://schemas.microsoft.com/office/powerpoint/2010/main" xmlns="" val="83906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5467" y="362432"/>
            <a:ext cx="7588553" cy="593691"/>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400" b="1" dirty="0">
                <a:solidFill>
                  <a:srgbClr val="0070C0"/>
                </a:solidFill>
                <a:latin typeface="+mn-lt"/>
                <a:ea typeface="+mn-ea"/>
                <a:cs typeface="+mn-cs"/>
              </a:rPr>
              <a:t>Performance Factors </a:t>
            </a:r>
            <a:r>
              <a:rPr lang="en-IN" sz="2400" b="1" dirty="0" err="1" smtClean="0">
                <a:solidFill>
                  <a:srgbClr val="0070C0"/>
                </a:solidFill>
                <a:latin typeface="+mn-lt"/>
                <a:ea typeface="+mn-ea"/>
                <a:cs typeface="+mn-cs"/>
              </a:rPr>
              <a:t>condt</a:t>
            </a:r>
            <a:r>
              <a:rPr lang="en-IN" sz="2400" b="1" dirty="0" smtClean="0">
                <a:solidFill>
                  <a:srgbClr val="0070C0"/>
                </a:solidFill>
                <a:latin typeface="+mn-lt"/>
                <a:ea typeface="+mn-ea"/>
                <a:cs typeface="+mn-cs"/>
              </a:rPr>
              <a:t>…</a:t>
            </a:r>
            <a:r>
              <a:rPr lang="en-IN" sz="2400" b="1" dirty="0">
                <a:solidFill>
                  <a:srgbClr val="0070C0"/>
                </a:solidFill>
                <a:latin typeface="+mn-lt"/>
                <a:ea typeface="+mn-ea"/>
                <a:cs typeface="+mn-cs"/>
              </a:rPr>
              <a:t/>
            </a:r>
            <a:br>
              <a:rPr lang="en-IN" sz="2400" b="1" dirty="0">
                <a:solidFill>
                  <a:srgbClr val="0070C0"/>
                </a:solidFill>
                <a:latin typeface="+mn-lt"/>
                <a:ea typeface="+mn-ea"/>
                <a:cs typeface="+mn-cs"/>
              </a:rPr>
            </a:br>
            <a:r>
              <a:rPr lang="en-IN" sz="2000" b="1" dirty="0">
                <a:solidFill>
                  <a:srgbClr val="C00000"/>
                </a:solidFill>
                <a:latin typeface="Times New Roman" panose="02020603050405020304" pitchFamily="18" charset="0"/>
                <a:cs typeface="Times New Roman" panose="02020603050405020304" pitchFamily="18" charset="0"/>
              </a:rPr>
              <a:t/>
            </a:r>
            <a:br>
              <a:rPr lang="en-IN" sz="2000" b="1" dirty="0">
                <a:solidFill>
                  <a:srgbClr val="C0000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400" b="1" dirty="0">
              <a:solidFill>
                <a:srgbClr val="0070C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30</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1" y="732077"/>
            <a:ext cx="12192000" cy="6334528"/>
          </a:xfrm>
        </p:spPr>
        <p:txBody>
          <a:bodyPr>
            <a:normAutofit/>
          </a:bodyPr>
          <a:lstStyle/>
          <a:p>
            <a:pPr marL="0" indent="0">
              <a:buNone/>
            </a:pPr>
            <a:r>
              <a:rPr lang="en-IN" sz="2400" b="1" dirty="0">
                <a:solidFill>
                  <a:srgbClr val="0070C0"/>
                </a:solidFill>
              </a:rPr>
              <a:t>Performance Factors </a:t>
            </a:r>
            <a:endParaRPr lang="en-IN" sz="2400" b="1" dirty="0" smtClean="0">
              <a:solidFill>
                <a:srgbClr val="0070C0"/>
              </a:solidFill>
            </a:endParaRPr>
          </a:p>
          <a:p>
            <a:pPr algn="just"/>
            <a:r>
              <a:rPr lang="en-US" sz="2000" dirty="0" smtClean="0">
                <a:solidFill>
                  <a:srgbClr val="C00000"/>
                </a:solidFill>
                <a:latin typeface="Times New Roman" panose="02020603050405020304" pitchFamily="18" charset="0"/>
                <a:cs typeface="Times New Roman" panose="02020603050405020304" pitchFamily="18" charset="0"/>
              </a:rPr>
              <a:t>Memory </a:t>
            </a:r>
            <a:r>
              <a:rPr lang="en-US" sz="2000" dirty="0">
                <a:solidFill>
                  <a:srgbClr val="C00000"/>
                </a:solidFill>
                <a:latin typeface="Times New Roman" panose="02020603050405020304" pitchFamily="18" charset="0"/>
                <a:cs typeface="Times New Roman" panose="02020603050405020304" pitchFamily="18" charset="0"/>
              </a:rPr>
              <a:t>cycle is the time </a:t>
            </a:r>
            <a:r>
              <a:rPr lang="en-US" sz="2000" b="1" dirty="0">
                <a:solidFill>
                  <a:srgbClr val="00B0F0"/>
                </a:solidFill>
                <a:latin typeface="Times New Roman" panose="02020603050405020304" pitchFamily="18" charset="0"/>
                <a:cs typeface="Times New Roman" panose="02020603050405020304" pitchFamily="18" charset="0"/>
              </a:rPr>
              <a:t>needed to complete one memory reference</a:t>
            </a:r>
            <a:r>
              <a:rPr lang="en-US" sz="2000" dirty="0">
                <a:solidFill>
                  <a:srgbClr val="C00000"/>
                </a:solidFill>
                <a:latin typeface="Times New Roman" panose="02020603050405020304" pitchFamily="18" charset="0"/>
                <a:cs typeface="Times New Roman" panose="02020603050405020304" pitchFamily="18" charset="0"/>
              </a:rPr>
              <a:t>. </a:t>
            </a:r>
          </a:p>
          <a:p>
            <a:pPr algn="just"/>
            <a:r>
              <a:rPr lang="en-US" sz="2000" dirty="0" smtClean="0">
                <a:solidFill>
                  <a:srgbClr val="002060"/>
                </a:solidFill>
                <a:latin typeface="Times New Roman" panose="02020603050405020304" pitchFamily="18" charset="0"/>
                <a:cs typeface="Times New Roman" panose="02020603050405020304" pitchFamily="18" charset="0"/>
              </a:rPr>
              <a:t>Usually</a:t>
            </a:r>
            <a:r>
              <a:rPr lang="en-US" sz="2000" dirty="0">
                <a:solidFill>
                  <a:srgbClr val="002060"/>
                </a:solidFill>
                <a:latin typeface="Times New Roman" panose="02020603050405020304" pitchFamily="18" charset="0"/>
                <a:cs typeface="Times New Roman" panose="02020603050405020304" pitchFamily="18" charset="0"/>
              </a:rPr>
              <a:t>, a memory cycle is </a:t>
            </a:r>
            <a:r>
              <a:rPr lang="en-US" sz="2000" b="1" dirty="0">
                <a:solidFill>
                  <a:srgbClr val="FF0000"/>
                </a:solidFill>
                <a:latin typeface="Times New Roman" panose="02020603050405020304" pitchFamily="18" charset="0"/>
                <a:cs typeface="Times New Roman" panose="02020603050405020304" pitchFamily="18" charset="0"/>
              </a:rPr>
              <a:t>k </a:t>
            </a:r>
            <a:r>
              <a:rPr lang="en-US" sz="2000" dirty="0">
                <a:solidFill>
                  <a:srgbClr val="002060"/>
                </a:solidFill>
                <a:latin typeface="Times New Roman" panose="02020603050405020304" pitchFamily="18" charset="0"/>
                <a:cs typeface="Times New Roman" panose="02020603050405020304" pitchFamily="18" charset="0"/>
              </a:rPr>
              <a:t>times the processor cycle </a:t>
            </a:r>
            <a:r>
              <a:rPr lang="en-US" sz="2000" b="1" dirty="0">
                <a:solidFill>
                  <a:srgbClr val="002060"/>
                </a:solidFill>
                <a:latin typeface="Times New Roman" panose="02020603050405020304" pitchFamily="18" charset="0"/>
                <a:cs typeface="Times New Roman" panose="02020603050405020304" pitchFamily="18" charset="0"/>
              </a:rPr>
              <a:t>τ</a:t>
            </a:r>
            <a:r>
              <a:rPr lang="en-US" sz="2000" dirty="0">
                <a:solidFill>
                  <a:srgbClr val="002060"/>
                </a:solidFill>
                <a:latin typeface="Times New Roman" panose="02020603050405020304" pitchFamily="18" charset="0"/>
                <a:cs typeface="Times New Roman" panose="02020603050405020304" pitchFamily="18" charset="0"/>
              </a:rPr>
              <a:t>. </a:t>
            </a:r>
          </a:p>
          <a:p>
            <a:pPr algn="just"/>
            <a:r>
              <a:rPr lang="en-US" sz="2000" dirty="0" smtClean="0">
                <a:solidFill>
                  <a:srgbClr val="C00000"/>
                </a:solidFill>
                <a:latin typeface="Times New Roman" panose="02020603050405020304" pitchFamily="18" charset="0"/>
                <a:cs typeface="Times New Roman" panose="02020603050405020304" pitchFamily="18" charset="0"/>
              </a:rPr>
              <a:t>The </a:t>
            </a:r>
            <a:r>
              <a:rPr lang="en-US" sz="2000" dirty="0">
                <a:solidFill>
                  <a:srgbClr val="C00000"/>
                </a:solidFill>
                <a:latin typeface="Times New Roman" panose="02020603050405020304" pitchFamily="18" charset="0"/>
                <a:cs typeface="Times New Roman" panose="02020603050405020304" pitchFamily="18" charset="0"/>
              </a:rPr>
              <a:t>value of </a:t>
            </a:r>
            <a:r>
              <a:rPr lang="en-US" sz="2000" b="1" dirty="0">
                <a:solidFill>
                  <a:srgbClr val="FF0000"/>
                </a:solidFill>
                <a:latin typeface="Times New Roman" panose="02020603050405020304" pitchFamily="18" charset="0"/>
                <a:cs typeface="Times New Roman" panose="02020603050405020304" pitchFamily="18" charset="0"/>
              </a:rPr>
              <a:t>k</a:t>
            </a:r>
            <a:r>
              <a:rPr lang="en-US" sz="2000" dirty="0">
                <a:solidFill>
                  <a:srgbClr val="C00000"/>
                </a:solidFill>
                <a:latin typeface="Times New Roman" panose="02020603050405020304" pitchFamily="18" charset="0"/>
                <a:cs typeface="Times New Roman" panose="02020603050405020304" pitchFamily="18" charset="0"/>
              </a:rPr>
              <a:t> depends on the </a:t>
            </a:r>
            <a:r>
              <a:rPr lang="en-US" sz="2000" dirty="0">
                <a:solidFill>
                  <a:srgbClr val="00B0F0"/>
                </a:solidFill>
                <a:latin typeface="Times New Roman" panose="02020603050405020304" pitchFamily="18" charset="0"/>
                <a:cs typeface="Times New Roman" panose="02020603050405020304" pitchFamily="18" charset="0"/>
              </a:rPr>
              <a:t>speed of the memory technology and processor-memory interconnection scheme used. </a:t>
            </a:r>
          </a:p>
          <a:p>
            <a:pPr algn="just"/>
            <a:r>
              <a:rPr lang="en-US" sz="2000" dirty="0" smtClean="0">
                <a:solidFill>
                  <a:srgbClr val="C00000"/>
                </a:solidFill>
                <a:latin typeface="Times New Roman" panose="02020603050405020304" pitchFamily="18" charset="0"/>
                <a:cs typeface="Times New Roman" panose="02020603050405020304" pitchFamily="18" charset="0"/>
              </a:rPr>
              <a:t>The </a:t>
            </a:r>
            <a:r>
              <a:rPr lang="en-US" sz="2000" dirty="0">
                <a:solidFill>
                  <a:srgbClr val="C00000"/>
                </a:solidFill>
                <a:latin typeface="Times New Roman" panose="02020603050405020304" pitchFamily="18" charset="0"/>
                <a:cs typeface="Times New Roman" panose="02020603050405020304" pitchFamily="18" charset="0"/>
              </a:rPr>
              <a:t>CPI of an instruction type can be divided into two component to complete the execution of the instruction. </a:t>
            </a:r>
          </a:p>
          <a:p>
            <a:pPr lvl="1" algn="just"/>
            <a:r>
              <a:rPr lang="en-US" sz="2000" dirty="0" smtClean="0">
                <a:solidFill>
                  <a:srgbClr val="002060"/>
                </a:solidFill>
                <a:latin typeface="Times New Roman" panose="02020603050405020304" pitchFamily="18" charset="0"/>
                <a:cs typeface="Times New Roman" panose="02020603050405020304" pitchFamily="18" charset="0"/>
              </a:rPr>
              <a:t>Total </a:t>
            </a:r>
            <a:r>
              <a:rPr lang="en-US" sz="2000" dirty="0">
                <a:solidFill>
                  <a:srgbClr val="002060"/>
                </a:solidFill>
                <a:latin typeface="Times New Roman" panose="02020603050405020304" pitchFamily="18" charset="0"/>
                <a:cs typeface="Times New Roman" panose="02020603050405020304" pitchFamily="18" charset="0"/>
              </a:rPr>
              <a:t>processor </a:t>
            </a:r>
            <a:r>
              <a:rPr lang="en-US" sz="2000" dirty="0" smtClean="0">
                <a:solidFill>
                  <a:srgbClr val="002060"/>
                </a:solidFill>
                <a:latin typeface="Times New Roman" panose="02020603050405020304" pitchFamily="18" charset="0"/>
                <a:cs typeface="Times New Roman" panose="02020603050405020304" pitchFamily="18" charset="0"/>
              </a:rPr>
              <a:t>cycles</a:t>
            </a:r>
          </a:p>
          <a:p>
            <a:pPr lvl="1" algn="just"/>
            <a:r>
              <a:rPr lang="en-US" sz="2000" dirty="0">
                <a:solidFill>
                  <a:srgbClr val="002060"/>
                </a:solidFill>
                <a:latin typeface="Times New Roman" panose="02020603050405020304" pitchFamily="18" charset="0"/>
                <a:cs typeface="Times New Roman" panose="02020603050405020304" pitchFamily="18" charset="0"/>
              </a:rPr>
              <a:t>M</a:t>
            </a:r>
            <a:r>
              <a:rPr lang="en-US" sz="2000" dirty="0" smtClean="0">
                <a:solidFill>
                  <a:srgbClr val="002060"/>
                </a:solidFill>
                <a:latin typeface="Times New Roman" panose="02020603050405020304" pitchFamily="18" charset="0"/>
                <a:cs typeface="Times New Roman" panose="02020603050405020304" pitchFamily="18" charset="0"/>
              </a:rPr>
              <a:t>emory </a:t>
            </a:r>
            <a:r>
              <a:rPr lang="en-US" sz="2000" dirty="0">
                <a:solidFill>
                  <a:srgbClr val="002060"/>
                </a:solidFill>
                <a:latin typeface="Times New Roman" panose="02020603050405020304" pitchFamily="18" charset="0"/>
                <a:cs typeface="Times New Roman" panose="02020603050405020304" pitchFamily="18" charset="0"/>
              </a:rPr>
              <a:t>cycles needed </a:t>
            </a:r>
            <a:endParaRPr lang="en-US" sz="2000" dirty="0" smtClean="0">
              <a:solidFill>
                <a:srgbClr val="002060"/>
              </a:solidFill>
              <a:latin typeface="Times New Roman" panose="02020603050405020304" pitchFamily="18" charset="0"/>
              <a:cs typeface="Times New Roman" panose="02020603050405020304" pitchFamily="18" charset="0"/>
            </a:endParaRPr>
          </a:p>
          <a:p>
            <a:pPr algn="just"/>
            <a:r>
              <a:rPr lang="en-US" sz="2000" b="1" dirty="0" smtClean="0">
                <a:solidFill>
                  <a:srgbClr val="FF0000"/>
                </a:solidFill>
                <a:latin typeface="Times New Roman" panose="02020603050405020304" pitchFamily="18" charset="0"/>
                <a:cs typeface="Times New Roman" panose="02020603050405020304" pitchFamily="18" charset="0"/>
              </a:rPr>
              <a:t>Depending </a:t>
            </a:r>
            <a:r>
              <a:rPr lang="en-US" sz="2000" b="1" dirty="0">
                <a:solidFill>
                  <a:srgbClr val="FF0000"/>
                </a:solidFill>
                <a:latin typeface="Times New Roman" panose="02020603050405020304" pitchFamily="18" charset="0"/>
                <a:cs typeface="Times New Roman" panose="02020603050405020304" pitchFamily="18" charset="0"/>
              </a:rPr>
              <a:t>on the instruction type, the complete instruction cycle may involve one to four memory references </a:t>
            </a:r>
            <a:endParaRPr lang="en-US" sz="2000" b="1" dirty="0" smtClean="0">
              <a:solidFill>
                <a:srgbClr val="FF0000"/>
              </a:solidFill>
              <a:latin typeface="Times New Roman" panose="02020603050405020304" pitchFamily="18" charset="0"/>
              <a:cs typeface="Times New Roman" panose="02020603050405020304" pitchFamily="18" charset="0"/>
            </a:endParaRPr>
          </a:p>
          <a:p>
            <a:pPr lvl="1" algn="just"/>
            <a:r>
              <a:rPr lang="en-US" sz="2100" b="1" dirty="0" smtClean="0">
                <a:solidFill>
                  <a:srgbClr val="002060"/>
                </a:solidFill>
                <a:latin typeface="Times New Roman" panose="02020603050405020304" pitchFamily="18" charset="0"/>
                <a:cs typeface="Times New Roman" panose="02020603050405020304" pitchFamily="18" charset="0"/>
              </a:rPr>
              <a:t>one memory cycle for </a:t>
            </a:r>
            <a:r>
              <a:rPr lang="en-US" sz="2100" b="1" dirty="0">
                <a:solidFill>
                  <a:srgbClr val="002060"/>
                </a:solidFill>
                <a:latin typeface="Times New Roman" panose="02020603050405020304" pitchFamily="18" charset="0"/>
                <a:cs typeface="Times New Roman" panose="02020603050405020304" pitchFamily="18" charset="0"/>
              </a:rPr>
              <a:t>instruction </a:t>
            </a:r>
            <a:r>
              <a:rPr lang="en-US" sz="2100" b="1" dirty="0" smtClean="0">
                <a:solidFill>
                  <a:srgbClr val="002060"/>
                </a:solidFill>
                <a:latin typeface="Times New Roman" panose="02020603050405020304" pitchFamily="18" charset="0"/>
                <a:cs typeface="Times New Roman" panose="02020603050405020304" pitchFamily="18" charset="0"/>
              </a:rPr>
              <a:t>fetch </a:t>
            </a:r>
          </a:p>
          <a:p>
            <a:pPr lvl="1" algn="just"/>
            <a:r>
              <a:rPr lang="en-US" sz="2100" b="1" dirty="0" smtClean="0">
                <a:solidFill>
                  <a:srgbClr val="002060"/>
                </a:solidFill>
                <a:latin typeface="Times New Roman" panose="02020603050405020304" pitchFamily="18" charset="0"/>
                <a:cs typeface="Times New Roman" panose="02020603050405020304" pitchFamily="18" charset="0"/>
              </a:rPr>
              <a:t>two </a:t>
            </a:r>
            <a:r>
              <a:rPr lang="en-US" sz="2100" b="1" dirty="0">
                <a:solidFill>
                  <a:srgbClr val="002060"/>
                </a:solidFill>
                <a:latin typeface="Times New Roman" panose="02020603050405020304" pitchFamily="18" charset="0"/>
                <a:cs typeface="Times New Roman" panose="02020603050405020304" pitchFamily="18" charset="0"/>
              </a:rPr>
              <a:t>memory cycle for operand </a:t>
            </a:r>
            <a:r>
              <a:rPr lang="en-US" sz="2100" b="1" dirty="0" smtClean="0">
                <a:solidFill>
                  <a:srgbClr val="002060"/>
                </a:solidFill>
                <a:latin typeface="Times New Roman" panose="02020603050405020304" pitchFamily="18" charset="0"/>
                <a:cs typeface="Times New Roman" panose="02020603050405020304" pitchFamily="18" charset="0"/>
              </a:rPr>
              <a:t>fetch </a:t>
            </a:r>
          </a:p>
          <a:p>
            <a:pPr lvl="1" algn="just"/>
            <a:r>
              <a:rPr lang="en-US" sz="2100" b="1" dirty="0">
                <a:solidFill>
                  <a:srgbClr val="002060"/>
                </a:solidFill>
                <a:latin typeface="Times New Roman" panose="02020603050405020304" pitchFamily="18" charset="0"/>
                <a:cs typeface="Times New Roman" panose="02020603050405020304" pitchFamily="18" charset="0"/>
              </a:rPr>
              <a:t>one memory cycle for store </a:t>
            </a:r>
            <a:r>
              <a:rPr lang="en-US" sz="2100" b="1" dirty="0" smtClean="0">
                <a:solidFill>
                  <a:srgbClr val="002060"/>
                </a:solidFill>
                <a:latin typeface="Times New Roman" panose="02020603050405020304" pitchFamily="18" charset="0"/>
                <a:cs typeface="Times New Roman" panose="02020603050405020304" pitchFamily="18" charset="0"/>
              </a:rPr>
              <a:t>results. </a:t>
            </a:r>
          </a:p>
          <a:p>
            <a:pPr marL="0" indent="0" algn="just">
              <a:buNone/>
            </a:pPr>
            <a:r>
              <a:rPr lang="en-US" sz="2000" b="1" dirty="0" smtClean="0">
                <a:solidFill>
                  <a:srgbClr val="FF0000"/>
                </a:solidFill>
                <a:latin typeface="Times New Roman" panose="02020603050405020304" pitchFamily="18" charset="0"/>
                <a:cs typeface="Times New Roman" panose="02020603050405020304" pitchFamily="18" charset="0"/>
              </a:rPr>
              <a:t>Therefore </a:t>
            </a:r>
            <a:r>
              <a:rPr lang="en-US" sz="2000" b="1" dirty="0">
                <a:solidFill>
                  <a:srgbClr val="FF0000"/>
                </a:solidFill>
                <a:latin typeface="Times New Roman" panose="02020603050405020304" pitchFamily="18" charset="0"/>
                <a:cs typeface="Times New Roman" panose="02020603050405020304" pitchFamily="18" charset="0"/>
              </a:rPr>
              <a:t>we can rewrite Eq. 1.1 as follows; </a:t>
            </a:r>
          </a:p>
          <a:p>
            <a:pPr marL="0" indent="0" algn="just">
              <a:buNone/>
            </a:pPr>
            <a:r>
              <a:rPr lang="en-IN" sz="2400" dirty="0" smtClean="0">
                <a:solidFill>
                  <a:srgbClr val="C00000"/>
                </a:solidFill>
                <a:latin typeface="Times New Roman" panose="02020603050405020304" pitchFamily="18" charset="0"/>
                <a:cs typeface="Times New Roman" panose="02020603050405020304" pitchFamily="18" charset="0"/>
              </a:rPr>
              <a:t>                </a:t>
            </a:r>
            <a:r>
              <a:rPr lang="en-IN" sz="2400" b="1" dirty="0">
                <a:solidFill>
                  <a:srgbClr val="00B0F0"/>
                </a:solidFill>
                <a:latin typeface="Times New Roman" panose="02020603050405020304" pitchFamily="18" charset="0"/>
                <a:cs typeface="Times New Roman" panose="02020603050405020304" pitchFamily="18" charset="0"/>
              </a:rPr>
              <a:t>T = </a:t>
            </a:r>
            <a:r>
              <a:rPr lang="en-IN" sz="2400" b="1" dirty="0" smtClean="0">
                <a:solidFill>
                  <a:srgbClr val="00B0F0"/>
                </a:solidFill>
                <a:latin typeface="Times New Roman" panose="02020603050405020304" pitchFamily="18" charset="0"/>
                <a:cs typeface="Times New Roman" panose="02020603050405020304" pitchFamily="18" charset="0"/>
              </a:rPr>
              <a:t>IC </a:t>
            </a:r>
            <a:r>
              <a:rPr lang="en-IN" sz="2400" b="1" dirty="0">
                <a:solidFill>
                  <a:srgbClr val="00B0F0"/>
                </a:solidFill>
                <a:latin typeface="Times New Roman" panose="02020603050405020304" pitchFamily="18" charset="0"/>
                <a:cs typeface="Times New Roman" panose="02020603050405020304" pitchFamily="18" charset="0"/>
              </a:rPr>
              <a:t>x (p + m x k) x </a:t>
            </a:r>
            <a:r>
              <a:rPr lang="el-GR" sz="2400" b="1" dirty="0">
                <a:solidFill>
                  <a:srgbClr val="00B0F0"/>
                </a:solidFill>
                <a:latin typeface="Times New Roman" panose="02020603050405020304" pitchFamily="18" charset="0"/>
                <a:cs typeface="Times New Roman" panose="02020603050405020304" pitchFamily="18" charset="0"/>
              </a:rPr>
              <a:t>τ </a:t>
            </a:r>
            <a:r>
              <a:rPr lang="en-IN" sz="2400" b="1" dirty="0">
                <a:solidFill>
                  <a:srgbClr val="00B0F0"/>
                </a:solidFill>
                <a:latin typeface="Times New Roman" panose="02020603050405020304" pitchFamily="18" charset="0"/>
                <a:cs typeface="Times New Roman" panose="02020603050405020304" pitchFamily="18" charset="0"/>
              </a:rPr>
              <a:t>     </a:t>
            </a:r>
            <a:r>
              <a:rPr lang="en-IN" sz="2400" b="1" dirty="0" smtClean="0">
                <a:solidFill>
                  <a:srgbClr val="00B0F0"/>
                </a:solidFill>
                <a:latin typeface="Times New Roman" panose="02020603050405020304" pitchFamily="18" charset="0"/>
                <a:cs typeface="Times New Roman" panose="02020603050405020304" pitchFamily="18" charset="0"/>
              </a:rPr>
              <a:t> </a:t>
            </a:r>
            <a:r>
              <a:rPr lang="el-GR" sz="2400" dirty="0" smtClean="0">
                <a:solidFill>
                  <a:srgbClr val="C00000"/>
                </a:solidFill>
                <a:latin typeface="Times New Roman" panose="02020603050405020304" pitchFamily="18" charset="0"/>
                <a:cs typeface="Times New Roman" panose="02020603050405020304" pitchFamily="18" charset="0"/>
              </a:rPr>
              <a:t>(</a:t>
            </a:r>
            <a:r>
              <a:rPr lang="el-GR" sz="2400" dirty="0">
                <a:solidFill>
                  <a:srgbClr val="C00000"/>
                </a:solidFill>
                <a:latin typeface="Times New Roman" panose="02020603050405020304" pitchFamily="18" charset="0"/>
                <a:cs typeface="Times New Roman" panose="02020603050405020304" pitchFamily="18" charset="0"/>
              </a:rPr>
              <a:t>1.2) </a:t>
            </a:r>
          </a:p>
        </p:txBody>
      </p:sp>
      <p:sp>
        <p:nvSpPr>
          <p:cNvPr id="3" name="TextBox 2"/>
          <p:cNvSpPr txBox="1"/>
          <p:nvPr/>
        </p:nvSpPr>
        <p:spPr>
          <a:xfrm>
            <a:off x="5755707" y="4152644"/>
            <a:ext cx="6644969" cy="2705356"/>
          </a:xfrm>
          <a:prstGeom prst="rect">
            <a:avLst/>
          </a:prstGeom>
          <a:noFill/>
        </p:spPr>
        <p:txBody>
          <a:bodyPr wrap="square" rtlCol="0">
            <a:spAutoFit/>
          </a:bodyPr>
          <a:lstStyle/>
          <a:p>
            <a:pPr>
              <a:lnSpc>
                <a:spcPct val="110000"/>
              </a:lnSpc>
              <a:spcBef>
                <a:spcPts val="0"/>
              </a:spcBef>
            </a:pPr>
            <a:r>
              <a:rPr lang="en-US" dirty="0">
                <a:solidFill>
                  <a:srgbClr val="002060"/>
                </a:solidFill>
                <a:latin typeface="Times New Roman" panose="02020603050405020304" pitchFamily="18" charset="0"/>
                <a:cs typeface="Times New Roman" panose="02020603050405020304" pitchFamily="18" charset="0"/>
              </a:rPr>
              <a:t>where </a:t>
            </a:r>
            <a:r>
              <a:rPr lang="en-US" sz="2400" b="1" dirty="0">
                <a:solidFill>
                  <a:srgbClr val="00B0F0"/>
                </a:solidFill>
                <a:latin typeface="Times New Roman" panose="02020603050405020304" pitchFamily="18" charset="0"/>
                <a:cs typeface="Times New Roman" panose="02020603050405020304" pitchFamily="18" charset="0"/>
              </a:rPr>
              <a:t>p </a:t>
            </a:r>
            <a:r>
              <a:rPr lang="en-US" dirty="0">
                <a:solidFill>
                  <a:srgbClr val="002060"/>
                </a:solidFill>
                <a:latin typeface="Times New Roman" panose="02020603050405020304" pitchFamily="18" charset="0"/>
                <a:cs typeface="Times New Roman" panose="02020603050405020304" pitchFamily="18" charset="0"/>
              </a:rPr>
              <a:t>is the number of processor cycles needed for the instruction decode and execution, </a:t>
            </a:r>
          </a:p>
          <a:p>
            <a:pPr>
              <a:lnSpc>
                <a:spcPct val="110000"/>
              </a:lnSpc>
              <a:spcBef>
                <a:spcPts val="0"/>
              </a:spcBef>
            </a:pPr>
            <a:r>
              <a:rPr lang="en-US" sz="2400" b="1" dirty="0">
                <a:solidFill>
                  <a:srgbClr val="00B0F0"/>
                </a:solidFill>
                <a:latin typeface="Times New Roman" panose="02020603050405020304" pitchFamily="18" charset="0"/>
                <a:cs typeface="Times New Roman" panose="02020603050405020304" pitchFamily="18" charset="0"/>
              </a:rPr>
              <a:t>m</a:t>
            </a:r>
            <a:r>
              <a:rPr lang="en-US" dirty="0">
                <a:solidFill>
                  <a:srgbClr val="002060"/>
                </a:solidFill>
                <a:latin typeface="Times New Roman" panose="02020603050405020304" pitchFamily="18" charset="0"/>
                <a:cs typeface="Times New Roman" panose="02020603050405020304" pitchFamily="18" charset="0"/>
              </a:rPr>
              <a:t> is the number of memory references needed, </a:t>
            </a:r>
          </a:p>
          <a:p>
            <a:pPr>
              <a:lnSpc>
                <a:spcPct val="110000"/>
              </a:lnSpc>
              <a:spcBef>
                <a:spcPts val="0"/>
              </a:spcBef>
            </a:pPr>
            <a:r>
              <a:rPr lang="en-US" sz="2400" b="1" dirty="0">
                <a:solidFill>
                  <a:srgbClr val="00B0F0"/>
                </a:solidFill>
                <a:latin typeface="Times New Roman" panose="02020603050405020304" pitchFamily="18" charset="0"/>
                <a:cs typeface="Times New Roman" panose="02020603050405020304" pitchFamily="18" charset="0"/>
              </a:rPr>
              <a:t>k</a:t>
            </a:r>
            <a:r>
              <a:rPr lang="en-US" dirty="0">
                <a:solidFill>
                  <a:srgbClr val="002060"/>
                </a:solidFill>
                <a:latin typeface="Times New Roman" panose="02020603050405020304" pitchFamily="18" charset="0"/>
                <a:cs typeface="Times New Roman" panose="02020603050405020304" pitchFamily="18" charset="0"/>
              </a:rPr>
              <a:t> is the ratio between memory cycle and processor cycle, </a:t>
            </a:r>
          </a:p>
          <a:p>
            <a:pPr>
              <a:lnSpc>
                <a:spcPct val="110000"/>
              </a:lnSpc>
              <a:spcBef>
                <a:spcPts val="0"/>
              </a:spcBef>
            </a:pPr>
            <a:r>
              <a:rPr lang="en-US" sz="2400" b="1" dirty="0">
                <a:solidFill>
                  <a:srgbClr val="00B0F0"/>
                </a:solidFill>
                <a:latin typeface="Times New Roman" panose="02020603050405020304" pitchFamily="18" charset="0"/>
                <a:cs typeface="Times New Roman" panose="02020603050405020304" pitchFamily="18" charset="0"/>
              </a:rPr>
              <a:t>IC </a:t>
            </a:r>
            <a:r>
              <a:rPr lang="en-US" dirty="0">
                <a:solidFill>
                  <a:srgbClr val="002060"/>
                </a:solidFill>
                <a:latin typeface="Times New Roman" panose="02020603050405020304" pitchFamily="18" charset="0"/>
                <a:cs typeface="Times New Roman" panose="02020603050405020304" pitchFamily="18" charset="0"/>
              </a:rPr>
              <a:t>is the instruction count, </a:t>
            </a:r>
          </a:p>
          <a:p>
            <a:pPr>
              <a:lnSpc>
                <a:spcPct val="110000"/>
              </a:lnSpc>
              <a:spcBef>
                <a:spcPts val="0"/>
              </a:spcBef>
            </a:pPr>
            <a:r>
              <a:rPr lang="el-GR" b="1" dirty="0">
                <a:solidFill>
                  <a:srgbClr val="00B0F0"/>
                </a:solidFill>
                <a:latin typeface="Times New Roman" panose="02020603050405020304" pitchFamily="18" charset="0"/>
                <a:cs typeface="Times New Roman" panose="02020603050405020304" pitchFamily="18" charset="0"/>
              </a:rPr>
              <a:t>τ</a:t>
            </a:r>
            <a:r>
              <a:rPr lang="en-US" dirty="0" smtClean="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is the processor cycle time. </a:t>
            </a:r>
            <a:endParaRPr lang="en-IN" dirty="0">
              <a:solidFill>
                <a:srgbClr val="002060"/>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14480597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467" y="65586"/>
            <a:ext cx="7588553" cy="593691"/>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400" b="1" dirty="0">
                <a:solidFill>
                  <a:srgbClr val="0070C0"/>
                </a:solidFill>
                <a:latin typeface="Times New Roman" panose="02020603050405020304" pitchFamily="18" charset="0"/>
                <a:cs typeface="Times New Roman" panose="02020603050405020304" pitchFamily="18" charset="0"/>
              </a:rPr>
              <a:t>System Attributes </a:t>
            </a:r>
            <a:br>
              <a:rPr lang="en-IN" sz="2400" b="1" dirty="0">
                <a:solidFill>
                  <a:srgbClr val="0070C0"/>
                </a:solidFill>
                <a:latin typeface="Times New Roman" panose="02020603050405020304" pitchFamily="18" charset="0"/>
                <a:cs typeface="Times New Roman" panose="02020603050405020304" pitchFamily="18" charset="0"/>
              </a:rPr>
            </a:br>
            <a:endParaRPr lang="en-IN" sz="2400" b="1" dirty="0">
              <a:solidFill>
                <a:srgbClr val="0070C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31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174023" y="1698163"/>
            <a:ext cx="12017977" cy="6334528"/>
          </a:xfrm>
        </p:spPr>
        <p:txBody>
          <a:bodyPr>
            <a:normAutofit/>
          </a:bodyPr>
          <a:lstStyle/>
          <a:p>
            <a:pPr marL="0" indent="0">
              <a:buNone/>
            </a:pPr>
            <a:r>
              <a:rPr lang="en-IN" sz="2400" b="1" dirty="0" smtClean="0">
                <a:solidFill>
                  <a:srgbClr val="0070C0"/>
                </a:solidFill>
                <a:latin typeface="Times New Roman" panose="02020603050405020304" pitchFamily="18" charset="0"/>
                <a:cs typeface="Times New Roman" panose="02020603050405020304" pitchFamily="18" charset="0"/>
              </a:rPr>
              <a:t>System </a:t>
            </a:r>
            <a:r>
              <a:rPr lang="en-IN" sz="2400" b="1" dirty="0">
                <a:solidFill>
                  <a:srgbClr val="0070C0"/>
                </a:solidFill>
                <a:latin typeface="Times New Roman" panose="02020603050405020304" pitchFamily="18" charset="0"/>
                <a:cs typeface="Times New Roman" panose="02020603050405020304" pitchFamily="18" charset="0"/>
              </a:rPr>
              <a:t>Attributes </a:t>
            </a:r>
          </a:p>
          <a:p>
            <a:pPr algn="just"/>
            <a:r>
              <a:rPr lang="en-US" sz="2400" dirty="0" smtClean="0">
                <a:solidFill>
                  <a:srgbClr val="002060"/>
                </a:solidFill>
                <a:latin typeface="Times New Roman" panose="02020603050405020304" pitchFamily="18" charset="0"/>
                <a:cs typeface="Times New Roman" panose="02020603050405020304" pitchFamily="18" charset="0"/>
              </a:rPr>
              <a:t>The </a:t>
            </a:r>
            <a:r>
              <a:rPr lang="en-US" sz="2400" dirty="0">
                <a:solidFill>
                  <a:srgbClr val="002060"/>
                </a:solidFill>
                <a:latin typeface="Times New Roman" panose="02020603050405020304" pitchFamily="18" charset="0"/>
                <a:cs typeface="Times New Roman" panose="02020603050405020304" pitchFamily="18" charset="0"/>
              </a:rPr>
              <a:t>above five performance factors (</a:t>
            </a:r>
            <a:r>
              <a:rPr lang="en-US" sz="2400" dirty="0" smtClean="0">
                <a:solidFill>
                  <a:srgbClr val="002060"/>
                </a:solidFill>
                <a:latin typeface="Times New Roman" panose="02020603050405020304" pitchFamily="18" charset="0"/>
                <a:cs typeface="Times New Roman" panose="02020603050405020304" pitchFamily="18" charset="0"/>
              </a:rPr>
              <a:t>IC, </a:t>
            </a:r>
            <a:r>
              <a:rPr lang="en-US" sz="2400" dirty="0">
                <a:solidFill>
                  <a:srgbClr val="002060"/>
                </a:solidFill>
                <a:latin typeface="Times New Roman" panose="02020603050405020304" pitchFamily="18" charset="0"/>
                <a:cs typeface="Times New Roman" panose="02020603050405020304" pitchFamily="18" charset="0"/>
              </a:rPr>
              <a:t>p, </a:t>
            </a:r>
            <a:r>
              <a:rPr lang="en-US" sz="2400" i="1" dirty="0">
                <a:solidFill>
                  <a:srgbClr val="002060"/>
                </a:solidFill>
                <a:latin typeface="Times New Roman" panose="02020603050405020304" pitchFamily="18" charset="0"/>
                <a:cs typeface="Times New Roman" panose="02020603050405020304" pitchFamily="18" charset="0"/>
              </a:rPr>
              <a:t>m, k, </a:t>
            </a:r>
            <a:r>
              <a:rPr lang="en-US" sz="2400" dirty="0">
                <a:solidFill>
                  <a:srgbClr val="002060"/>
                </a:solidFill>
                <a:latin typeface="Times New Roman" panose="02020603050405020304" pitchFamily="18" charset="0"/>
                <a:cs typeface="Times New Roman" panose="02020603050405020304" pitchFamily="18" charset="0"/>
              </a:rPr>
              <a:t>τ) </a:t>
            </a:r>
            <a:r>
              <a:rPr lang="en-US" sz="2400" b="1" dirty="0">
                <a:solidFill>
                  <a:srgbClr val="0070C0"/>
                </a:solidFill>
                <a:latin typeface="Times New Roman" panose="02020603050405020304" pitchFamily="18" charset="0"/>
                <a:cs typeface="Times New Roman" panose="02020603050405020304" pitchFamily="18" charset="0"/>
              </a:rPr>
              <a:t>are influenced by four system attributes:</a:t>
            </a:r>
            <a:r>
              <a:rPr lang="en-US" sz="2400" dirty="0">
                <a:solidFill>
                  <a:srgbClr val="002060"/>
                </a:solidFill>
                <a:latin typeface="Times New Roman" panose="02020603050405020304" pitchFamily="18" charset="0"/>
                <a:cs typeface="Times New Roman" panose="02020603050405020304" pitchFamily="18" charset="0"/>
              </a:rPr>
              <a:t> </a:t>
            </a:r>
            <a:endParaRPr lang="en-US" sz="2400" dirty="0" smtClean="0">
              <a:solidFill>
                <a:srgbClr val="002060"/>
              </a:solidFill>
              <a:latin typeface="Times New Roman" panose="02020603050405020304" pitchFamily="18" charset="0"/>
              <a:cs typeface="Times New Roman" panose="02020603050405020304" pitchFamily="18" charset="0"/>
            </a:endParaRPr>
          </a:p>
          <a:p>
            <a:pPr lvl="1" algn="just"/>
            <a:r>
              <a:rPr lang="en-US" sz="2000" dirty="0" smtClean="0">
                <a:solidFill>
                  <a:srgbClr val="C00000"/>
                </a:solidFill>
                <a:latin typeface="Times New Roman" panose="02020603050405020304" pitchFamily="18" charset="0"/>
                <a:cs typeface="Times New Roman" panose="02020603050405020304" pitchFamily="18" charset="0"/>
              </a:rPr>
              <a:t>Instruction-Set Architecture</a:t>
            </a:r>
          </a:p>
          <a:p>
            <a:pPr lvl="1" algn="just"/>
            <a:r>
              <a:rPr lang="en-US" sz="2000" dirty="0">
                <a:solidFill>
                  <a:srgbClr val="C00000"/>
                </a:solidFill>
                <a:latin typeface="Times New Roman" panose="02020603050405020304" pitchFamily="18" charset="0"/>
                <a:cs typeface="Times New Roman" panose="02020603050405020304" pitchFamily="18" charset="0"/>
              </a:rPr>
              <a:t>C</a:t>
            </a:r>
            <a:r>
              <a:rPr lang="en-US" sz="2000" dirty="0" smtClean="0">
                <a:solidFill>
                  <a:srgbClr val="C00000"/>
                </a:solidFill>
                <a:latin typeface="Times New Roman" panose="02020603050405020304" pitchFamily="18" charset="0"/>
                <a:cs typeface="Times New Roman" panose="02020603050405020304" pitchFamily="18" charset="0"/>
              </a:rPr>
              <a:t>ompiler technology </a:t>
            </a:r>
          </a:p>
          <a:p>
            <a:pPr lvl="1" algn="just"/>
            <a:r>
              <a:rPr lang="en-US" sz="2000" dirty="0" smtClean="0">
                <a:solidFill>
                  <a:srgbClr val="C00000"/>
                </a:solidFill>
                <a:latin typeface="Times New Roman" panose="02020603050405020304" pitchFamily="18" charset="0"/>
                <a:cs typeface="Times New Roman" panose="02020603050405020304" pitchFamily="18" charset="0"/>
              </a:rPr>
              <a:t>CPU </a:t>
            </a:r>
            <a:r>
              <a:rPr lang="en-US" sz="2000" dirty="0">
                <a:solidFill>
                  <a:srgbClr val="C00000"/>
                </a:solidFill>
                <a:latin typeface="Times New Roman" panose="02020603050405020304" pitchFamily="18" charset="0"/>
                <a:cs typeface="Times New Roman" panose="02020603050405020304" pitchFamily="18" charset="0"/>
              </a:rPr>
              <a:t>implementation and </a:t>
            </a:r>
            <a:r>
              <a:rPr lang="en-US" sz="2000" dirty="0" smtClean="0">
                <a:solidFill>
                  <a:srgbClr val="C00000"/>
                </a:solidFill>
                <a:latin typeface="Times New Roman" panose="02020603050405020304" pitchFamily="18" charset="0"/>
                <a:cs typeface="Times New Roman" panose="02020603050405020304" pitchFamily="18" charset="0"/>
              </a:rPr>
              <a:t>control </a:t>
            </a:r>
          </a:p>
          <a:p>
            <a:pPr lvl="1" algn="just"/>
            <a:r>
              <a:rPr lang="en-US" sz="2000" dirty="0" smtClean="0">
                <a:solidFill>
                  <a:srgbClr val="C00000"/>
                </a:solidFill>
                <a:latin typeface="Times New Roman" panose="02020603050405020304" pitchFamily="18" charset="0"/>
                <a:cs typeface="Times New Roman" panose="02020603050405020304" pitchFamily="18" charset="0"/>
              </a:rPr>
              <a:t>Cache </a:t>
            </a:r>
            <a:r>
              <a:rPr lang="en-US" sz="2000" dirty="0">
                <a:solidFill>
                  <a:srgbClr val="C00000"/>
                </a:solidFill>
                <a:latin typeface="Times New Roman" panose="02020603050405020304" pitchFamily="18" charset="0"/>
                <a:cs typeface="Times New Roman" panose="02020603050405020304" pitchFamily="18" charset="0"/>
              </a:rPr>
              <a:t>and memory hierarchy, as specified in Table 1.2. </a:t>
            </a:r>
          </a:p>
          <a:p>
            <a:pPr algn="just"/>
            <a:r>
              <a:rPr lang="en-US" sz="2200" dirty="0" smtClean="0">
                <a:solidFill>
                  <a:srgbClr val="002060"/>
                </a:solidFill>
                <a:latin typeface="Times New Roman" panose="02020603050405020304" pitchFamily="18" charset="0"/>
                <a:cs typeface="Times New Roman" panose="02020603050405020304" pitchFamily="18" charset="0"/>
              </a:rPr>
              <a:t>The </a:t>
            </a:r>
            <a:r>
              <a:rPr lang="en-US" sz="2200" dirty="0">
                <a:solidFill>
                  <a:srgbClr val="002060"/>
                </a:solidFill>
                <a:latin typeface="Times New Roman" panose="02020603050405020304" pitchFamily="18" charset="0"/>
                <a:cs typeface="Times New Roman" panose="02020603050405020304" pitchFamily="18" charset="0"/>
              </a:rPr>
              <a:t>instruction-set architecture affects the </a:t>
            </a:r>
            <a:r>
              <a:rPr lang="en-US" sz="2200" b="1" dirty="0">
                <a:solidFill>
                  <a:srgbClr val="0070C0"/>
                </a:solidFill>
                <a:latin typeface="Times New Roman" panose="02020603050405020304" pitchFamily="18" charset="0"/>
                <a:cs typeface="Times New Roman" panose="02020603050405020304" pitchFamily="18" charset="0"/>
              </a:rPr>
              <a:t>program length (</a:t>
            </a:r>
            <a:r>
              <a:rPr lang="en-US" sz="2200" b="1" dirty="0" smtClean="0">
                <a:solidFill>
                  <a:srgbClr val="0070C0"/>
                </a:solidFill>
                <a:latin typeface="Times New Roman" panose="02020603050405020304" pitchFamily="18" charset="0"/>
                <a:cs typeface="Times New Roman" panose="02020603050405020304" pitchFamily="18" charset="0"/>
              </a:rPr>
              <a:t>IC) </a:t>
            </a:r>
            <a:r>
              <a:rPr lang="en-US" sz="2200" b="1" dirty="0">
                <a:solidFill>
                  <a:srgbClr val="0070C0"/>
                </a:solidFill>
                <a:latin typeface="Times New Roman" panose="02020603050405020304" pitchFamily="18" charset="0"/>
                <a:cs typeface="Times New Roman" panose="02020603050405020304" pitchFamily="18" charset="0"/>
              </a:rPr>
              <a:t>and processor cycle needed (p</a:t>
            </a:r>
            <a:r>
              <a:rPr lang="en-US" sz="2200" b="1" dirty="0" smtClean="0">
                <a:solidFill>
                  <a:srgbClr val="0070C0"/>
                </a:solidFill>
                <a:latin typeface="Times New Roman" panose="02020603050405020304" pitchFamily="18" charset="0"/>
                <a:cs typeface="Times New Roman" panose="02020603050405020304" pitchFamily="18" charset="0"/>
              </a:rPr>
              <a:t>).</a:t>
            </a:r>
          </a:p>
          <a:p>
            <a:pPr algn="just"/>
            <a:r>
              <a:rPr lang="en-US" sz="2200" dirty="0" smtClean="0">
                <a:solidFill>
                  <a:srgbClr val="002060"/>
                </a:solidFill>
                <a:latin typeface="Times New Roman" panose="02020603050405020304" pitchFamily="18" charset="0"/>
                <a:cs typeface="Times New Roman" panose="02020603050405020304" pitchFamily="18" charset="0"/>
              </a:rPr>
              <a:t> </a:t>
            </a:r>
            <a:r>
              <a:rPr lang="en-US" sz="2200" dirty="0">
                <a:solidFill>
                  <a:srgbClr val="C00000"/>
                </a:solidFill>
                <a:latin typeface="Times New Roman" panose="02020603050405020304" pitchFamily="18" charset="0"/>
                <a:cs typeface="Times New Roman" panose="02020603050405020304" pitchFamily="18" charset="0"/>
              </a:rPr>
              <a:t>The compiler technology affects the values of </a:t>
            </a:r>
            <a:r>
              <a:rPr lang="en-US" sz="2200" dirty="0" smtClean="0">
                <a:solidFill>
                  <a:srgbClr val="C00000"/>
                </a:solidFill>
                <a:latin typeface="Times New Roman" panose="02020603050405020304" pitchFamily="18" charset="0"/>
                <a:cs typeface="Times New Roman" panose="02020603050405020304" pitchFamily="18" charset="0"/>
              </a:rPr>
              <a:t>IC</a:t>
            </a:r>
            <a:r>
              <a:rPr lang="en-US" sz="2200" i="1" dirty="0" smtClean="0">
                <a:solidFill>
                  <a:srgbClr val="C00000"/>
                </a:solidFill>
                <a:latin typeface="Times New Roman" panose="02020603050405020304" pitchFamily="18" charset="0"/>
                <a:cs typeface="Times New Roman" panose="02020603050405020304" pitchFamily="18" charset="0"/>
              </a:rPr>
              <a:t>, </a:t>
            </a:r>
            <a:r>
              <a:rPr lang="en-US" sz="2200" dirty="0">
                <a:solidFill>
                  <a:srgbClr val="C00000"/>
                </a:solidFill>
                <a:latin typeface="Times New Roman" panose="02020603050405020304" pitchFamily="18" charset="0"/>
                <a:cs typeface="Times New Roman" panose="02020603050405020304" pitchFamily="18" charset="0"/>
              </a:rPr>
              <a:t>p and the memory reference count (m). </a:t>
            </a:r>
          </a:p>
          <a:p>
            <a:pPr algn="just"/>
            <a:r>
              <a:rPr lang="en-US" sz="2200" dirty="0" smtClean="0">
                <a:solidFill>
                  <a:srgbClr val="002060"/>
                </a:solidFill>
                <a:latin typeface="Times New Roman" panose="02020603050405020304" pitchFamily="18" charset="0"/>
                <a:cs typeface="Times New Roman" panose="02020603050405020304" pitchFamily="18" charset="0"/>
              </a:rPr>
              <a:t>The </a:t>
            </a:r>
            <a:r>
              <a:rPr lang="en-US" sz="2200" dirty="0">
                <a:solidFill>
                  <a:srgbClr val="002060"/>
                </a:solidFill>
                <a:latin typeface="Times New Roman" panose="02020603050405020304" pitchFamily="18" charset="0"/>
                <a:cs typeface="Times New Roman" panose="02020603050405020304" pitchFamily="18" charset="0"/>
              </a:rPr>
              <a:t>CPU implementation and control determine the total processor time </a:t>
            </a:r>
            <a:r>
              <a:rPr lang="en-US" sz="2200" i="1" dirty="0">
                <a:solidFill>
                  <a:srgbClr val="002060"/>
                </a:solidFill>
                <a:latin typeface="Times New Roman" panose="02020603050405020304" pitchFamily="18" charset="0"/>
                <a:cs typeface="Times New Roman" panose="02020603050405020304" pitchFamily="18" charset="0"/>
              </a:rPr>
              <a:t>(p. </a:t>
            </a:r>
            <a:r>
              <a:rPr lang="en-US" sz="2200" dirty="0">
                <a:solidFill>
                  <a:srgbClr val="002060"/>
                </a:solidFill>
                <a:latin typeface="Times New Roman" panose="02020603050405020304" pitchFamily="18" charset="0"/>
                <a:cs typeface="Times New Roman" panose="02020603050405020304" pitchFamily="18" charset="0"/>
              </a:rPr>
              <a:t>τ</a:t>
            </a:r>
            <a:r>
              <a:rPr lang="en-US" sz="2200" i="1" dirty="0">
                <a:solidFill>
                  <a:srgbClr val="002060"/>
                </a:solidFill>
                <a:latin typeface="Times New Roman" panose="02020603050405020304" pitchFamily="18" charset="0"/>
                <a:cs typeface="Times New Roman" panose="02020603050405020304" pitchFamily="18" charset="0"/>
              </a:rPr>
              <a:t>) </a:t>
            </a:r>
            <a:r>
              <a:rPr lang="en-US" sz="2200" dirty="0">
                <a:solidFill>
                  <a:srgbClr val="002060"/>
                </a:solidFill>
                <a:latin typeface="Times New Roman" panose="02020603050405020304" pitchFamily="18" charset="0"/>
                <a:cs typeface="Times New Roman" panose="02020603050405020304" pitchFamily="18" charset="0"/>
              </a:rPr>
              <a:t>needed. </a:t>
            </a:r>
          </a:p>
          <a:p>
            <a:pPr algn="just"/>
            <a:r>
              <a:rPr lang="en-US" sz="2200" dirty="0">
                <a:solidFill>
                  <a:srgbClr val="C00000"/>
                </a:solidFill>
                <a:latin typeface="Times New Roman" panose="02020603050405020304" pitchFamily="18" charset="0"/>
                <a:cs typeface="Times New Roman" panose="02020603050405020304" pitchFamily="18" charset="0"/>
              </a:rPr>
              <a:t>Finally, the memory technology and hierarchy design affect the </a:t>
            </a:r>
            <a:r>
              <a:rPr lang="en-US" sz="2200" b="1" dirty="0">
                <a:solidFill>
                  <a:srgbClr val="0070C0"/>
                </a:solidFill>
                <a:latin typeface="Times New Roman" panose="02020603050405020304" pitchFamily="18" charset="0"/>
                <a:cs typeface="Times New Roman" panose="02020603050405020304" pitchFamily="18" charset="0"/>
              </a:rPr>
              <a:t>memory access latency (k. τ). </a:t>
            </a:r>
            <a:r>
              <a:rPr lang="en-US" sz="2200" dirty="0">
                <a:solidFill>
                  <a:srgbClr val="C00000"/>
                </a:solidFill>
                <a:latin typeface="Times New Roman" panose="02020603050405020304" pitchFamily="18" charset="0"/>
                <a:cs typeface="Times New Roman" panose="02020603050405020304" pitchFamily="18" charset="0"/>
              </a:rPr>
              <a:t>The above CPU time can be used as a basis in estimating the execution rate of a processor. </a:t>
            </a:r>
          </a:p>
        </p:txBody>
      </p:sp>
      <p:sp>
        <p:nvSpPr>
          <p:cNvPr id="11" name="TextBox 10"/>
          <p:cNvSpPr txBox="1"/>
          <p:nvPr/>
        </p:nvSpPr>
        <p:spPr>
          <a:xfrm>
            <a:off x="6476737" y="65586"/>
            <a:ext cx="5629848" cy="2299091"/>
          </a:xfrm>
          <a:prstGeom prst="rect">
            <a:avLst/>
          </a:prstGeom>
          <a:noFill/>
        </p:spPr>
        <p:txBody>
          <a:bodyPr wrap="square" rtlCol="0">
            <a:spAutoFit/>
          </a:bodyPr>
          <a:lstStyle/>
          <a:p>
            <a:pPr>
              <a:lnSpc>
                <a:spcPct val="110000"/>
              </a:lnSpc>
              <a:spcBef>
                <a:spcPts val="0"/>
              </a:spcBef>
            </a:pPr>
            <a:r>
              <a:rPr lang="en-US" dirty="0" smtClean="0">
                <a:solidFill>
                  <a:srgbClr val="002060"/>
                </a:solidFill>
                <a:latin typeface="Times New Roman" panose="02020603050405020304" pitchFamily="18" charset="0"/>
                <a:cs typeface="Times New Roman" panose="02020603050405020304" pitchFamily="18" charset="0"/>
              </a:rPr>
              <a:t> </a:t>
            </a:r>
            <a:r>
              <a:rPr lang="en-US" sz="2000" b="1" dirty="0">
                <a:solidFill>
                  <a:srgbClr val="00B0F0"/>
                </a:solidFill>
                <a:latin typeface="Times New Roman" panose="02020603050405020304" pitchFamily="18" charset="0"/>
                <a:cs typeface="Times New Roman" panose="02020603050405020304" pitchFamily="18" charset="0"/>
              </a:rPr>
              <a:t>p </a:t>
            </a:r>
            <a:r>
              <a:rPr lang="en-US" sz="1600" dirty="0">
                <a:solidFill>
                  <a:srgbClr val="002060"/>
                </a:solidFill>
                <a:latin typeface="Times New Roman" panose="02020603050405020304" pitchFamily="18" charset="0"/>
                <a:cs typeface="Times New Roman" panose="02020603050405020304" pitchFamily="18" charset="0"/>
              </a:rPr>
              <a:t>is the number of processor cycles needed for the instruction decode and execution, </a:t>
            </a:r>
          </a:p>
          <a:p>
            <a:pPr>
              <a:lnSpc>
                <a:spcPct val="110000"/>
              </a:lnSpc>
              <a:spcBef>
                <a:spcPts val="0"/>
              </a:spcBef>
            </a:pPr>
            <a:r>
              <a:rPr lang="en-US" sz="2000" b="1" dirty="0">
                <a:solidFill>
                  <a:srgbClr val="00B0F0"/>
                </a:solidFill>
                <a:latin typeface="Times New Roman" panose="02020603050405020304" pitchFamily="18" charset="0"/>
                <a:cs typeface="Times New Roman" panose="02020603050405020304" pitchFamily="18" charset="0"/>
              </a:rPr>
              <a:t>m</a:t>
            </a:r>
            <a:r>
              <a:rPr lang="en-US" sz="1600" dirty="0">
                <a:solidFill>
                  <a:srgbClr val="002060"/>
                </a:solidFill>
                <a:latin typeface="Times New Roman" panose="02020603050405020304" pitchFamily="18" charset="0"/>
                <a:cs typeface="Times New Roman" panose="02020603050405020304" pitchFamily="18" charset="0"/>
              </a:rPr>
              <a:t> is the number of memory references needed, </a:t>
            </a:r>
          </a:p>
          <a:p>
            <a:pPr>
              <a:lnSpc>
                <a:spcPct val="110000"/>
              </a:lnSpc>
              <a:spcBef>
                <a:spcPts val="0"/>
              </a:spcBef>
            </a:pPr>
            <a:r>
              <a:rPr lang="en-US" sz="2000" b="1" dirty="0">
                <a:solidFill>
                  <a:srgbClr val="00B0F0"/>
                </a:solidFill>
                <a:latin typeface="Times New Roman" panose="02020603050405020304" pitchFamily="18" charset="0"/>
                <a:cs typeface="Times New Roman" panose="02020603050405020304" pitchFamily="18" charset="0"/>
              </a:rPr>
              <a:t>k</a:t>
            </a:r>
            <a:r>
              <a:rPr lang="en-US" sz="1600" dirty="0">
                <a:solidFill>
                  <a:srgbClr val="002060"/>
                </a:solidFill>
                <a:latin typeface="Times New Roman" panose="02020603050405020304" pitchFamily="18" charset="0"/>
                <a:cs typeface="Times New Roman" panose="02020603050405020304" pitchFamily="18" charset="0"/>
              </a:rPr>
              <a:t> is the ratio between memory cycle and processor cycle, </a:t>
            </a:r>
          </a:p>
          <a:p>
            <a:pPr>
              <a:lnSpc>
                <a:spcPct val="110000"/>
              </a:lnSpc>
              <a:spcBef>
                <a:spcPts val="0"/>
              </a:spcBef>
            </a:pPr>
            <a:r>
              <a:rPr lang="en-US" sz="2000" b="1" dirty="0">
                <a:solidFill>
                  <a:srgbClr val="00B0F0"/>
                </a:solidFill>
                <a:latin typeface="Times New Roman" panose="02020603050405020304" pitchFamily="18" charset="0"/>
                <a:cs typeface="Times New Roman" panose="02020603050405020304" pitchFamily="18" charset="0"/>
              </a:rPr>
              <a:t>IC </a:t>
            </a:r>
            <a:r>
              <a:rPr lang="en-US" sz="1600" dirty="0">
                <a:solidFill>
                  <a:srgbClr val="002060"/>
                </a:solidFill>
                <a:latin typeface="Times New Roman" panose="02020603050405020304" pitchFamily="18" charset="0"/>
                <a:cs typeface="Times New Roman" panose="02020603050405020304" pitchFamily="18" charset="0"/>
              </a:rPr>
              <a:t>is the instruction count, </a:t>
            </a:r>
          </a:p>
          <a:p>
            <a:pPr>
              <a:lnSpc>
                <a:spcPct val="110000"/>
              </a:lnSpc>
              <a:spcBef>
                <a:spcPts val="0"/>
              </a:spcBef>
            </a:pPr>
            <a:r>
              <a:rPr lang="el-GR" sz="1600" b="1" dirty="0">
                <a:solidFill>
                  <a:srgbClr val="00B0F0"/>
                </a:solidFill>
                <a:latin typeface="Times New Roman" panose="02020603050405020304" pitchFamily="18" charset="0"/>
                <a:cs typeface="Times New Roman" panose="02020603050405020304" pitchFamily="18" charset="0"/>
              </a:rPr>
              <a:t>τ</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a:solidFill>
                  <a:srgbClr val="002060"/>
                </a:solidFill>
                <a:latin typeface="Times New Roman" panose="02020603050405020304" pitchFamily="18" charset="0"/>
                <a:cs typeface="Times New Roman" panose="02020603050405020304" pitchFamily="18" charset="0"/>
              </a:rPr>
              <a:t>is the processor cycle time</a:t>
            </a:r>
            <a:r>
              <a:rPr lang="en-US" dirty="0">
                <a:solidFill>
                  <a:srgbClr val="002060"/>
                </a:solidFill>
                <a:latin typeface="Times New Roman" panose="02020603050405020304" pitchFamily="18" charset="0"/>
                <a:cs typeface="Times New Roman" panose="02020603050405020304" pitchFamily="18" charset="0"/>
              </a:rPr>
              <a:t>. </a:t>
            </a:r>
            <a:endParaRPr lang="en-IN" dirty="0">
              <a:solidFill>
                <a:srgbClr val="002060"/>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20352538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8734" y="226626"/>
            <a:ext cx="7588553" cy="593691"/>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cs typeface="Times New Roman" panose="02020603050405020304" pitchFamily="18" charset="0"/>
              </a:rPr>
              <a:t>System </a:t>
            </a:r>
            <a:r>
              <a:rPr lang="en-IN" sz="2000" b="1" dirty="0">
                <a:solidFill>
                  <a:srgbClr val="0070C0"/>
                </a:solidFill>
                <a:latin typeface="Times New Roman" panose="02020603050405020304" pitchFamily="18" charset="0"/>
                <a:cs typeface="Times New Roman" panose="02020603050405020304" pitchFamily="18" charset="0"/>
              </a:rPr>
              <a:t>Attributes </a:t>
            </a:r>
            <a:r>
              <a:rPr lang="en-IN" sz="2000" b="1" dirty="0" smtClean="0">
                <a:solidFill>
                  <a:srgbClr val="0070C0"/>
                </a:solidFill>
                <a:latin typeface="Times New Roman" panose="02020603050405020304" pitchFamily="18" charset="0"/>
                <a:cs typeface="Times New Roman" panose="02020603050405020304" pitchFamily="18" charset="0"/>
              </a:rPr>
              <a:t> </a:t>
            </a:r>
            <a:r>
              <a:rPr lang="en-IN" sz="2000" b="1" dirty="0">
                <a:solidFill>
                  <a:srgbClr val="0070C0"/>
                </a:solidFill>
                <a:latin typeface="Times New Roman" panose="02020603050405020304" pitchFamily="18" charset="0"/>
                <a:cs typeface="Times New Roman" panose="02020603050405020304" pitchFamily="18" charset="0"/>
              </a:rPr>
              <a:t/>
            </a:r>
            <a:br>
              <a:rPr lang="en-IN" sz="2000" b="1" dirty="0">
                <a:solidFill>
                  <a:srgbClr val="0070C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400" b="1" dirty="0">
              <a:solidFill>
                <a:srgbClr val="0070C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32</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174023" y="732077"/>
            <a:ext cx="12017977" cy="6334528"/>
          </a:xfrm>
        </p:spPr>
        <p:txBody>
          <a:bodyPr>
            <a:normAutofit/>
          </a:bodyPr>
          <a:lstStyle/>
          <a:p>
            <a:pPr marL="0" indent="0">
              <a:buNone/>
            </a:pPr>
            <a:r>
              <a:rPr lang="en-IN" sz="2400" b="1" dirty="0" smtClean="0">
                <a:solidFill>
                  <a:srgbClr val="0070C0"/>
                </a:solidFill>
                <a:latin typeface="Times New Roman" panose="02020603050405020304" pitchFamily="18" charset="0"/>
                <a:cs typeface="Times New Roman" panose="02020603050405020304" pitchFamily="18" charset="0"/>
              </a:rPr>
              <a:t>System </a:t>
            </a:r>
            <a:r>
              <a:rPr lang="en-IN" sz="2400" b="1" dirty="0">
                <a:solidFill>
                  <a:srgbClr val="0070C0"/>
                </a:solidFill>
                <a:latin typeface="Times New Roman" panose="02020603050405020304" pitchFamily="18" charset="0"/>
                <a:cs typeface="Times New Roman" panose="02020603050405020304" pitchFamily="18" charset="0"/>
              </a:rPr>
              <a:t>Attributes </a:t>
            </a:r>
          </a:p>
        </p:txBody>
      </p:sp>
      <p:pic>
        <p:nvPicPr>
          <p:cNvPr id="3" name="Picture 2"/>
          <p:cNvPicPr>
            <a:picLocks noChangeAspect="1"/>
          </p:cNvPicPr>
          <p:nvPr/>
        </p:nvPicPr>
        <p:blipFill>
          <a:blip r:embed="rId5"/>
          <a:stretch>
            <a:fillRect/>
          </a:stretch>
        </p:blipFill>
        <p:spPr>
          <a:xfrm>
            <a:off x="884419" y="1468221"/>
            <a:ext cx="8216254" cy="4655009"/>
          </a:xfrm>
          <a:prstGeom prst="rect">
            <a:avLst/>
          </a:prstGeom>
        </p:spPr>
      </p:pic>
    </p:spTree>
    <p:extLst>
      <p:ext uri="{BB962C8B-B14F-4D97-AF65-F5344CB8AC3E}">
        <p14:creationId xmlns:p14="http://schemas.microsoft.com/office/powerpoint/2010/main" xmlns="" val="29174964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8734" y="226626"/>
            <a:ext cx="7588553" cy="593691"/>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cs typeface="Times New Roman" panose="02020603050405020304" pitchFamily="18" charset="0"/>
              </a:rPr>
              <a:t>System </a:t>
            </a:r>
            <a:r>
              <a:rPr lang="en-IN" sz="2000" b="1" dirty="0">
                <a:solidFill>
                  <a:srgbClr val="0070C0"/>
                </a:solidFill>
                <a:latin typeface="Times New Roman" panose="02020603050405020304" pitchFamily="18" charset="0"/>
                <a:cs typeface="Times New Roman" panose="02020603050405020304" pitchFamily="18" charset="0"/>
              </a:rPr>
              <a:t>Attributes </a:t>
            </a:r>
            <a:r>
              <a:rPr lang="en-IN" sz="2000" b="1" dirty="0" smtClean="0">
                <a:solidFill>
                  <a:srgbClr val="0070C0"/>
                </a:solidFill>
                <a:latin typeface="Times New Roman" panose="02020603050405020304" pitchFamily="18" charset="0"/>
                <a:cs typeface="Times New Roman" panose="02020603050405020304" pitchFamily="18" charset="0"/>
              </a:rPr>
              <a:t> </a:t>
            </a:r>
            <a:r>
              <a:rPr lang="en-IN" sz="2000" b="1" dirty="0">
                <a:solidFill>
                  <a:srgbClr val="C00000"/>
                </a:solidFill>
                <a:latin typeface="Times New Roman" panose="02020603050405020304" pitchFamily="18" charset="0"/>
                <a:cs typeface="Times New Roman" panose="02020603050405020304" pitchFamily="18" charset="0"/>
              </a:rPr>
              <a:t/>
            </a:r>
            <a:br>
              <a:rPr lang="en-IN" sz="2000" b="1" dirty="0">
                <a:solidFill>
                  <a:srgbClr val="C0000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400" b="1" dirty="0">
              <a:solidFill>
                <a:srgbClr val="0070C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33</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174023" y="732077"/>
            <a:ext cx="12017977" cy="6334528"/>
          </a:xfrm>
        </p:spPr>
        <p:txBody>
          <a:bodyPr>
            <a:normAutofit lnSpcReduction="10000"/>
          </a:bodyPr>
          <a:lstStyle/>
          <a:p>
            <a:pPr marL="0" indent="0">
              <a:buNone/>
            </a:pPr>
            <a:r>
              <a:rPr lang="en-IN" sz="2400" b="1" dirty="0" smtClean="0">
                <a:solidFill>
                  <a:srgbClr val="0070C0"/>
                </a:solidFill>
                <a:latin typeface="Times New Roman" panose="02020603050405020304" pitchFamily="18" charset="0"/>
                <a:cs typeface="Times New Roman" panose="02020603050405020304" pitchFamily="18" charset="0"/>
              </a:rPr>
              <a:t>System Attributes</a:t>
            </a:r>
          </a:p>
          <a:p>
            <a:pPr marL="0" indent="0">
              <a:buNone/>
            </a:pPr>
            <a:r>
              <a:rPr lang="en-IN" sz="2400" b="1" dirty="0">
                <a:solidFill>
                  <a:srgbClr val="002060"/>
                </a:solidFill>
                <a:latin typeface="Times New Roman" panose="02020603050405020304" pitchFamily="18" charset="0"/>
                <a:cs typeface="Times New Roman" panose="02020603050405020304" pitchFamily="18" charset="0"/>
              </a:rPr>
              <a:t>MIPS Rate (</a:t>
            </a:r>
            <a:r>
              <a:rPr lang="en-US" sz="2400" b="1" dirty="0">
                <a:solidFill>
                  <a:srgbClr val="002060"/>
                </a:solidFill>
                <a:latin typeface="Times New Roman" panose="02020603050405020304" pitchFamily="18" charset="0"/>
                <a:cs typeface="Times New Roman" panose="02020603050405020304" pitchFamily="18" charset="0"/>
              </a:rPr>
              <a:t>M</a:t>
            </a:r>
            <a:r>
              <a:rPr lang="en-US" sz="2400" b="1" dirty="0" smtClean="0">
                <a:solidFill>
                  <a:srgbClr val="002060"/>
                </a:solidFill>
                <a:latin typeface="Times New Roman" panose="02020603050405020304" pitchFamily="18" charset="0"/>
                <a:cs typeface="Times New Roman" panose="02020603050405020304" pitchFamily="18" charset="0"/>
              </a:rPr>
              <a:t>illion </a:t>
            </a:r>
            <a:r>
              <a:rPr lang="en-US" sz="2400" b="1" dirty="0">
                <a:solidFill>
                  <a:srgbClr val="002060"/>
                </a:solidFill>
                <a:latin typeface="Times New Roman" panose="02020603050405020304" pitchFamily="18" charset="0"/>
                <a:cs typeface="Times New Roman" panose="02020603050405020304" pitchFamily="18" charset="0"/>
              </a:rPr>
              <a:t>Instructions Per </a:t>
            </a:r>
            <a:r>
              <a:rPr lang="en-US" sz="2400" b="1" dirty="0" smtClean="0">
                <a:solidFill>
                  <a:srgbClr val="002060"/>
                </a:solidFill>
                <a:latin typeface="Times New Roman" panose="02020603050405020304" pitchFamily="18" charset="0"/>
                <a:cs typeface="Times New Roman" panose="02020603050405020304" pitchFamily="18" charset="0"/>
              </a:rPr>
              <a:t>Second)</a:t>
            </a:r>
            <a:endParaRPr lang="en-IN" sz="2400" b="1" dirty="0"/>
          </a:p>
          <a:p>
            <a:r>
              <a:rPr lang="en-US" sz="2400" b="1" dirty="0">
                <a:solidFill>
                  <a:srgbClr val="C00000"/>
                </a:solidFill>
                <a:latin typeface="Times New Roman" panose="02020603050405020304" pitchFamily="18" charset="0"/>
                <a:cs typeface="Times New Roman" panose="02020603050405020304" pitchFamily="18" charset="0"/>
              </a:rPr>
              <a:t>Let C be the total number of clock cycles needed to execute a given program. </a:t>
            </a:r>
          </a:p>
          <a:p>
            <a:r>
              <a:rPr lang="en-US" sz="2400" b="1" dirty="0">
                <a:solidFill>
                  <a:srgbClr val="C00000"/>
                </a:solidFill>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Then the CPU time in Eq. 1.2 can be estimated as </a:t>
            </a:r>
            <a:endParaRPr lang="en-US" sz="2400" b="1" dirty="0" smtClean="0">
              <a:solidFill>
                <a:srgbClr val="002060"/>
              </a:solidFill>
              <a:latin typeface="Times New Roman" panose="02020603050405020304" pitchFamily="18" charset="0"/>
              <a:cs typeface="Times New Roman" panose="02020603050405020304" pitchFamily="18" charset="0"/>
            </a:endParaRPr>
          </a:p>
          <a:p>
            <a:pPr marL="0" indent="0">
              <a:buNone/>
            </a:pP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smtClean="0">
                <a:solidFill>
                  <a:srgbClr val="002060"/>
                </a:solidFill>
                <a:latin typeface="Times New Roman" panose="02020603050405020304" pitchFamily="18" charset="0"/>
                <a:cs typeface="Times New Roman" panose="02020603050405020304" pitchFamily="18" charset="0"/>
              </a:rPr>
              <a:t>                          T </a:t>
            </a:r>
            <a:r>
              <a:rPr lang="en-US" sz="2400" b="1" dirty="0">
                <a:solidFill>
                  <a:srgbClr val="002060"/>
                </a:solidFill>
                <a:latin typeface="Times New Roman" panose="02020603050405020304" pitchFamily="18" charset="0"/>
                <a:cs typeface="Times New Roman" panose="02020603050405020304" pitchFamily="18" charset="0"/>
              </a:rPr>
              <a:t>= C x τ = C/f. </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τ = </a:t>
            </a:r>
            <a:r>
              <a:rPr lang="en-US" sz="2400" b="1" dirty="0" smtClean="0">
                <a:solidFill>
                  <a:srgbClr val="002060"/>
                </a:solidFill>
                <a:latin typeface="Times New Roman" panose="02020603050405020304" pitchFamily="18" charset="0"/>
                <a:cs typeface="Times New Roman" panose="02020603050405020304" pitchFamily="18" charset="0"/>
              </a:rPr>
              <a:t>1/f clock rate)</a:t>
            </a:r>
            <a:endParaRPr lang="en-US" sz="2400" b="1" dirty="0">
              <a:solidFill>
                <a:srgbClr val="002060"/>
              </a:solidFill>
              <a:latin typeface="Times New Roman" panose="02020603050405020304" pitchFamily="18" charset="0"/>
              <a:cs typeface="Times New Roman" panose="02020603050405020304" pitchFamily="18" charset="0"/>
            </a:endParaRPr>
          </a:p>
          <a:p>
            <a:r>
              <a:rPr lang="en-US" sz="2400" b="1" dirty="0">
                <a:solidFill>
                  <a:srgbClr val="C00000"/>
                </a:solidFill>
                <a:latin typeface="Times New Roman" panose="02020603050405020304" pitchFamily="18" charset="0"/>
                <a:cs typeface="Times New Roman" panose="02020603050405020304" pitchFamily="18" charset="0"/>
              </a:rPr>
              <a:t>Furthermore, </a:t>
            </a:r>
            <a:endParaRPr lang="en-US" sz="2400" b="1" dirty="0" smtClean="0">
              <a:solidFill>
                <a:srgbClr val="C00000"/>
              </a:solidFill>
              <a:latin typeface="Times New Roman" panose="02020603050405020304" pitchFamily="18" charset="0"/>
              <a:cs typeface="Times New Roman" panose="02020603050405020304" pitchFamily="18" charset="0"/>
            </a:endParaRPr>
          </a:p>
          <a:p>
            <a:pPr marL="0" indent="0">
              <a:buNone/>
            </a:pPr>
            <a:r>
              <a:rPr lang="en-US" sz="2400" b="1" dirty="0">
                <a:solidFill>
                  <a:srgbClr val="C00000"/>
                </a:solidFill>
                <a:latin typeface="Times New Roman" panose="02020603050405020304" pitchFamily="18" charset="0"/>
                <a:cs typeface="Times New Roman" panose="02020603050405020304" pitchFamily="18" charset="0"/>
              </a:rPr>
              <a:t> </a:t>
            </a:r>
            <a:r>
              <a:rPr lang="en-US" sz="2400" b="1" dirty="0" smtClean="0">
                <a:solidFill>
                  <a:srgbClr val="C00000"/>
                </a:solidFill>
                <a:latin typeface="Times New Roman" panose="02020603050405020304" pitchFamily="18" charset="0"/>
                <a:cs typeface="Times New Roman" panose="02020603050405020304" pitchFamily="18" charset="0"/>
              </a:rPr>
              <a:t>       CPI </a:t>
            </a:r>
            <a:r>
              <a:rPr lang="en-US" sz="2400" b="1" dirty="0">
                <a:solidFill>
                  <a:srgbClr val="C00000"/>
                </a:solidFill>
                <a:latin typeface="Times New Roman" panose="02020603050405020304" pitchFamily="18" charset="0"/>
                <a:cs typeface="Times New Roman" panose="02020603050405020304" pitchFamily="18" charset="0"/>
              </a:rPr>
              <a:t>= </a:t>
            </a:r>
            <a:r>
              <a:rPr lang="en-US" sz="2400" b="1" dirty="0" smtClean="0">
                <a:solidFill>
                  <a:srgbClr val="C00000"/>
                </a:solidFill>
                <a:latin typeface="Times New Roman" panose="02020603050405020304" pitchFamily="18" charset="0"/>
                <a:cs typeface="Times New Roman" panose="02020603050405020304" pitchFamily="18" charset="0"/>
              </a:rPr>
              <a:t>C/IC </a:t>
            </a:r>
            <a:r>
              <a:rPr lang="en-US" sz="2400" b="1" dirty="0">
                <a:solidFill>
                  <a:srgbClr val="C00000"/>
                </a:solidFill>
                <a:latin typeface="Times New Roman" panose="02020603050405020304" pitchFamily="18" charset="0"/>
                <a:cs typeface="Times New Roman" panose="02020603050405020304" pitchFamily="18" charset="0"/>
              </a:rPr>
              <a:t>and </a:t>
            </a:r>
            <a:endParaRPr lang="en-US" sz="2400" b="1" dirty="0" smtClean="0">
              <a:solidFill>
                <a:srgbClr val="C00000"/>
              </a:solidFill>
              <a:latin typeface="Times New Roman" panose="02020603050405020304" pitchFamily="18" charset="0"/>
              <a:cs typeface="Times New Roman" panose="02020603050405020304" pitchFamily="18" charset="0"/>
            </a:endParaRPr>
          </a:p>
          <a:p>
            <a:pPr marL="0" indent="0">
              <a:buNone/>
            </a:pPr>
            <a:r>
              <a:rPr lang="en-US" sz="2400" b="1" dirty="0" smtClean="0">
                <a:solidFill>
                  <a:srgbClr val="C00000"/>
                </a:solidFill>
                <a:latin typeface="Times New Roman" panose="02020603050405020304" pitchFamily="18" charset="0"/>
                <a:cs typeface="Times New Roman" panose="02020603050405020304" pitchFamily="18" charset="0"/>
              </a:rPr>
              <a:t>        T </a:t>
            </a:r>
            <a:r>
              <a:rPr lang="en-US" sz="2400" b="1" dirty="0">
                <a:solidFill>
                  <a:srgbClr val="C00000"/>
                </a:solidFill>
                <a:latin typeface="Times New Roman" panose="02020603050405020304" pitchFamily="18" charset="0"/>
                <a:cs typeface="Times New Roman" panose="02020603050405020304" pitchFamily="18" charset="0"/>
              </a:rPr>
              <a:t>= </a:t>
            </a:r>
            <a:r>
              <a:rPr lang="en-US" sz="2400" b="1" dirty="0" smtClean="0">
                <a:solidFill>
                  <a:srgbClr val="C00000"/>
                </a:solidFill>
                <a:latin typeface="Times New Roman" panose="02020603050405020304" pitchFamily="18" charset="0"/>
                <a:cs typeface="Times New Roman" panose="02020603050405020304" pitchFamily="18" charset="0"/>
              </a:rPr>
              <a:t>IC </a:t>
            </a:r>
            <a:r>
              <a:rPr lang="en-US" sz="2400" b="1" dirty="0">
                <a:solidFill>
                  <a:srgbClr val="C00000"/>
                </a:solidFill>
                <a:latin typeface="Times New Roman" panose="02020603050405020304" pitchFamily="18" charset="0"/>
                <a:cs typeface="Times New Roman" panose="02020603050405020304" pitchFamily="18" charset="0"/>
              </a:rPr>
              <a:t>x CPI x τ = </a:t>
            </a:r>
            <a:r>
              <a:rPr lang="en-US" sz="2400" b="1" dirty="0" smtClean="0">
                <a:solidFill>
                  <a:srgbClr val="C00000"/>
                </a:solidFill>
                <a:latin typeface="Times New Roman" panose="02020603050405020304" pitchFamily="18" charset="0"/>
                <a:cs typeface="Times New Roman" panose="02020603050405020304" pitchFamily="18" charset="0"/>
              </a:rPr>
              <a:t>IC </a:t>
            </a:r>
            <a:r>
              <a:rPr lang="en-US" sz="2400" b="1" dirty="0">
                <a:solidFill>
                  <a:srgbClr val="C00000"/>
                </a:solidFill>
                <a:latin typeface="Times New Roman" panose="02020603050405020304" pitchFamily="18" charset="0"/>
                <a:cs typeface="Times New Roman" panose="02020603050405020304" pitchFamily="18" charset="0"/>
              </a:rPr>
              <a:t>x CPI/f. </a:t>
            </a:r>
            <a:endParaRPr lang="en-US" sz="2400" b="1" dirty="0" smtClean="0">
              <a:solidFill>
                <a:srgbClr val="C00000"/>
              </a:solidFill>
              <a:latin typeface="Times New Roman" panose="02020603050405020304" pitchFamily="18" charset="0"/>
              <a:cs typeface="Times New Roman" panose="02020603050405020304" pitchFamily="18" charset="0"/>
            </a:endParaRPr>
          </a:p>
          <a:p>
            <a:pPr marL="0" indent="0">
              <a:buNone/>
            </a:pPr>
            <a:r>
              <a:rPr lang="en-US" sz="2400" b="1" dirty="0" smtClean="0">
                <a:solidFill>
                  <a:srgbClr val="002060"/>
                </a:solidFill>
                <a:latin typeface="Times New Roman" panose="02020603050405020304" pitchFamily="18" charset="0"/>
                <a:cs typeface="Times New Roman" panose="02020603050405020304" pitchFamily="18" charset="0"/>
              </a:rPr>
              <a:t>The </a:t>
            </a:r>
            <a:r>
              <a:rPr lang="en-US" sz="2400" b="1" dirty="0">
                <a:solidFill>
                  <a:srgbClr val="002060"/>
                </a:solidFill>
                <a:latin typeface="Times New Roman" panose="02020603050405020304" pitchFamily="18" charset="0"/>
                <a:cs typeface="Times New Roman" panose="02020603050405020304" pitchFamily="18" charset="0"/>
              </a:rPr>
              <a:t>processor speed is often measured in terms of </a:t>
            </a:r>
            <a:r>
              <a:rPr lang="en-US" sz="2400" b="1" dirty="0" smtClean="0">
                <a:solidFill>
                  <a:srgbClr val="002060"/>
                </a:solidFill>
                <a:latin typeface="Times New Roman" panose="02020603050405020304" pitchFamily="18" charset="0"/>
                <a:cs typeface="Times New Roman" panose="02020603050405020304" pitchFamily="18" charset="0"/>
              </a:rPr>
              <a:t>Million Instructions </a:t>
            </a:r>
            <a:r>
              <a:rPr lang="en-US" sz="2400" b="1" dirty="0">
                <a:solidFill>
                  <a:srgbClr val="002060"/>
                </a:solidFill>
                <a:latin typeface="Times New Roman" panose="02020603050405020304" pitchFamily="18" charset="0"/>
                <a:cs typeface="Times New Roman" panose="02020603050405020304" pitchFamily="18" charset="0"/>
              </a:rPr>
              <a:t>P</a:t>
            </a:r>
            <a:r>
              <a:rPr lang="en-US" sz="2400" b="1" dirty="0" smtClean="0">
                <a:solidFill>
                  <a:srgbClr val="002060"/>
                </a:solidFill>
                <a:latin typeface="Times New Roman" panose="02020603050405020304" pitchFamily="18" charset="0"/>
                <a:cs typeface="Times New Roman" panose="02020603050405020304" pitchFamily="18" charset="0"/>
              </a:rPr>
              <a:t>er </a:t>
            </a:r>
            <a:r>
              <a:rPr lang="en-US" sz="2400" b="1" dirty="0">
                <a:solidFill>
                  <a:srgbClr val="002060"/>
                </a:solidFill>
                <a:latin typeface="Times New Roman" panose="02020603050405020304" pitchFamily="18" charset="0"/>
                <a:cs typeface="Times New Roman" panose="02020603050405020304" pitchFamily="18" charset="0"/>
              </a:rPr>
              <a:t>S</a:t>
            </a:r>
            <a:r>
              <a:rPr lang="en-US" sz="2400" b="1" dirty="0" smtClean="0">
                <a:solidFill>
                  <a:srgbClr val="002060"/>
                </a:solidFill>
                <a:latin typeface="Times New Roman" panose="02020603050405020304" pitchFamily="18" charset="0"/>
                <a:cs typeface="Times New Roman" panose="02020603050405020304" pitchFamily="18" charset="0"/>
              </a:rPr>
              <a:t>econd </a:t>
            </a:r>
            <a:r>
              <a:rPr lang="en-US" sz="2400" b="1" dirty="0">
                <a:solidFill>
                  <a:srgbClr val="002060"/>
                </a:solidFill>
                <a:latin typeface="Times New Roman" panose="02020603050405020304" pitchFamily="18" charset="0"/>
                <a:cs typeface="Times New Roman" panose="02020603050405020304" pitchFamily="18" charset="0"/>
              </a:rPr>
              <a:t>(MIPS). </a:t>
            </a:r>
          </a:p>
          <a:p>
            <a:r>
              <a:rPr lang="en-US" sz="2400" b="1" dirty="0">
                <a:solidFill>
                  <a:srgbClr val="C00000"/>
                </a:solidFill>
                <a:latin typeface="Times New Roman" panose="02020603050405020304" pitchFamily="18" charset="0"/>
                <a:cs typeface="Times New Roman" panose="02020603050405020304" pitchFamily="18" charset="0"/>
              </a:rPr>
              <a:t>We simply call it the MIPS rate of a given processor. It should be emphasized that the </a:t>
            </a:r>
            <a:r>
              <a:rPr lang="en-US" sz="2400" b="1" dirty="0">
                <a:solidFill>
                  <a:srgbClr val="0070C0"/>
                </a:solidFill>
                <a:latin typeface="Times New Roman" panose="02020603050405020304" pitchFamily="18" charset="0"/>
                <a:cs typeface="Times New Roman" panose="02020603050405020304" pitchFamily="18" charset="0"/>
              </a:rPr>
              <a:t>MIPS rate varies with respect to a number of </a:t>
            </a:r>
            <a:r>
              <a:rPr lang="en-US" sz="2400" b="1" dirty="0" smtClean="0">
                <a:solidFill>
                  <a:srgbClr val="0070C0"/>
                </a:solidFill>
                <a:latin typeface="Times New Roman" panose="02020603050405020304" pitchFamily="18" charset="0"/>
                <a:cs typeface="Times New Roman" panose="02020603050405020304" pitchFamily="18" charset="0"/>
              </a:rPr>
              <a:t>factors</a:t>
            </a:r>
            <a:r>
              <a:rPr lang="en-US" sz="2400" b="1" dirty="0">
                <a:solidFill>
                  <a:srgbClr val="0070C0"/>
                </a:solidFill>
                <a:latin typeface="Times New Roman" panose="02020603050405020304" pitchFamily="18" charset="0"/>
                <a:cs typeface="Times New Roman" panose="02020603050405020304" pitchFamily="18" charset="0"/>
              </a:rPr>
              <a:t> </a:t>
            </a:r>
            <a:r>
              <a:rPr lang="en-US" sz="2400" b="1" dirty="0" smtClean="0">
                <a:solidFill>
                  <a:srgbClr val="0070C0"/>
                </a:solidFill>
                <a:latin typeface="Times New Roman" panose="02020603050405020304" pitchFamily="18" charset="0"/>
                <a:cs typeface="Times New Roman" panose="02020603050405020304" pitchFamily="18" charset="0"/>
              </a:rPr>
              <a:t>such as</a:t>
            </a:r>
          </a:p>
          <a:p>
            <a:r>
              <a:rPr lang="en-US" sz="2400" b="1" dirty="0" smtClean="0">
                <a:solidFill>
                  <a:srgbClr val="FF0000"/>
                </a:solidFill>
                <a:latin typeface="Times New Roman" panose="02020603050405020304" pitchFamily="18" charset="0"/>
                <a:cs typeface="Times New Roman" panose="02020603050405020304" pitchFamily="18" charset="0"/>
              </a:rPr>
              <a:t>Clock </a:t>
            </a:r>
            <a:r>
              <a:rPr lang="en-US" sz="2400" b="1" dirty="0">
                <a:solidFill>
                  <a:srgbClr val="FF0000"/>
                </a:solidFill>
                <a:latin typeface="Times New Roman" panose="02020603050405020304" pitchFamily="18" charset="0"/>
                <a:cs typeface="Times New Roman" panose="02020603050405020304" pitchFamily="18" charset="0"/>
              </a:rPr>
              <a:t>rate (f</a:t>
            </a:r>
            <a:r>
              <a:rPr lang="en-US" sz="2400" b="1" dirty="0" smtClean="0">
                <a:solidFill>
                  <a:srgbClr val="FF0000"/>
                </a:solidFill>
                <a:latin typeface="Times New Roman" panose="02020603050405020304" pitchFamily="18" charset="0"/>
                <a:cs typeface="Times New Roman" panose="02020603050405020304" pitchFamily="18" charset="0"/>
              </a:rPr>
              <a:t>)</a:t>
            </a:r>
          </a:p>
          <a:p>
            <a:r>
              <a:rPr lang="en-US" sz="2400" b="1" dirty="0" smtClean="0">
                <a:solidFill>
                  <a:srgbClr val="FF0000"/>
                </a:solidFill>
                <a:latin typeface="Times New Roman" panose="02020603050405020304" pitchFamily="18" charset="0"/>
                <a:cs typeface="Times New Roman" panose="02020603050405020304" pitchFamily="18" charset="0"/>
              </a:rPr>
              <a:t>Instruction </a:t>
            </a:r>
            <a:r>
              <a:rPr lang="en-US" sz="2400" b="1" dirty="0">
                <a:solidFill>
                  <a:srgbClr val="FF0000"/>
                </a:solidFill>
                <a:latin typeface="Times New Roman" panose="02020603050405020304" pitchFamily="18" charset="0"/>
                <a:cs typeface="Times New Roman" panose="02020603050405020304" pitchFamily="18" charset="0"/>
              </a:rPr>
              <a:t>C</a:t>
            </a:r>
            <a:r>
              <a:rPr lang="en-US" sz="2400" b="1" dirty="0" smtClean="0">
                <a:solidFill>
                  <a:srgbClr val="FF0000"/>
                </a:solidFill>
                <a:latin typeface="Times New Roman" panose="02020603050405020304" pitchFamily="18" charset="0"/>
                <a:cs typeface="Times New Roman" panose="02020603050405020304" pitchFamily="18" charset="0"/>
              </a:rPr>
              <a:t>ount </a:t>
            </a:r>
            <a:r>
              <a:rPr lang="en-US" sz="2400" b="1" dirty="0">
                <a:solidFill>
                  <a:srgbClr val="FF0000"/>
                </a:solidFill>
                <a:latin typeface="Times New Roman" panose="02020603050405020304" pitchFamily="18" charset="0"/>
                <a:cs typeface="Times New Roman" panose="02020603050405020304" pitchFamily="18" charset="0"/>
              </a:rPr>
              <a:t>(</a:t>
            </a:r>
            <a:r>
              <a:rPr lang="en-US" sz="2400" b="1" dirty="0" smtClean="0">
                <a:solidFill>
                  <a:srgbClr val="FF0000"/>
                </a:solidFill>
                <a:latin typeface="Times New Roman" panose="02020603050405020304" pitchFamily="18" charset="0"/>
                <a:cs typeface="Times New Roman" panose="02020603050405020304" pitchFamily="18" charset="0"/>
              </a:rPr>
              <a:t>IC) </a:t>
            </a:r>
          </a:p>
          <a:p>
            <a:r>
              <a:rPr lang="en-US" sz="2400" b="1" dirty="0" smtClean="0">
                <a:solidFill>
                  <a:srgbClr val="FF0000"/>
                </a:solidFill>
                <a:latin typeface="Times New Roman" panose="02020603050405020304" pitchFamily="18" charset="0"/>
                <a:cs typeface="Times New Roman" panose="02020603050405020304" pitchFamily="18" charset="0"/>
              </a:rPr>
              <a:t> </a:t>
            </a:r>
            <a:r>
              <a:rPr lang="en-US" sz="2400" b="1" dirty="0">
                <a:solidFill>
                  <a:srgbClr val="FF0000"/>
                </a:solidFill>
                <a:latin typeface="Times New Roman" panose="02020603050405020304" pitchFamily="18" charset="0"/>
                <a:cs typeface="Times New Roman" panose="02020603050405020304" pitchFamily="18" charset="0"/>
              </a:rPr>
              <a:t>CPI of a given </a:t>
            </a:r>
            <a:r>
              <a:rPr lang="en-US" sz="2400" b="1" dirty="0" smtClean="0">
                <a:solidFill>
                  <a:srgbClr val="FF0000"/>
                </a:solidFill>
                <a:latin typeface="Times New Roman" panose="02020603050405020304" pitchFamily="18" charset="0"/>
                <a:cs typeface="Times New Roman" panose="02020603050405020304" pitchFamily="18" charset="0"/>
              </a:rPr>
              <a:t>machine</a:t>
            </a:r>
            <a:endParaRPr lang="en-US" sz="2400" b="1" dirty="0">
              <a:solidFill>
                <a:srgbClr val="FF0000"/>
              </a:solidFill>
              <a:latin typeface="Times New Roman" panose="02020603050405020304" pitchFamily="18" charset="0"/>
              <a:cs typeface="Times New Roman" panose="02020603050405020304" pitchFamily="18" charset="0"/>
            </a:endParaRPr>
          </a:p>
          <a:p>
            <a:pPr marL="0" indent="0">
              <a:buNone/>
            </a:pPr>
            <a:r>
              <a:rPr lang="en-IN" sz="2400" b="1" dirty="0" smtClean="0">
                <a:solidFill>
                  <a:srgbClr val="0070C0"/>
                </a:solidFill>
                <a:latin typeface="Times New Roman" panose="02020603050405020304" pitchFamily="18" charset="0"/>
                <a:cs typeface="Times New Roman" panose="02020603050405020304" pitchFamily="18" charset="0"/>
              </a:rPr>
              <a:t> </a:t>
            </a:r>
            <a:endParaRPr lang="en-IN" sz="24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6618761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8734" y="226626"/>
            <a:ext cx="7588553" cy="593691"/>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2060"/>
                </a:solidFill>
                <a:latin typeface="Times New Roman" panose="02020603050405020304" pitchFamily="18" charset="0"/>
                <a:cs typeface="Times New Roman" panose="02020603050405020304" pitchFamily="18" charset="0"/>
              </a:rPr>
              <a:t>System </a:t>
            </a:r>
            <a:r>
              <a:rPr lang="en-IN" sz="2000" b="1" dirty="0">
                <a:solidFill>
                  <a:srgbClr val="002060"/>
                </a:solidFill>
                <a:latin typeface="Times New Roman" panose="02020603050405020304" pitchFamily="18" charset="0"/>
                <a:cs typeface="Times New Roman" panose="02020603050405020304" pitchFamily="18" charset="0"/>
              </a:rPr>
              <a:t>Attributes affecting Performance </a:t>
            </a:r>
            <a:r>
              <a:rPr lang="en-IN" sz="2000" b="1" dirty="0">
                <a:solidFill>
                  <a:srgbClr val="C00000"/>
                </a:solidFill>
                <a:latin typeface="Times New Roman" panose="02020603050405020304" pitchFamily="18" charset="0"/>
                <a:cs typeface="Times New Roman" panose="02020603050405020304" pitchFamily="18" charset="0"/>
              </a:rPr>
              <a:t/>
            </a:r>
            <a:br>
              <a:rPr lang="en-IN" sz="2000" b="1" dirty="0">
                <a:solidFill>
                  <a:srgbClr val="C0000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400" b="1" dirty="0">
              <a:solidFill>
                <a:srgbClr val="0070C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34</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174023" y="732077"/>
            <a:ext cx="12017977" cy="6334528"/>
          </a:xfrm>
        </p:spPr>
        <p:txBody>
          <a:bodyPr>
            <a:normAutofit/>
          </a:bodyPr>
          <a:lstStyle/>
          <a:p>
            <a:pPr marL="0" indent="0">
              <a:buNone/>
            </a:pPr>
            <a:r>
              <a:rPr lang="en-IN" sz="2400" b="1" dirty="0" smtClean="0">
                <a:solidFill>
                  <a:srgbClr val="0070C0"/>
                </a:solidFill>
                <a:latin typeface="Times New Roman" panose="02020603050405020304" pitchFamily="18" charset="0"/>
                <a:cs typeface="Times New Roman" panose="02020603050405020304" pitchFamily="18" charset="0"/>
              </a:rPr>
              <a:t>System Attributes</a:t>
            </a:r>
          </a:p>
          <a:p>
            <a:pPr marL="0" indent="0">
              <a:buNone/>
            </a:pPr>
            <a:endParaRPr lang="en-IN" sz="2400" b="1" dirty="0">
              <a:solidFill>
                <a:srgbClr val="0070C0"/>
              </a:solidFill>
              <a:latin typeface="Times New Roman" panose="02020603050405020304" pitchFamily="18" charset="0"/>
              <a:cs typeface="Times New Roman" panose="02020603050405020304" pitchFamily="18" charset="0"/>
            </a:endParaRPr>
          </a:p>
          <a:p>
            <a:pPr marL="0" indent="0">
              <a:buNone/>
            </a:pPr>
            <a:endParaRPr lang="en-IN" sz="2400" b="1" dirty="0" smtClean="0">
              <a:solidFill>
                <a:srgbClr val="0070C0"/>
              </a:solidFill>
              <a:latin typeface="Times New Roman" panose="02020603050405020304" pitchFamily="18" charset="0"/>
              <a:cs typeface="Times New Roman" panose="02020603050405020304" pitchFamily="18" charset="0"/>
            </a:endParaRPr>
          </a:p>
          <a:p>
            <a:pPr marL="0" indent="0">
              <a:buNone/>
            </a:pPr>
            <a:endParaRPr lang="en-IN" sz="2400" b="1" dirty="0">
              <a:solidFill>
                <a:srgbClr val="0070C0"/>
              </a:solidFill>
              <a:latin typeface="Times New Roman" panose="02020603050405020304" pitchFamily="18" charset="0"/>
              <a:cs typeface="Times New Roman" panose="02020603050405020304" pitchFamily="18" charset="0"/>
            </a:endParaRPr>
          </a:p>
          <a:p>
            <a:endParaRPr lang="en-IN" sz="2400" dirty="0"/>
          </a:p>
          <a:p>
            <a:pPr algn="just"/>
            <a:r>
              <a:rPr lang="en-US" sz="2400" b="1" dirty="0">
                <a:solidFill>
                  <a:srgbClr val="002060"/>
                </a:solidFill>
                <a:latin typeface="Times New Roman" panose="02020603050405020304" pitchFamily="18" charset="0"/>
                <a:cs typeface="Times New Roman" panose="02020603050405020304" pitchFamily="18" charset="0"/>
              </a:rPr>
              <a:t>Based on Eq. 1.3, the CPU time in Eq. 1.2 can also be written as T </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dirty="0" smtClean="0">
                <a:solidFill>
                  <a:srgbClr val="002060"/>
                </a:solidFill>
                <a:latin typeface="Times New Roman" panose="02020603050405020304" pitchFamily="18" charset="0"/>
                <a:cs typeface="Times New Roman" panose="02020603050405020304" pitchFamily="18" charset="0"/>
              </a:rPr>
              <a:t>IC X 10</a:t>
            </a:r>
            <a:r>
              <a:rPr lang="en-US" sz="2400" b="1" baseline="30000" dirty="0" smtClean="0">
                <a:solidFill>
                  <a:srgbClr val="002060"/>
                </a:solidFill>
                <a:latin typeface="Times New Roman" panose="02020603050405020304" pitchFamily="18" charset="0"/>
                <a:cs typeface="Times New Roman" panose="02020603050405020304" pitchFamily="18" charset="0"/>
              </a:rPr>
              <a:t>6</a:t>
            </a: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 MIPS. </a:t>
            </a:r>
          </a:p>
          <a:p>
            <a:pPr algn="just"/>
            <a:r>
              <a:rPr lang="en-US" sz="2400" b="1" dirty="0" smtClean="0">
                <a:solidFill>
                  <a:srgbClr val="C00000"/>
                </a:solidFill>
                <a:latin typeface="Times New Roman" panose="02020603050405020304" pitchFamily="18" charset="0"/>
                <a:cs typeface="Times New Roman" panose="02020603050405020304" pitchFamily="18" charset="0"/>
              </a:rPr>
              <a:t>Based </a:t>
            </a:r>
            <a:r>
              <a:rPr lang="en-US" sz="2400" b="1" dirty="0">
                <a:solidFill>
                  <a:srgbClr val="C00000"/>
                </a:solidFill>
                <a:latin typeface="Times New Roman" panose="02020603050405020304" pitchFamily="18" charset="0"/>
                <a:cs typeface="Times New Roman" panose="02020603050405020304" pitchFamily="18" charset="0"/>
              </a:rPr>
              <a:t>on the system attributes identified in Table 1.2 and the above derived expressions, we conclude by indicating the fact that the </a:t>
            </a:r>
            <a:endParaRPr lang="en-US" sz="2400" b="1" dirty="0" smtClean="0">
              <a:solidFill>
                <a:srgbClr val="C00000"/>
              </a:solidFill>
              <a:latin typeface="Times New Roman" panose="02020603050405020304" pitchFamily="18" charset="0"/>
              <a:cs typeface="Times New Roman" panose="02020603050405020304" pitchFamily="18" charset="0"/>
            </a:endParaRPr>
          </a:p>
          <a:p>
            <a:pPr marL="0" indent="0" algn="ctr">
              <a:buNone/>
            </a:pPr>
            <a:r>
              <a:rPr lang="en-US" sz="2400" b="1" dirty="0" smtClean="0">
                <a:solidFill>
                  <a:srgbClr val="FF0000"/>
                </a:solidFill>
                <a:latin typeface="Times New Roman" panose="02020603050405020304" pitchFamily="18" charset="0"/>
                <a:cs typeface="Times New Roman" panose="02020603050405020304" pitchFamily="18" charset="0"/>
              </a:rPr>
              <a:t>“MIPS </a:t>
            </a:r>
            <a:r>
              <a:rPr lang="en-US" sz="2400" b="1" dirty="0">
                <a:solidFill>
                  <a:srgbClr val="FF0000"/>
                </a:solidFill>
                <a:latin typeface="Times New Roman" panose="02020603050405020304" pitchFamily="18" charset="0"/>
                <a:cs typeface="Times New Roman" panose="02020603050405020304" pitchFamily="18" charset="0"/>
              </a:rPr>
              <a:t>rate of a given computer is directly proportional to the clock rate and inversely proportional to the </a:t>
            </a:r>
            <a:r>
              <a:rPr lang="en-US" sz="2400" b="1" dirty="0" smtClean="0">
                <a:solidFill>
                  <a:srgbClr val="FF0000"/>
                </a:solidFill>
                <a:latin typeface="Times New Roman" panose="02020603050405020304" pitchFamily="18" charset="0"/>
                <a:cs typeface="Times New Roman" panose="02020603050405020304" pitchFamily="18" charset="0"/>
              </a:rPr>
              <a:t>CPI” </a:t>
            </a:r>
            <a:endParaRPr lang="en-US" sz="2400" b="1" dirty="0">
              <a:solidFill>
                <a:srgbClr val="FF0000"/>
              </a:solidFill>
              <a:latin typeface="Times New Roman" panose="02020603050405020304" pitchFamily="18" charset="0"/>
              <a:cs typeface="Times New Roman" panose="02020603050405020304" pitchFamily="18" charset="0"/>
            </a:endParaRPr>
          </a:p>
          <a:p>
            <a:pPr algn="just"/>
            <a:r>
              <a:rPr lang="en-US" sz="2400" b="1" dirty="0" smtClean="0">
                <a:solidFill>
                  <a:srgbClr val="002060"/>
                </a:solidFill>
                <a:latin typeface="Times New Roman" panose="02020603050405020304" pitchFamily="18" charset="0"/>
                <a:cs typeface="Times New Roman" panose="02020603050405020304" pitchFamily="18" charset="0"/>
              </a:rPr>
              <a:t>All </a:t>
            </a:r>
            <a:r>
              <a:rPr lang="en-US" sz="2400" b="1" dirty="0">
                <a:solidFill>
                  <a:srgbClr val="002060"/>
                </a:solidFill>
                <a:latin typeface="Times New Roman" panose="02020603050405020304" pitchFamily="18" charset="0"/>
                <a:cs typeface="Times New Roman" panose="02020603050405020304" pitchFamily="18" charset="0"/>
              </a:rPr>
              <a:t>four system attributes, instruction set, compiler, processor, and memory technologies, affect the MIPS rate, which varies also from program to program. </a:t>
            </a:r>
          </a:p>
          <a:p>
            <a:pPr marL="0" indent="0" algn="just">
              <a:buNone/>
            </a:pPr>
            <a:endParaRPr lang="en-IN" sz="2400" b="1" dirty="0" smtClean="0">
              <a:solidFill>
                <a:srgbClr val="0070C0"/>
              </a:solidFill>
              <a:latin typeface="Times New Roman" panose="02020603050405020304" pitchFamily="18" charset="0"/>
              <a:cs typeface="Times New Roman" panose="02020603050405020304" pitchFamily="18" charset="0"/>
            </a:endParaRPr>
          </a:p>
          <a:p>
            <a:pPr marL="0" indent="0">
              <a:buNone/>
            </a:pPr>
            <a:r>
              <a:rPr lang="en-IN" sz="2400" b="1" dirty="0" smtClean="0">
                <a:solidFill>
                  <a:srgbClr val="0070C0"/>
                </a:solidFill>
                <a:latin typeface="Times New Roman" panose="02020603050405020304" pitchFamily="18" charset="0"/>
                <a:cs typeface="Times New Roman" panose="02020603050405020304" pitchFamily="18" charset="0"/>
              </a:rPr>
              <a:t> </a:t>
            </a:r>
            <a:endParaRPr lang="en-IN" sz="2400" b="1"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5"/>
          <a:stretch>
            <a:fillRect/>
          </a:stretch>
        </p:blipFill>
        <p:spPr>
          <a:xfrm>
            <a:off x="89800" y="1708949"/>
            <a:ext cx="7909934" cy="690043"/>
          </a:xfrm>
          <a:prstGeom prst="rect">
            <a:avLst/>
          </a:prstGeom>
        </p:spPr>
      </p:pic>
      <p:sp>
        <p:nvSpPr>
          <p:cNvPr id="7" name="Rectangle 6"/>
          <p:cNvSpPr/>
          <p:nvPr/>
        </p:nvSpPr>
        <p:spPr>
          <a:xfrm>
            <a:off x="8520060" y="592469"/>
            <a:ext cx="3671939" cy="1477328"/>
          </a:xfrm>
          <a:prstGeom prst="rect">
            <a:avLst/>
          </a:prstGeom>
        </p:spPr>
        <p:txBody>
          <a:bodyPr wrap="square">
            <a:spAutoFit/>
          </a:bodyPr>
          <a:lstStyle/>
          <a:p>
            <a:r>
              <a:rPr lang="en-US" dirty="0">
                <a:solidFill>
                  <a:srgbClr val="C00000"/>
                </a:solidFill>
                <a:latin typeface="Times New Roman" panose="02020603050405020304" pitchFamily="18" charset="0"/>
                <a:cs typeface="Times New Roman" panose="02020603050405020304" pitchFamily="18" charset="0"/>
              </a:rPr>
              <a:t>T = IC x CPI x τ = IC x CPI/f. </a:t>
            </a:r>
          </a:p>
          <a:p>
            <a:r>
              <a:rPr lang="en-US" dirty="0" smtClean="0">
                <a:solidFill>
                  <a:srgbClr val="002060"/>
                </a:solidFill>
                <a:latin typeface="Times New Roman" panose="02020603050405020304" pitchFamily="18" charset="0"/>
                <a:cs typeface="Times New Roman" panose="02020603050405020304" pitchFamily="18" charset="0"/>
              </a:rPr>
              <a:t>T=C/f </a:t>
            </a:r>
          </a:p>
          <a:p>
            <a:r>
              <a:rPr lang="en-US" dirty="0" smtClean="0">
                <a:solidFill>
                  <a:srgbClr val="C00000"/>
                </a:solidFill>
                <a:latin typeface="Times New Roman" panose="02020603050405020304" pitchFamily="18" charset="0"/>
                <a:cs typeface="Times New Roman" panose="02020603050405020304" pitchFamily="18" charset="0"/>
              </a:rPr>
              <a:t>CPI </a:t>
            </a:r>
            <a:r>
              <a:rPr lang="en-US" dirty="0">
                <a:solidFill>
                  <a:srgbClr val="C00000"/>
                </a:solidFill>
                <a:latin typeface="Times New Roman" panose="02020603050405020304" pitchFamily="18" charset="0"/>
                <a:cs typeface="Times New Roman" panose="02020603050405020304" pitchFamily="18" charset="0"/>
              </a:rPr>
              <a:t>= </a:t>
            </a:r>
            <a:r>
              <a:rPr lang="en-US" dirty="0" smtClean="0">
                <a:solidFill>
                  <a:srgbClr val="C00000"/>
                </a:solidFill>
                <a:latin typeface="Times New Roman" panose="02020603050405020304" pitchFamily="18" charset="0"/>
                <a:cs typeface="Times New Roman" panose="02020603050405020304" pitchFamily="18" charset="0"/>
              </a:rPr>
              <a:t>C/IC</a:t>
            </a:r>
          </a:p>
          <a:p>
            <a:r>
              <a:rPr lang="en-US" dirty="0" smtClean="0">
                <a:solidFill>
                  <a:srgbClr val="C00000"/>
                </a:solidFill>
                <a:latin typeface="Times New Roman" panose="02020603050405020304" pitchFamily="18" charset="0"/>
                <a:cs typeface="Times New Roman" panose="02020603050405020304" pitchFamily="18" charset="0"/>
              </a:rPr>
              <a:t> </a:t>
            </a:r>
          </a:p>
          <a:p>
            <a:r>
              <a:rPr lang="en-US" dirty="0" smtClean="0">
                <a:solidFill>
                  <a:srgbClr val="C00000"/>
                </a:solidFill>
                <a:latin typeface="Times New Roman" panose="02020603050405020304" pitchFamily="18" charset="0"/>
                <a:cs typeface="Times New Roman" panose="02020603050405020304" pitchFamily="18" charset="0"/>
              </a:rPr>
              <a:t> </a:t>
            </a:r>
            <a:endParaRPr lang="en-IN" dirty="0"/>
          </a:p>
        </p:txBody>
      </p:sp>
      <p:sp>
        <p:nvSpPr>
          <p:cNvPr id="11" name="Rectangle 10"/>
          <p:cNvSpPr/>
          <p:nvPr/>
        </p:nvSpPr>
        <p:spPr>
          <a:xfrm>
            <a:off x="8369133" y="1957545"/>
            <a:ext cx="3389711" cy="369332"/>
          </a:xfrm>
          <a:prstGeom prst="rect">
            <a:avLst/>
          </a:prstGeom>
        </p:spPr>
        <p:txBody>
          <a:bodyPr wrap="none">
            <a:spAutoFit/>
          </a:bodyPr>
          <a:lstStyle/>
          <a:p>
            <a:r>
              <a:rPr lang="en-IN" b="1" dirty="0">
                <a:solidFill>
                  <a:srgbClr val="FF0000"/>
                </a:solidFill>
                <a:latin typeface="Times New Roman" panose="02020603050405020304" pitchFamily="18" charset="0"/>
                <a:cs typeface="Times New Roman" panose="02020603050405020304" pitchFamily="18" charset="0"/>
              </a:rPr>
              <a:t>T = IC x (p + m x k) x </a:t>
            </a:r>
            <a:r>
              <a:rPr lang="el-GR" b="1" dirty="0">
                <a:solidFill>
                  <a:srgbClr val="FF0000"/>
                </a:solidFill>
                <a:latin typeface="Times New Roman" panose="02020603050405020304" pitchFamily="18" charset="0"/>
                <a:cs typeface="Times New Roman" panose="02020603050405020304" pitchFamily="18" charset="0"/>
              </a:rPr>
              <a:t>τ </a:t>
            </a:r>
            <a:r>
              <a:rPr lang="en-IN" b="1" dirty="0">
                <a:solidFill>
                  <a:srgbClr val="FF0000"/>
                </a:solidFill>
                <a:latin typeface="Times New Roman" panose="02020603050405020304" pitchFamily="18" charset="0"/>
                <a:cs typeface="Times New Roman" panose="02020603050405020304" pitchFamily="18" charset="0"/>
              </a:rPr>
              <a:t>      </a:t>
            </a:r>
            <a:r>
              <a:rPr lang="el-GR" dirty="0">
                <a:solidFill>
                  <a:srgbClr val="FF0000"/>
                </a:solidFill>
                <a:latin typeface="Times New Roman" panose="02020603050405020304" pitchFamily="18" charset="0"/>
                <a:cs typeface="Times New Roman" panose="02020603050405020304" pitchFamily="18" charset="0"/>
              </a:rPr>
              <a:t>(1.2) </a:t>
            </a:r>
            <a:endParaRPr lang="en-IN" dirty="0">
              <a:solidFill>
                <a:srgbClr val="FF0000"/>
              </a:solidFill>
            </a:endParaRPr>
          </a:p>
        </p:txBody>
      </p:sp>
    </p:spTree>
    <p:extLst>
      <p:ext uri="{BB962C8B-B14F-4D97-AF65-F5344CB8AC3E}">
        <p14:creationId xmlns:p14="http://schemas.microsoft.com/office/powerpoint/2010/main" xmlns="" val="39554460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8734" y="226626"/>
            <a:ext cx="7588553" cy="593691"/>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a:solidFill>
                  <a:srgbClr val="0070C0"/>
                </a:solidFill>
                <a:latin typeface="Times New Roman" panose="02020603050405020304" pitchFamily="18" charset="0"/>
                <a:ea typeface="+mn-ea"/>
                <a:cs typeface="Times New Roman" panose="02020603050405020304" pitchFamily="18" charset="0"/>
              </a:rPr>
              <a:t>Throughput </a:t>
            </a:r>
            <a:r>
              <a:rPr lang="en-IN" sz="2000" b="1" dirty="0">
                <a:solidFill>
                  <a:srgbClr val="C00000"/>
                </a:solidFill>
                <a:latin typeface="Times New Roman" panose="02020603050405020304" pitchFamily="18" charset="0"/>
                <a:cs typeface="Times New Roman" panose="02020603050405020304" pitchFamily="18" charset="0"/>
              </a:rPr>
              <a:t/>
            </a:r>
            <a:br>
              <a:rPr lang="en-IN" sz="2000" b="1" dirty="0">
                <a:solidFill>
                  <a:srgbClr val="C0000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400" b="1" dirty="0">
              <a:solidFill>
                <a:srgbClr val="0070C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35</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174023" y="732077"/>
            <a:ext cx="12089192" cy="5366070"/>
          </a:xfrm>
        </p:spPr>
        <p:txBody>
          <a:bodyPr>
            <a:noAutofit/>
          </a:bodyPr>
          <a:lstStyle/>
          <a:p>
            <a:pPr marL="0" indent="0">
              <a:buNone/>
            </a:pPr>
            <a:r>
              <a:rPr lang="en-IN" sz="2000" b="1" dirty="0" smtClean="0">
                <a:solidFill>
                  <a:srgbClr val="0070C0"/>
                </a:solidFill>
                <a:latin typeface="Times New Roman" panose="02020603050405020304" pitchFamily="18" charset="0"/>
                <a:cs typeface="Times New Roman" panose="02020603050405020304" pitchFamily="18" charset="0"/>
              </a:rPr>
              <a:t>Throughput </a:t>
            </a:r>
            <a:r>
              <a:rPr lang="en-IN" sz="2000" b="1" dirty="0">
                <a:solidFill>
                  <a:srgbClr val="0070C0"/>
                </a:solidFill>
                <a:latin typeface="Times New Roman" panose="02020603050405020304" pitchFamily="18" charset="0"/>
                <a:cs typeface="Times New Roman" panose="02020603050405020304" pitchFamily="18" charset="0"/>
              </a:rPr>
              <a:t>Rate </a:t>
            </a:r>
            <a:endParaRPr lang="en-IN" sz="2000" b="1" dirty="0" smtClean="0">
              <a:solidFill>
                <a:srgbClr val="0070C0"/>
              </a:solidFill>
              <a:latin typeface="Times New Roman" panose="02020603050405020304" pitchFamily="18" charset="0"/>
              <a:cs typeface="Times New Roman" panose="02020603050405020304" pitchFamily="18" charset="0"/>
            </a:endParaRPr>
          </a:p>
          <a:p>
            <a:pPr algn="just"/>
            <a:r>
              <a:rPr lang="en-US" sz="2000" b="1" dirty="0" smtClean="0">
                <a:solidFill>
                  <a:srgbClr val="002060"/>
                </a:solidFill>
                <a:latin typeface="Times New Roman" panose="02020603050405020304" pitchFamily="18" charset="0"/>
                <a:cs typeface="Times New Roman" panose="02020603050405020304" pitchFamily="18" charset="0"/>
              </a:rPr>
              <a:t>System </a:t>
            </a:r>
            <a:r>
              <a:rPr lang="en-US" sz="2000" b="1" dirty="0">
                <a:solidFill>
                  <a:srgbClr val="002060"/>
                </a:solidFill>
                <a:latin typeface="Times New Roman" panose="02020603050405020304" pitchFamily="18" charset="0"/>
                <a:cs typeface="Times New Roman" panose="02020603050405020304" pitchFamily="18" charset="0"/>
              </a:rPr>
              <a:t>throughput </a:t>
            </a:r>
            <a:r>
              <a:rPr lang="en-US" sz="2000" b="1" dirty="0" err="1">
                <a:solidFill>
                  <a:srgbClr val="002060"/>
                </a:solidFill>
                <a:latin typeface="Times New Roman" panose="02020603050405020304" pitchFamily="18" charset="0"/>
                <a:cs typeface="Times New Roman" panose="02020603050405020304" pitchFamily="18" charset="0"/>
              </a:rPr>
              <a:t>Ws</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a:t>
            </a:r>
            <a:r>
              <a:rPr lang="en-US" sz="2000" b="1" dirty="0">
                <a:solidFill>
                  <a:srgbClr val="002060"/>
                </a:solidFill>
                <a:latin typeface="Times New Roman" panose="02020603050405020304" pitchFamily="18" charset="0"/>
                <a:cs typeface="Times New Roman" panose="02020603050405020304" pitchFamily="18" charset="0"/>
              </a:rPr>
              <a:t>unit for </a:t>
            </a:r>
            <a:r>
              <a:rPr lang="en-US" sz="2000" b="1" dirty="0" err="1" smtClean="0">
                <a:solidFill>
                  <a:srgbClr val="002060"/>
                </a:solidFill>
                <a:latin typeface="Times New Roman" panose="02020603050405020304" pitchFamily="18" charset="0"/>
                <a:cs typeface="Times New Roman" panose="02020603050405020304" pitchFamily="18" charset="0"/>
              </a:rPr>
              <a:t>Ws</a:t>
            </a:r>
            <a:r>
              <a:rPr lang="en-US" sz="2000" b="1" dirty="0" smtClean="0">
                <a:solidFill>
                  <a:srgbClr val="002060"/>
                </a:solidFill>
                <a:latin typeface="Times New Roman" panose="02020603050405020304" pitchFamily="18" charset="0"/>
                <a:cs typeface="Times New Roman" panose="02020603050405020304" pitchFamily="18" charset="0"/>
              </a:rPr>
              <a:t> is </a:t>
            </a:r>
            <a:r>
              <a:rPr lang="en-US" sz="2000" b="1" dirty="0">
                <a:solidFill>
                  <a:srgbClr val="002060"/>
                </a:solidFill>
                <a:latin typeface="Times New Roman" panose="02020603050405020304" pitchFamily="18" charset="0"/>
                <a:cs typeface="Times New Roman" panose="02020603050405020304" pitchFamily="18" charset="0"/>
              </a:rPr>
              <a:t>programs/second</a:t>
            </a:r>
            <a:r>
              <a:rPr lang="en-US" sz="2000" b="1" dirty="0" smtClean="0">
                <a:solidFill>
                  <a:srgbClr val="002060"/>
                </a:solidFill>
                <a:latin typeface="Times New Roman" panose="02020603050405020304" pitchFamily="18" charset="0"/>
                <a:cs typeface="Times New Roman" panose="02020603050405020304" pitchFamily="18" charset="0"/>
              </a:rPr>
              <a:t>) -- Number </a:t>
            </a:r>
            <a:r>
              <a:rPr lang="en-US" sz="2000" b="1" dirty="0">
                <a:solidFill>
                  <a:srgbClr val="002060"/>
                </a:solidFill>
                <a:latin typeface="Times New Roman" panose="02020603050405020304" pitchFamily="18" charset="0"/>
                <a:cs typeface="Times New Roman" panose="02020603050405020304" pitchFamily="18" charset="0"/>
              </a:rPr>
              <a:t>of programs </a:t>
            </a:r>
            <a:r>
              <a:rPr lang="en-US" sz="2000" b="1" dirty="0" smtClean="0">
                <a:solidFill>
                  <a:srgbClr val="002060"/>
                </a:solidFill>
                <a:latin typeface="Times New Roman" panose="02020603050405020304" pitchFamily="18" charset="0"/>
                <a:cs typeface="Times New Roman" panose="02020603050405020304" pitchFamily="18" charset="0"/>
              </a:rPr>
              <a:t>a </a:t>
            </a:r>
            <a:r>
              <a:rPr lang="en-US" sz="2000" b="1" dirty="0">
                <a:solidFill>
                  <a:srgbClr val="002060"/>
                </a:solidFill>
                <a:latin typeface="Times New Roman" panose="02020603050405020304" pitchFamily="18" charset="0"/>
                <a:cs typeface="Times New Roman" panose="02020603050405020304" pitchFamily="18" charset="0"/>
              </a:rPr>
              <a:t>system can execute per unit time, called the System </a:t>
            </a:r>
            <a:r>
              <a:rPr lang="en-US" sz="2000" b="1" dirty="0" smtClean="0">
                <a:solidFill>
                  <a:srgbClr val="002060"/>
                </a:solidFill>
                <a:latin typeface="Times New Roman" panose="02020603050405020304" pitchFamily="18" charset="0"/>
                <a:cs typeface="Times New Roman" panose="02020603050405020304" pitchFamily="18" charset="0"/>
              </a:rPr>
              <a:t>throughput</a:t>
            </a:r>
          </a:p>
          <a:p>
            <a:pPr algn="just"/>
            <a:r>
              <a:rPr lang="en-US" sz="2000" b="1" dirty="0" smtClean="0">
                <a:solidFill>
                  <a:srgbClr val="002060"/>
                </a:solidFill>
                <a:latin typeface="Times New Roman" panose="02020603050405020304" pitchFamily="18" charset="0"/>
                <a:cs typeface="Times New Roman" panose="02020603050405020304" pitchFamily="18" charset="0"/>
              </a:rPr>
              <a:t> </a:t>
            </a:r>
            <a:r>
              <a:rPr lang="en-US" sz="2000" b="1" dirty="0" smtClean="0">
                <a:solidFill>
                  <a:srgbClr val="C00000"/>
                </a:solidFill>
                <a:latin typeface="Times New Roman" panose="02020603050405020304" pitchFamily="18" charset="0"/>
                <a:cs typeface="Times New Roman" panose="02020603050405020304" pitchFamily="18" charset="0"/>
              </a:rPr>
              <a:t>In </a:t>
            </a:r>
            <a:r>
              <a:rPr lang="en-US" sz="2000" b="1" dirty="0">
                <a:solidFill>
                  <a:srgbClr val="C00000"/>
                </a:solidFill>
                <a:latin typeface="Times New Roman" panose="02020603050405020304" pitchFamily="18" charset="0"/>
                <a:cs typeface="Times New Roman" panose="02020603050405020304" pitchFamily="18" charset="0"/>
              </a:rPr>
              <a:t>a </a:t>
            </a:r>
            <a:r>
              <a:rPr lang="en-US" sz="2000" b="1" dirty="0" err="1">
                <a:solidFill>
                  <a:srgbClr val="C00000"/>
                </a:solidFill>
                <a:latin typeface="Times New Roman" panose="02020603050405020304" pitchFamily="18" charset="0"/>
                <a:cs typeface="Times New Roman" panose="02020603050405020304" pitchFamily="18" charset="0"/>
              </a:rPr>
              <a:t>multiprogrammed</a:t>
            </a:r>
            <a:r>
              <a:rPr lang="en-US" sz="2000" b="1" dirty="0">
                <a:solidFill>
                  <a:srgbClr val="C00000"/>
                </a:solidFill>
                <a:latin typeface="Times New Roman" panose="02020603050405020304" pitchFamily="18" charset="0"/>
                <a:cs typeface="Times New Roman" panose="02020603050405020304" pitchFamily="18" charset="0"/>
              </a:rPr>
              <a:t> system, the system throughput is often lower than the CPU throughput </a:t>
            </a:r>
            <a:r>
              <a:rPr lang="en-US" sz="2000" b="1" dirty="0" err="1">
                <a:solidFill>
                  <a:srgbClr val="C00000"/>
                </a:solidFill>
                <a:latin typeface="Times New Roman" panose="02020603050405020304" pitchFamily="18" charset="0"/>
                <a:cs typeface="Times New Roman" panose="02020603050405020304" pitchFamily="18" charset="0"/>
              </a:rPr>
              <a:t>Wp</a:t>
            </a:r>
            <a:r>
              <a:rPr lang="en-US" sz="2000" b="1" dirty="0">
                <a:solidFill>
                  <a:srgbClr val="C00000"/>
                </a:solidFill>
                <a:latin typeface="Times New Roman" panose="02020603050405020304" pitchFamily="18" charset="0"/>
                <a:cs typeface="Times New Roman" panose="02020603050405020304" pitchFamily="18" charset="0"/>
              </a:rPr>
              <a:t> defined by: </a:t>
            </a:r>
            <a:endParaRPr lang="en-US" sz="2000" b="1" dirty="0" smtClean="0">
              <a:solidFill>
                <a:srgbClr val="C00000"/>
              </a:solidFill>
              <a:latin typeface="Times New Roman" panose="02020603050405020304" pitchFamily="18" charset="0"/>
              <a:cs typeface="Times New Roman" panose="02020603050405020304" pitchFamily="18" charset="0"/>
            </a:endParaRPr>
          </a:p>
          <a:p>
            <a:endParaRPr lang="en-US" sz="2000" b="1" dirty="0">
              <a:solidFill>
                <a:srgbClr val="C00000"/>
              </a:solidFill>
              <a:latin typeface="Times New Roman" panose="02020603050405020304" pitchFamily="18" charset="0"/>
              <a:cs typeface="Times New Roman" panose="02020603050405020304" pitchFamily="18" charset="0"/>
            </a:endParaRPr>
          </a:p>
          <a:p>
            <a:pPr marL="0" indent="0">
              <a:buNone/>
            </a:pPr>
            <a:endParaRPr lang="en-IN" sz="1800" b="1" dirty="0">
              <a:solidFill>
                <a:srgbClr val="0070C0"/>
              </a:solidFill>
              <a:latin typeface="Times New Roman" panose="02020603050405020304" pitchFamily="18" charset="0"/>
              <a:cs typeface="Times New Roman" panose="02020603050405020304" pitchFamily="18" charset="0"/>
            </a:endParaRPr>
          </a:p>
          <a:p>
            <a:endParaRPr lang="en-IN" sz="1800" b="1" dirty="0"/>
          </a:p>
          <a:p>
            <a:pPr algn="just"/>
            <a:r>
              <a:rPr lang="en-US" sz="2000" b="1" dirty="0" smtClean="0">
                <a:solidFill>
                  <a:srgbClr val="002060"/>
                </a:solidFill>
                <a:latin typeface="Times New Roman" panose="02020603050405020304" pitchFamily="18" charset="0"/>
                <a:cs typeface="Times New Roman" panose="02020603050405020304" pitchFamily="18" charset="0"/>
              </a:rPr>
              <a:t>Note </a:t>
            </a:r>
            <a:r>
              <a:rPr lang="en-US" sz="2000" b="1" dirty="0">
                <a:solidFill>
                  <a:srgbClr val="002060"/>
                </a:solidFill>
                <a:latin typeface="Times New Roman" panose="02020603050405020304" pitchFamily="18" charset="0"/>
                <a:cs typeface="Times New Roman" panose="02020603050405020304" pitchFamily="18" charset="0"/>
              </a:rPr>
              <a:t>that </a:t>
            </a:r>
            <a:r>
              <a:rPr lang="en-US" sz="2000" b="1" dirty="0" err="1">
                <a:solidFill>
                  <a:srgbClr val="002060"/>
                </a:solidFill>
                <a:latin typeface="Times New Roman" panose="02020603050405020304" pitchFamily="18" charset="0"/>
                <a:cs typeface="Times New Roman" panose="02020603050405020304" pitchFamily="18" charset="0"/>
              </a:rPr>
              <a:t>Wp</a:t>
            </a:r>
            <a:r>
              <a:rPr lang="en-US" sz="2000" b="1" dirty="0">
                <a:solidFill>
                  <a:srgbClr val="002060"/>
                </a:solidFill>
                <a:latin typeface="Times New Roman" panose="02020603050405020304" pitchFamily="18" charset="0"/>
                <a:cs typeface="Times New Roman" panose="02020603050405020304" pitchFamily="18" charset="0"/>
              </a:rPr>
              <a:t> = (MIPS) X </a:t>
            </a:r>
            <a:r>
              <a:rPr lang="en-US" sz="2000" b="1" dirty="0" smtClean="0">
                <a:solidFill>
                  <a:srgbClr val="002060"/>
                </a:solidFill>
                <a:latin typeface="Times New Roman" panose="02020603050405020304" pitchFamily="18" charset="0"/>
                <a:cs typeface="Times New Roman" panose="02020603050405020304" pitchFamily="18" charset="0"/>
              </a:rPr>
              <a:t>10</a:t>
            </a:r>
            <a:r>
              <a:rPr lang="en-US" sz="2000" b="1" baseline="30000" dirty="0" smtClean="0">
                <a:solidFill>
                  <a:srgbClr val="002060"/>
                </a:solidFill>
                <a:latin typeface="Times New Roman" panose="02020603050405020304" pitchFamily="18" charset="0"/>
                <a:cs typeface="Times New Roman" panose="02020603050405020304" pitchFamily="18" charset="0"/>
              </a:rPr>
              <a:t>6/</a:t>
            </a:r>
            <a:r>
              <a:rPr lang="en-US" sz="2000" b="1" dirty="0" smtClean="0">
                <a:solidFill>
                  <a:srgbClr val="002060"/>
                </a:solidFill>
                <a:latin typeface="Times New Roman" panose="02020603050405020304" pitchFamily="18" charset="0"/>
                <a:cs typeface="Times New Roman" panose="02020603050405020304" pitchFamily="18" charset="0"/>
              </a:rPr>
              <a:t>IC </a:t>
            </a:r>
            <a:r>
              <a:rPr lang="en-US" sz="2000" b="1" dirty="0">
                <a:solidFill>
                  <a:srgbClr val="002060"/>
                </a:solidFill>
                <a:latin typeface="Times New Roman" panose="02020603050405020304" pitchFamily="18" charset="0"/>
                <a:cs typeface="Times New Roman" panose="02020603050405020304" pitchFamily="18" charset="0"/>
              </a:rPr>
              <a:t>from Eq. 1.3- The unit for </a:t>
            </a:r>
            <a:r>
              <a:rPr lang="en-US" sz="2000" b="1" dirty="0" err="1">
                <a:solidFill>
                  <a:srgbClr val="002060"/>
                </a:solidFill>
                <a:latin typeface="Times New Roman" panose="02020603050405020304" pitchFamily="18" charset="0"/>
                <a:cs typeface="Times New Roman" panose="02020603050405020304" pitchFamily="18" charset="0"/>
              </a:rPr>
              <a:t>Wp</a:t>
            </a:r>
            <a:r>
              <a:rPr lang="en-US" sz="2000" b="1" dirty="0">
                <a:solidFill>
                  <a:srgbClr val="002060"/>
                </a:solidFill>
                <a:latin typeface="Times New Roman" panose="02020603050405020304" pitchFamily="18" charset="0"/>
                <a:cs typeface="Times New Roman" panose="02020603050405020304" pitchFamily="18" charset="0"/>
              </a:rPr>
              <a:t> is programs/second. </a:t>
            </a:r>
          </a:p>
          <a:p>
            <a:pPr algn="just"/>
            <a:r>
              <a:rPr lang="en-US" sz="2000" b="1" dirty="0" smtClean="0">
                <a:solidFill>
                  <a:srgbClr val="C00000"/>
                </a:solidFill>
                <a:latin typeface="Times New Roman" panose="02020603050405020304" pitchFamily="18" charset="0"/>
                <a:cs typeface="Times New Roman" panose="02020603050405020304" pitchFamily="18" charset="0"/>
              </a:rPr>
              <a:t>The </a:t>
            </a:r>
            <a:r>
              <a:rPr lang="en-US" sz="2000" b="1" dirty="0">
                <a:solidFill>
                  <a:srgbClr val="C00000"/>
                </a:solidFill>
                <a:latin typeface="Times New Roman" panose="02020603050405020304" pitchFamily="18" charset="0"/>
                <a:cs typeface="Times New Roman" panose="02020603050405020304" pitchFamily="18" charset="0"/>
              </a:rPr>
              <a:t>CPU throughput is a measure </a:t>
            </a:r>
            <a:r>
              <a:rPr lang="en-US" sz="2000" b="1" dirty="0">
                <a:solidFill>
                  <a:srgbClr val="00B0F0"/>
                </a:solidFill>
                <a:latin typeface="Times New Roman" panose="02020603050405020304" pitchFamily="18" charset="0"/>
                <a:cs typeface="Times New Roman" panose="02020603050405020304" pitchFamily="18" charset="0"/>
              </a:rPr>
              <a:t>of how many programs can be executed per second</a:t>
            </a:r>
            <a:r>
              <a:rPr lang="en-US" sz="2000" b="1" dirty="0">
                <a:solidFill>
                  <a:srgbClr val="C00000"/>
                </a:solidFill>
                <a:latin typeface="Times New Roman" panose="02020603050405020304" pitchFamily="18" charset="0"/>
                <a:cs typeface="Times New Roman" panose="02020603050405020304" pitchFamily="18" charset="0"/>
              </a:rPr>
              <a:t>, based on the MIPS rate and average program length (</a:t>
            </a:r>
            <a:r>
              <a:rPr lang="en-US" sz="2000" b="1" dirty="0" smtClean="0">
                <a:solidFill>
                  <a:srgbClr val="C00000"/>
                </a:solidFill>
                <a:latin typeface="Times New Roman" panose="02020603050405020304" pitchFamily="18" charset="0"/>
                <a:cs typeface="Times New Roman" panose="02020603050405020304" pitchFamily="18" charset="0"/>
              </a:rPr>
              <a:t>IC). </a:t>
            </a:r>
            <a:endParaRPr lang="en-US" sz="2000" b="1" dirty="0">
              <a:solidFill>
                <a:srgbClr val="C00000"/>
              </a:solidFill>
              <a:latin typeface="Times New Roman" panose="02020603050405020304" pitchFamily="18" charset="0"/>
              <a:cs typeface="Times New Roman" panose="02020603050405020304" pitchFamily="18" charset="0"/>
            </a:endParaRPr>
          </a:p>
          <a:p>
            <a:pPr algn="just"/>
            <a:r>
              <a:rPr lang="en-US" sz="2000" b="1" dirty="0" smtClean="0">
                <a:solidFill>
                  <a:srgbClr val="002060"/>
                </a:solidFill>
                <a:latin typeface="Times New Roman" panose="02020603050405020304" pitchFamily="18" charset="0"/>
                <a:cs typeface="Times New Roman" panose="02020603050405020304" pitchFamily="18" charset="0"/>
              </a:rPr>
              <a:t>The </a:t>
            </a:r>
            <a:r>
              <a:rPr lang="en-US" sz="2000" b="1" dirty="0">
                <a:solidFill>
                  <a:srgbClr val="002060"/>
                </a:solidFill>
                <a:latin typeface="Times New Roman" panose="02020603050405020304" pitchFamily="18" charset="0"/>
                <a:cs typeface="Times New Roman" panose="02020603050405020304" pitchFamily="18" charset="0"/>
              </a:rPr>
              <a:t>reason why </a:t>
            </a:r>
            <a:r>
              <a:rPr lang="en-US" sz="2000" b="1" dirty="0" err="1">
                <a:solidFill>
                  <a:srgbClr val="002060"/>
                </a:solidFill>
                <a:latin typeface="Times New Roman" panose="02020603050405020304" pitchFamily="18" charset="0"/>
                <a:cs typeface="Times New Roman" panose="02020603050405020304" pitchFamily="18" charset="0"/>
              </a:rPr>
              <a:t>Ws</a:t>
            </a:r>
            <a:r>
              <a:rPr lang="en-US" sz="2000" b="1" dirty="0">
                <a:solidFill>
                  <a:srgbClr val="002060"/>
                </a:solidFill>
                <a:latin typeface="Times New Roman" panose="02020603050405020304" pitchFamily="18" charset="0"/>
                <a:cs typeface="Times New Roman" panose="02020603050405020304" pitchFamily="18" charset="0"/>
              </a:rPr>
              <a:t> &lt; </a:t>
            </a:r>
            <a:r>
              <a:rPr lang="en-US" sz="2000" b="1" dirty="0" err="1">
                <a:solidFill>
                  <a:srgbClr val="002060"/>
                </a:solidFill>
                <a:latin typeface="Times New Roman" panose="02020603050405020304" pitchFamily="18" charset="0"/>
                <a:cs typeface="Times New Roman" panose="02020603050405020304" pitchFamily="18" charset="0"/>
              </a:rPr>
              <a:t>Wp</a:t>
            </a:r>
            <a:r>
              <a:rPr lang="en-US" sz="2000" b="1" dirty="0">
                <a:solidFill>
                  <a:srgbClr val="002060"/>
                </a:solidFill>
                <a:latin typeface="Times New Roman" panose="02020603050405020304" pitchFamily="18" charset="0"/>
                <a:cs typeface="Times New Roman" panose="02020603050405020304" pitchFamily="18" charset="0"/>
              </a:rPr>
              <a:t> is due to the additional system overheads caused by the I/O, compiler, and OS when multiple programs are interleaved for CPU execution by multiprogramming or timesharing operations. </a:t>
            </a:r>
          </a:p>
          <a:p>
            <a:pPr algn="just"/>
            <a:r>
              <a:rPr lang="en-US" sz="2000" b="1" dirty="0" smtClean="0">
                <a:solidFill>
                  <a:srgbClr val="C00000"/>
                </a:solidFill>
                <a:latin typeface="Times New Roman" panose="02020603050405020304" pitchFamily="18" charset="0"/>
                <a:cs typeface="Times New Roman" panose="02020603050405020304" pitchFamily="18" charset="0"/>
              </a:rPr>
              <a:t>If </a:t>
            </a:r>
            <a:r>
              <a:rPr lang="en-US" sz="2000" b="1" dirty="0">
                <a:solidFill>
                  <a:srgbClr val="C00000"/>
                </a:solidFill>
                <a:latin typeface="Times New Roman" panose="02020603050405020304" pitchFamily="18" charset="0"/>
                <a:cs typeface="Times New Roman" panose="02020603050405020304" pitchFamily="18" charset="0"/>
              </a:rPr>
              <a:t>the CPU is kept busy in a perfect program-interleaving fashion, then </a:t>
            </a:r>
            <a:r>
              <a:rPr lang="en-US" sz="2000" b="1" dirty="0" err="1">
                <a:solidFill>
                  <a:srgbClr val="C00000"/>
                </a:solidFill>
                <a:latin typeface="Times New Roman" panose="02020603050405020304" pitchFamily="18" charset="0"/>
                <a:cs typeface="Times New Roman" panose="02020603050405020304" pitchFamily="18" charset="0"/>
              </a:rPr>
              <a:t>Ws</a:t>
            </a:r>
            <a:r>
              <a:rPr lang="en-US" sz="2000" b="1" dirty="0">
                <a:solidFill>
                  <a:srgbClr val="C00000"/>
                </a:solidFill>
                <a:latin typeface="Times New Roman" panose="02020603050405020304" pitchFamily="18" charset="0"/>
                <a:cs typeface="Times New Roman" panose="02020603050405020304" pitchFamily="18" charset="0"/>
              </a:rPr>
              <a:t> = </a:t>
            </a:r>
            <a:r>
              <a:rPr lang="en-US" sz="2000" b="1" dirty="0" err="1">
                <a:solidFill>
                  <a:srgbClr val="C00000"/>
                </a:solidFill>
                <a:latin typeface="Times New Roman" panose="02020603050405020304" pitchFamily="18" charset="0"/>
                <a:cs typeface="Times New Roman" panose="02020603050405020304" pitchFamily="18" charset="0"/>
              </a:rPr>
              <a:t>Wp</a:t>
            </a:r>
            <a:r>
              <a:rPr lang="en-US" sz="2000" b="1" dirty="0">
                <a:solidFill>
                  <a:srgbClr val="C00000"/>
                </a:solidFill>
                <a:latin typeface="Times New Roman" panose="02020603050405020304" pitchFamily="18" charset="0"/>
                <a:cs typeface="Times New Roman" panose="02020603050405020304" pitchFamily="18" charset="0"/>
              </a:rPr>
              <a:t>. This will probably never happen, since the system overhead often causes an extra delay and the CPU may be left idle for some cycles. </a:t>
            </a:r>
          </a:p>
          <a:p>
            <a:pPr marL="0" indent="0" algn="just">
              <a:buNone/>
            </a:pPr>
            <a:endParaRPr lang="en-IN" sz="800" b="1" dirty="0">
              <a:solidFill>
                <a:srgbClr val="002060"/>
              </a:solidFill>
              <a:latin typeface="Times New Roman" panose="02020603050405020304" pitchFamily="18" charset="0"/>
              <a:cs typeface="Times New Roman" panose="02020603050405020304" pitchFamily="18" charset="0"/>
            </a:endParaRPr>
          </a:p>
          <a:p>
            <a:pPr marL="0" indent="0" algn="just">
              <a:buNone/>
            </a:pPr>
            <a:endParaRPr lang="en-IN" sz="800" dirty="0">
              <a:solidFill>
                <a:srgbClr val="002060"/>
              </a:solidFill>
              <a:latin typeface="Times New Roman" panose="02020603050405020304" pitchFamily="18" charset="0"/>
              <a:cs typeface="Times New Roman" panose="02020603050405020304" pitchFamily="18" charset="0"/>
            </a:endParaRPr>
          </a:p>
          <a:p>
            <a:endParaRPr lang="en-IN" sz="700" dirty="0"/>
          </a:p>
          <a:p>
            <a:pPr marL="0" indent="0" algn="just">
              <a:buNone/>
            </a:pPr>
            <a:endParaRPr lang="en-IN" sz="700" b="1" dirty="0" smtClean="0">
              <a:solidFill>
                <a:srgbClr val="0070C0"/>
              </a:solidFill>
              <a:latin typeface="Times New Roman" panose="02020603050405020304" pitchFamily="18" charset="0"/>
              <a:cs typeface="Times New Roman" panose="02020603050405020304" pitchFamily="18" charset="0"/>
            </a:endParaRPr>
          </a:p>
          <a:p>
            <a:pPr marL="0" indent="0">
              <a:buNone/>
            </a:pPr>
            <a:r>
              <a:rPr lang="en-IN" sz="700" b="1" dirty="0" smtClean="0">
                <a:solidFill>
                  <a:srgbClr val="0070C0"/>
                </a:solidFill>
                <a:latin typeface="Times New Roman" panose="02020603050405020304" pitchFamily="18" charset="0"/>
                <a:cs typeface="Times New Roman" panose="02020603050405020304" pitchFamily="18" charset="0"/>
              </a:rPr>
              <a:t> </a:t>
            </a:r>
            <a:endParaRPr lang="en-IN" sz="700" b="1" dirty="0">
              <a:solidFill>
                <a:srgbClr val="0070C0"/>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5"/>
          <a:stretch>
            <a:fillRect/>
          </a:stretch>
        </p:blipFill>
        <p:spPr>
          <a:xfrm>
            <a:off x="2394780" y="2461188"/>
            <a:ext cx="5924597" cy="669732"/>
          </a:xfrm>
          <a:prstGeom prst="rect">
            <a:avLst/>
          </a:prstGeom>
        </p:spPr>
      </p:pic>
    </p:spTree>
    <p:extLst>
      <p:ext uri="{BB962C8B-B14F-4D97-AF65-F5344CB8AC3E}">
        <p14:creationId xmlns:p14="http://schemas.microsoft.com/office/powerpoint/2010/main" xmlns="" val="42629968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8734" y="226626"/>
            <a:ext cx="7588553" cy="593691"/>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Programming </a:t>
            </a:r>
            <a:r>
              <a:rPr lang="en-IN" sz="2000" b="1" dirty="0">
                <a:solidFill>
                  <a:srgbClr val="0070C0"/>
                </a:solidFill>
                <a:latin typeface="Times New Roman" panose="02020603050405020304" pitchFamily="18" charset="0"/>
                <a:ea typeface="+mn-ea"/>
                <a:cs typeface="Times New Roman" panose="02020603050405020304" pitchFamily="18" charset="0"/>
              </a:rPr>
              <a:t>Environments </a:t>
            </a:r>
            <a:r>
              <a:rPr lang="en-IN" sz="2000" b="1" dirty="0">
                <a:solidFill>
                  <a:srgbClr val="C00000"/>
                </a:solidFill>
                <a:latin typeface="Times New Roman" panose="02020603050405020304" pitchFamily="18" charset="0"/>
                <a:cs typeface="Times New Roman" panose="02020603050405020304" pitchFamily="18" charset="0"/>
              </a:rPr>
              <a:t/>
            </a:r>
            <a:br>
              <a:rPr lang="en-IN" sz="2000" b="1" dirty="0">
                <a:solidFill>
                  <a:srgbClr val="C0000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400" b="1" dirty="0">
              <a:solidFill>
                <a:srgbClr val="0070C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36</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174023" y="820318"/>
            <a:ext cx="11475221" cy="5366070"/>
          </a:xfrm>
        </p:spPr>
        <p:txBody>
          <a:bodyPr>
            <a:noAutofit/>
          </a:bodyPr>
          <a:lstStyle/>
          <a:p>
            <a:pPr marL="0" indent="0">
              <a:buNone/>
            </a:pPr>
            <a:r>
              <a:rPr lang="en-IN" sz="2000" b="1" dirty="0" smtClean="0">
                <a:solidFill>
                  <a:srgbClr val="0070C0"/>
                </a:solidFill>
                <a:latin typeface="Times New Roman" panose="02020603050405020304" pitchFamily="18" charset="0"/>
                <a:cs typeface="Times New Roman" panose="02020603050405020304" pitchFamily="18" charset="0"/>
              </a:rPr>
              <a:t>Programming </a:t>
            </a:r>
            <a:r>
              <a:rPr lang="en-IN" sz="2000" b="1" dirty="0">
                <a:solidFill>
                  <a:srgbClr val="0070C0"/>
                </a:solidFill>
                <a:latin typeface="Times New Roman" panose="02020603050405020304" pitchFamily="18" charset="0"/>
                <a:cs typeface="Times New Roman" panose="02020603050405020304" pitchFamily="18" charset="0"/>
              </a:rPr>
              <a:t>Environments </a:t>
            </a:r>
          </a:p>
          <a:p>
            <a:endParaRPr lang="en-IN" sz="1800" dirty="0"/>
          </a:p>
          <a:p>
            <a:pPr algn="just"/>
            <a:r>
              <a:rPr lang="en-US" sz="2400" b="1" dirty="0">
                <a:solidFill>
                  <a:srgbClr val="002060"/>
                </a:solidFill>
                <a:latin typeface="Times New Roman" panose="02020603050405020304" pitchFamily="18" charset="0"/>
                <a:cs typeface="Times New Roman" panose="02020603050405020304" pitchFamily="18" charset="0"/>
              </a:rPr>
              <a:t>Programmability depends on the programming environment provided to the users. </a:t>
            </a:r>
          </a:p>
          <a:p>
            <a:pPr algn="just"/>
            <a:r>
              <a:rPr lang="en-US" sz="2400" b="1" dirty="0" smtClean="0">
                <a:solidFill>
                  <a:srgbClr val="C00000"/>
                </a:solidFill>
                <a:latin typeface="Times New Roman" panose="02020603050405020304" pitchFamily="18" charset="0"/>
                <a:cs typeface="Times New Roman" panose="02020603050405020304" pitchFamily="18" charset="0"/>
              </a:rPr>
              <a:t>Conventional </a:t>
            </a:r>
            <a:r>
              <a:rPr lang="en-US" sz="2400" b="1" dirty="0">
                <a:solidFill>
                  <a:srgbClr val="C00000"/>
                </a:solidFill>
                <a:latin typeface="Times New Roman" panose="02020603050405020304" pitchFamily="18" charset="0"/>
                <a:cs typeface="Times New Roman" panose="02020603050405020304" pitchFamily="18" charset="0"/>
              </a:rPr>
              <a:t>computers are used in a sequential programming environment with tools developed for a uniprocessor computer. </a:t>
            </a:r>
          </a:p>
          <a:p>
            <a:pPr algn="just"/>
            <a:r>
              <a:rPr lang="en-US" sz="2400" b="1" dirty="0" smtClean="0">
                <a:solidFill>
                  <a:srgbClr val="002060"/>
                </a:solidFill>
                <a:latin typeface="Times New Roman" panose="02020603050405020304" pitchFamily="18" charset="0"/>
                <a:cs typeface="Times New Roman" panose="02020603050405020304" pitchFamily="18" charset="0"/>
              </a:rPr>
              <a:t>Parallel </a:t>
            </a:r>
            <a:r>
              <a:rPr lang="en-US" sz="2400" b="1" dirty="0">
                <a:solidFill>
                  <a:srgbClr val="002060"/>
                </a:solidFill>
                <a:latin typeface="Times New Roman" panose="02020603050405020304" pitchFamily="18" charset="0"/>
                <a:cs typeface="Times New Roman" panose="02020603050405020304" pitchFamily="18" charset="0"/>
              </a:rPr>
              <a:t>computers need parallel tools that allow specification or easy detection of parallelism and operating systems that can perform parallel scheduling of concurrent events, shared memory allocation, and shared peripheral and communication links. </a:t>
            </a:r>
          </a:p>
          <a:p>
            <a:pPr marL="0" indent="0">
              <a:buNone/>
            </a:pPr>
            <a:endParaRPr lang="en-IN" sz="2000" b="1" dirty="0"/>
          </a:p>
        </p:txBody>
      </p:sp>
    </p:spTree>
    <p:extLst>
      <p:ext uri="{BB962C8B-B14F-4D97-AF65-F5344CB8AC3E}">
        <p14:creationId xmlns:p14="http://schemas.microsoft.com/office/powerpoint/2010/main" xmlns="" val="10019175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8734" y="226626"/>
            <a:ext cx="7588553" cy="593691"/>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Programming </a:t>
            </a:r>
            <a:r>
              <a:rPr lang="en-IN" sz="2000" b="1" dirty="0">
                <a:solidFill>
                  <a:srgbClr val="0070C0"/>
                </a:solidFill>
                <a:latin typeface="Times New Roman" panose="02020603050405020304" pitchFamily="18" charset="0"/>
                <a:ea typeface="+mn-ea"/>
                <a:cs typeface="Times New Roman" panose="02020603050405020304" pitchFamily="18" charset="0"/>
              </a:rPr>
              <a:t>Environments </a:t>
            </a:r>
            <a:r>
              <a:rPr lang="en-IN" sz="2000" b="1" dirty="0">
                <a:solidFill>
                  <a:srgbClr val="C00000"/>
                </a:solidFill>
                <a:latin typeface="Times New Roman" panose="02020603050405020304" pitchFamily="18" charset="0"/>
                <a:cs typeface="Times New Roman" panose="02020603050405020304" pitchFamily="18" charset="0"/>
              </a:rPr>
              <a:t/>
            </a:r>
            <a:br>
              <a:rPr lang="en-IN" sz="2000" b="1" dirty="0">
                <a:solidFill>
                  <a:srgbClr val="C0000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400" b="1" dirty="0">
              <a:solidFill>
                <a:srgbClr val="0070C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37</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174023" y="820318"/>
            <a:ext cx="11475221" cy="5366070"/>
          </a:xfrm>
        </p:spPr>
        <p:txBody>
          <a:bodyPr>
            <a:noAutofit/>
          </a:bodyPr>
          <a:lstStyle/>
          <a:p>
            <a:pPr marL="0" indent="0">
              <a:buNone/>
            </a:pPr>
            <a:r>
              <a:rPr lang="en-IN" sz="2000" b="1" dirty="0" smtClean="0">
                <a:solidFill>
                  <a:srgbClr val="C00000"/>
                </a:solidFill>
                <a:latin typeface="Times New Roman" panose="02020603050405020304" pitchFamily="18" charset="0"/>
                <a:cs typeface="Times New Roman" panose="02020603050405020304" pitchFamily="18" charset="0"/>
              </a:rPr>
              <a:t>Programming Environments</a:t>
            </a:r>
          </a:p>
          <a:p>
            <a:pPr lvl="1"/>
            <a:r>
              <a:rPr lang="en-IN" sz="2000" b="1" dirty="0">
                <a:solidFill>
                  <a:srgbClr val="002060"/>
                </a:solidFill>
                <a:latin typeface="Times New Roman" panose="02020603050405020304" pitchFamily="18" charset="0"/>
                <a:cs typeface="Times New Roman" panose="02020603050405020304" pitchFamily="18" charset="0"/>
              </a:rPr>
              <a:t>Implicit Parallelism </a:t>
            </a:r>
            <a:endParaRPr lang="en-IN" sz="2000" b="1" dirty="0" smtClean="0">
              <a:solidFill>
                <a:srgbClr val="002060"/>
              </a:solidFill>
              <a:latin typeface="Times New Roman" panose="02020603050405020304" pitchFamily="18" charset="0"/>
              <a:cs typeface="Times New Roman" panose="02020603050405020304" pitchFamily="18" charset="0"/>
            </a:endParaRPr>
          </a:p>
          <a:p>
            <a:pPr lvl="1"/>
            <a:r>
              <a:rPr lang="en-IN" sz="2000" b="1" dirty="0">
                <a:solidFill>
                  <a:srgbClr val="002060"/>
                </a:solidFill>
                <a:latin typeface="Times New Roman" panose="02020603050405020304" pitchFamily="18" charset="0"/>
                <a:cs typeface="Times New Roman" panose="02020603050405020304" pitchFamily="18" charset="0"/>
              </a:rPr>
              <a:t>Explicit Parallelism </a:t>
            </a:r>
          </a:p>
          <a:p>
            <a:pPr lvl="1"/>
            <a:endParaRPr lang="en-IN" sz="2000" b="1" dirty="0">
              <a:solidFill>
                <a:srgbClr val="002060"/>
              </a:solidFill>
              <a:latin typeface="Times New Roman" panose="02020603050405020304" pitchFamily="18" charset="0"/>
              <a:cs typeface="Times New Roman" panose="02020603050405020304" pitchFamily="18" charset="0"/>
            </a:endParaRPr>
          </a:p>
          <a:p>
            <a:pPr marL="0" indent="0">
              <a:buNone/>
            </a:pPr>
            <a:r>
              <a:rPr lang="en-IN" sz="2000" b="1" dirty="0" smtClean="0">
                <a:solidFill>
                  <a:srgbClr val="0070C0"/>
                </a:solidFill>
                <a:latin typeface="Times New Roman" panose="02020603050405020304" pitchFamily="18" charset="0"/>
                <a:cs typeface="Times New Roman" panose="02020603050405020304" pitchFamily="18" charset="0"/>
              </a:rPr>
              <a:t> </a:t>
            </a:r>
            <a:endParaRPr lang="en-IN" sz="2000" b="1" dirty="0">
              <a:solidFill>
                <a:srgbClr val="0070C0"/>
              </a:solidFill>
              <a:latin typeface="Times New Roman" panose="02020603050405020304" pitchFamily="18" charset="0"/>
              <a:cs typeface="Times New Roman" panose="02020603050405020304" pitchFamily="18" charset="0"/>
            </a:endParaRPr>
          </a:p>
          <a:p>
            <a:endParaRPr lang="en-IN" sz="1800" dirty="0"/>
          </a:p>
        </p:txBody>
      </p:sp>
      <p:pic>
        <p:nvPicPr>
          <p:cNvPr id="3" name="Picture 2"/>
          <p:cNvPicPr>
            <a:picLocks noChangeAspect="1"/>
          </p:cNvPicPr>
          <p:nvPr/>
        </p:nvPicPr>
        <p:blipFill>
          <a:blip r:embed="rId5"/>
          <a:stretch>
            <a:fillRect/>
          </a:stretch>
        </p:blipFill>
        <p:spPr>
          <a:xfrm>
            <a:off x="2727960" y="1038564"/>
            <a:ext cx="9074799" cy="4895821"/>
          </a:xfrm>
          <a:prstGeom prst="rect">
            <a:avLst/>
          </a:prstGeom>
        </p:spPr>
      </p:pic>
    </p:spTree>
    <p:extLst>
      <p:ext uri="{BB962C8B-B14F-4D97-AF65-F5344CB8AC3E}">
        <p14:creationId xmlns:p14="http://schemas.microsoft.com/office/powerpoint/2010/main" xmlns="" val="21629741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0187" y="-79860"/>
            <a:ext cx="7588553" cy="593691"/>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a:solidFill>
                  <a:srgbClr val="0070C0"/>
                </a:solidFill>
                <a:latin typeface="Times New Roman" panose="02020603050405020304" pitchFamily="18" charset="0"/>
                <a:ea typeface="+mn-ea"/>
                <a:cs typeface="Times New Roman" panose="02020603050405020304" pitchFamily="18" charset="0"/>
              </a:rPr>
              <a:t>Implicit Parallelism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38</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174023" y="731999"/>
            <a:ext cx="11475221" cy="5366070"/>
          </a:xfrm>
        </p:spPr>
        <p:txBody>
          <a:bodyPr>
            <a:noAutofit/>
          </a:bodyPr>
          <a:lstStyle/>
          <a:p>
            <a:pPr marL="0" indent="0">
              <a:buNone/>
            </a:pPr>
            <a:r>
              <a:rPr lang="en-IN" sz="2000" b="1" dirty="0">
                <a:solidFill>
                  <a:srgbClr val="C00000"/>
                </a:solidFill>
                <a:latin typeface="Times New Roman" panose="02020603050405020304" pitchFamily="18" charset="0"/>
                <a:cs typeface="Times New Roman" panose="02020603050405020304" pitchFamily="18" charset="0"/>
              </a:rPr>
              <a:t>Implicit Parallelism </a:t>
            </a:r>
            <a:endParaRPr lang="en-IN" sz="2000" b="1" dirty="0" smtClean="0">
              <a:solidFill>
                <a:srgbClr val="C00000"/>
              </a:solidFill>
              <a:latin typeface="Times New Roman" panose="02020603050405020304" pitchFamily="18" charset="0"/>
              <a:cs typeface="Times New Roman" panose="02020603050405020304" pitchFamily="18" charset="0"/>
            </a:endParaRPr>
          </a:p>
          <a:p>
            <a:pPr algn="just"/>
            <a:r>
              <a:rPr lang="en-US" sz="2000" b="1" dirty="0" smtClean="0">
                <a:solidFill>
                  <a:srgbClr val="002060"/>
                </a:solidFill>
                <a:latin typeface="Times New Roman" panose="02020603050405020304" pitchFamily="18" charset="0"/>
                <a:cs typeface="Times New Roman" panose="02020603050405020304" pitchFamily="18" charset="0"/>
              </a:rPr>
              <a:t>An </a:t>
            </a:r>
            <a:r>
              <a:rPr lang="en-US" sz="2000" b="1" dirty="0">
                <a:solidFill>
                  <a:srgbClr val="002060"/>
                </a:solidFill>
                <a:latin typeface="Times New Roman" panose="02020603050405020304" pitchFamily="18" charset="0"/>
                <a:cs typeface="Times New Roman" panose="02020603050405020304" pitchFamily="18" charset="0"/>
              </a:rPr>
              <a:t>implicit approach uses a conventional language, such as C, Fortran, Lisp, or Pascal, to write the source program. </a:t>
            </a:r>
          </a:p>
          <a:p>
            <a:pPr algn="just"/>
            <a:r>
              <a:rPr lang="en-US" sz="2000" b="1" dirty="0" smtClean="0">
                <a:solidFill>
                  <a:srgbClr val="C00000"/>
                </a:solidFill>
                <a:latin typeface="Times New Roman" panose="02020603050405020304" pitchFamily="18" charset="0"/>
                <a:cs typeface="Times New Roman" panose="02020603050405020304" pitchFamily="18" charset="0"/>
              </a:rPr>
              <a:t>The </a:t>
            </a:r>
            <a:r>
              <a:rPr lang="en-US" sz="2000" b="1" dirty="0">
                <a:solidFill>
                  <a:srgbClr val="C00000"/>
                </a:solidFill>
                <a:latin typeface="Times New Roman" panose="02020603050405020304" pitchFamily="18" charset="0"/>
                <a:cs typeface="Times New Roman" panose="02020603050405020304" pitchFamily="18" charset="0"/>
              </a:rPr>
              <a:t>sequentially coded source program is translated into parallel object code by a parallelizing compiler. </a:t>
            </a:r>
          </a:p>
          <a:p>
            <a:pPr algn="just"/>
            <a:r>
              <a:rPr lang="en-US" sz="2000" b="1" dirty="0">
                <a:solidFill>
                  <a:srgbClr val="002060"/>
                </a:solidFill>
                <a:latin typeface="Times New Roman" panose="02020603050405020304" pitchFamily="18" charset="0"/>
                <a:cs typeface="Times New Roman" panose="02020603050405020304" pitchFamily="18" charset="0"/>
              </a:rPr>
              <a:t>The compiler must be able to detect parallelism and assign target machine resources. This compiler approach has been applied in programming shared-memory multiprocessors. </a:t>
            </a:r>
          </a:p>
          <a:p>
            <a:pPr algn="just"/>
            <a:r>
              <a:rPr lang="en-US" sz="2000" b="1" dirty="0" smtClean="0">
                <a:solidFill>
                  <a:srgbClr val="C00000"/>
                </a:solidFill>
                <a:latin typeface="Times New Roman" panose="02020603050405020304" pitchFamily="18" charset="0"/>
                <a:cs typeface="Times New Roman" panose="02020603050405020304" pitchFamily="18" charset="0"/>
              </a:rPr>
              <a:t>With </a:t>
            </a:r>
            <a:r>
              <a:rPr lang="en-US" sz="2000" b="1" dirty="0">
                <a:solidFill>
                  <a:srgbClr val="C00000"/>
                </a:solidFill>
                <a:latin typeface="Times New Roman" panose="02020603050405020304" pitchFamily="18" charset="0"/>
                <a:cs typeface="Times New Roman" panose="02020603050405020304" pitchFamily="18" charset="0"/>
              </a:rPr>
              <a:t>parallelism being implicit, success relies heavily on the "intelligence" of a parallelizing compiler. </a:t>
            </a:r>
          </a:p>
          <a:p>
            <a:pPr algn="just"/>
            <a:r>
              <a:rPr lang="en-US" sz="2000" b="1" dirty="0">
                <a:solidFill>
                  <a:srgbClr val="002060"/>
                </a:solidFill>
                <a:latin typeface="Times New Roman" panose="02020603050405020304" pitchFamily="18" charset="0"/>
                <a:cs typeface="Times New Roman" panose="02020603050405020304" pitchFamily="18" charset="0"/>
              </a:rPr>
              <a:t>This approach requires less effort on the part of the programmer. </a:t>
            </a:r>
          </a:p>
          <a:p>
            <a:pPr marL="0" indent="0">
              <a:buNone/>
            </a:pPr>
            <a:r>
              <a:rPr lang="en-IN" sz="2000" b="1" dirty="0">
                <a:solidFill>
                  <a:srgbClr val="C00000"/>
                </a:solidFill>
                <a:latin typeface="Times New Roman" panose="02020603050405020304" pitchFamily="18" charset="0"/>
                <a:cs typeface="Times New Roman" panose="02020603050405020304" pitchFamily="18" charset="0"/>
              </a:rPr>
              <a:t>Explicit Parallelism </a:t>
            </a:r>
          </a:p>
          <a:p>
            <a:pPr algn="just"/>
            <a:r>
              <a:rPr lang="en-US" sz="2000" b="1" dirty="0" smtClean="0">
                <a:solidFill>
                  <a:srgbClr val="002060"/>
                </a:solidFill>
                <a:latin typeface="Times New Roman" panose="02020603050405020304" pitchFamily="18" charset="0"/>
                <a:cs typeface="Times New Roman" panose="02020603050405020304" pitchFamily="18" charset="0"/>
              </a:rPr>
              <a:t>The </a:t>
            </a:r>
            <a:r>
              <a:rPr lang="en-US" sz="2000" b="1" dirty="0">
                <a:solidFill>
                  <a:srgbClr val="002060"/>
                </a:solidFill>
                <a:latin typeface="Times New Roman" panose="02020603050405020304" pitchFamily="18" charset="0"/>
                <a:cs typeface="Times New Roman" panose="02020603050405020304" pitchFamily="18" charset="0"/>
              </a:rPr>
              <a:t>second approach (Fig. 1.5b) requires more effort by the programmer to develop a source program using parallel dialects of C, Fortran, Lisp, or Pascal. </a:t>
            </a:r>
          </a:p>
          <a:p>
            <a:pPr algn="just"/>
            <a:r>
              <a:rPr lang="en-US" sz="2000" b="1" dirty="0" smtClean="0">
                <a:solidFill>
                  <a:srgbClr val="C00000"/>
                </a:solidFill>
                <a:latin typeface="Times New Roman" panose="02020603050405020304" pitchFamily="18" charset="0"/>
                <a:cs typeface="Times New Roman" panose="02020603050405020304" pitchFamily="18" charset="0"/>
              </a:rPr>
              <a:t>Parallelism </a:t>
            </a:r>
            <a:r>
              <a:rPr lang="en-US" sz="2000" b="1" dirty="0">
                <a:solidFill>
                  <a:srgbClr val="C00000"/>
                </a:solidFill>
                <a:latin typeface="Times New Roman" panose="02020603050405020304" pitchFamily="18" charset="0"/>
                <a:cs typeface="Times New Roman" panose="02020603050405020304" pitchFamily="18" charset="0"/>
              </a:rPr>
              <a:t>is explicitly specified in the user programs. </a:t>
            </a:r>
          </a:p>
          <a:p>
            <a:pPr algn="just"/>
            <a:r>
              <a:rPr lang="en-US" sz="2000" b="1" dirty="0" smtClean="0">
                <a:solidFill>
                  <a:srgbClr val="002060"/>
                </a:solidFill>
                <a:latin typeface="Times New Roman" panose="02020603050405020304" pitchFamily="18" charset="0"/>
                <a:cs typeface="Times New Roman" panose="02020603050405020304" pitchFamily="18" charset="0"/>
              </a:rPr>
              <a:t>This </a:t>
            </a:r>
            <a:r>
              <a:rPr lang="en-US" sz="2000" b="1" dirty="0">
                <a:solidFill>
                  <a:srgbClr val="002060"/>
                </a:solidFill>
                <a:latin typeface="Times New Roman" panose="02020603050405020304" pitchFamily="18" charset="0"/>
                <a:cs typeface="Times New Roman" panose="02020603050405020304" pitchFamily="18" charset="0"/>
              </a:rPr>
              <a:t>will significantly reduce the burden on the compiler to detect parallelism. </a:t>
            </a:r>
          </a:p>
          <a:p>
            <a:pPr algn="just"/>
            <a:r>
              <a:rPr lang="en-US" sz="2000" b="1" dirty="0">
                <a:solidFill>
                  <a:srgbClr val="C00000"/>
                </a:solidFill>
                <a:latin typeface="Times New Roman" panose="02020603050405020304" pitchFamily="18" charset="0"/>
                <a:cs typeface="Times New Roman" panose="02020603050405020304" pitchFamily="18" charset="0"/>
              </a:rPr>
              <a:t>Instead, the compiler needs to preserve parallelism and, where possible, assigns target machine resources. </a:t>
            </a:r>
          </a:p>
          <a:p>
            <a:pPr marL="0" indent="0">
              <a:buNone/>
            </a:pPr>
            <a:endParaRPr lang="en-IN" sz="20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4948782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760" y="65505"/>
            <a:ext cx="7588553" cy="666572"/>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39</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1" y="1018184"/>
            <a:ext cx="12199736" cy="5366070"/>
          </a:xfrm>
        </p:spPr>
        <p:txBody>
          <a:bodyPr>
            <a:noAutofit/>
          </a:bodyPr>
          <a:lstStyle/>
          <a:p>
            <a:pPr marL="0" indent="0" algn="just">
              <a:buNone/>
            </a:pPr>
            <a:r>
              <a:rPr lang="en-US" sz="2400" b="1" dirty="0">
                <a:solidFill>
                  <a:srgbClr val="002060"/>
                </a:solidFill>
                <a:latin typeface="Times New Roman" panose="02020603050405020304" pitchFamily="18" charset="0"/>
                <a:cs typeface="Times New Roman" panose="02020603050405020304" pitchFamily="18" charset="0"/>
              </a:rPr>
              <a:t>Two categories of parallel computers are architecturally modeled below. These physical models are distinguished by having </a:t>
            </a:r>
            <a:r>
              <a:rPr lang="en-US" sz="2400" b="1" dirty="0">
                <a:solidFill>
                  <a:srgbClr val="FF0000"/>
                </a:solidFill>
                <a:latin typeface="Times New Roman" panose="02020603050405020304" pitchFamily="18" charset="0"/>
                <a:cs typeface="Times New Roman" panose="02020603050405020304" pitchFamily="18" charset="0"/>
              </a:rPr>
              <a:t>a shared common memory or unshared distributed memories. </a:t>
            </a:r>
          </a:p>
          <a:p>
            <a:pPr marL="0" indent="0">
              <a:buNone/>
            </a:pPr>
            <a:r>
              <a:rPr lang="en-IN" sz="2000" b="1" dirty="0">
                <a:solidFill>
                  <a:srgbClr val="C00000"/>
                </a:solidFill>
                <a:latin typeface="Times New Roman" panose="02020603050405020304" pitchFamily="18" charset="0"/>
                <a:cs typeface="Times New Roman" panose="02020603050405020304" pitchFamily="18" charset="0"/>
              </a:rPr>
              <a:t>1</a:t>
            </a:r>
            <a:r>
              <a:rPr lang="en-IN" sz="2400" b="1" dirty="0">
                <a:solidFill>
                  <a:srgbClr val="C00000"/>
                </a:solidFill>
                <a:latin typeface="Times New Roman" panose="02020603050405020304" pitchFamily="18" charset="0"/>
                <a:cs typeface="Times New Roman" panose="02020603050405020304" pitchFamily="18" charset="0"/>
              </a:rPr>
              <a:t>. Shared-Memory Multiprocessors </a:t>
            </a:r>
            <a:endParaRPr lang="en-IN" sz="2400" dirty="0">
              <a:solidFill>
                <a:srgbClr val="C00000"/>
              </a:solidFill>
              <a:latin typeface="Times New Roman" panose="02020603050405020304" pitchFamily="18" charset="0"/>
              <a:cs typeface="Times New Roman" panose="02020603050405020304" pitchFamily="18" charset="0"/>
            </a:endParaRPr>
          </a:p>
          <a:p>
            <a:pPr marL="0" indent="0">
              <a:buNone/>
            </a:pPr>
            <a:r>
              <a:rPr lang="en-US" sz="2400" b="1" dirty="0">
                <a:solidFill>
                  <a:srgbClr val="002060"/>
                </a:solidFill>
                <a:latin typeface="Times New Roman" panose="02020603050405020304" pitchFamily="18" charset="0"/>
                <a:cs typeface="Times New Roman" panose="02020603050405020304" pitchFamily="18" charset="0"/>
              </a:rPr>
              <a:t>There are 3 shared-memory multiprocessor models: </a:t>
            </a:r>
          </a:p>
          <a:p>
            <a:pPr marL="457200" lvl="1" indent="0">
              <a:buNone/>
            </a:pPr>
            <a:r>
              <a:rPr lang="en-US" sz="1800" b="1" dirty="0" err="1">
                <a:solidFill>
                  <a:srgbClr val="C00000"/>
                </a:solidFill>
                <a:latin typeface="Times New Roman" panose="02020603050405020304" pitchFamily="18" charset="0"/>
                <a:cs typeface="Times New Roman" panose="02020603050405020304" pitchFamily="18" charset="0"/>
              </a:rPr>
              <a:t>i</a:t>
            </a:r>
            <a:r>
              <a:rPr lang="en-US" sz="1800" b="1" dirty="0">
                <a:solidFill>
                  <a:srgbClr val="C00000"/>
                </a:solidFill>
                <a:latin typeface="Times New Roman" panose="02020603050405020304" pitchFamily="18" charset="0"/>
                <a:cs typeface="Times New Roman" panose="02020603050405020304" pitchFamily="18" charset="0"/>
              </a:rPr>
              <a:t>. </a:t>
            </a:r>
            <a:r>
              <a:rPr lang="en-US" b="1" dirty="0">
                <a:solidFill>
                  <a:srgbClr val="C00000"/>
                </a:solidFill>
                <a:latin typeface="Times New Roman" panose="02020603050405020304" pitchFamily="18" charset="0"/>
                <a:cs typeface="Times New Roman" panose="02020603050405020304" pitchFamily="18" charset="0"/>
              </a:rPr>
              <a:t>Uniform </a:t>
            </a:r>
            <a:r>
              <a:rPr lang="en-US" b="1" dirty="0" smtClean="0">
                <a:solidFill>
                  <a:srgbClr val="C00000"/>
                </a:solidFill>
                <a:latin typeface="Times New Roman" panose="02020603050405020304" pitchFamily="18" charset="0"/>
                <a:cs typeface="Times New Roman" panose="02020603050405020304" pitchFamily="18" charset="0"/>
              </a:rPr>
              <a:t>Memory-Access </a:t>
            </a:r>
            <a:r>
              <a:rPr lang="en-US" b="1" dirty="0">
                <a:solidFill>
                  <a:srgbClr val="C00000"/>
                </a:solidFill>
                <a:latin typeface="Times New Roman" panose="02020603050405020304" pitchFamily="18" charset="0"/>
                <a:cs typeface="Times New Roman" panose="02020603050405020304" pitchFamily="18" charset="0"/>
              </a:rPr>
              <a:t>(UMA) </a:t>
            </a:r>
            <a:r>
              <a:rPr lang="en-US" b="1" dirty="0" smtClean="0">
                <a:solidFill>
                  <a:srgbClr val="C00000"/>
                </a:solidFill>
                <a:latin typeface="Times New Roman" panose="02020603050405020304" pitchFamily="18" charset="0"/>
                <a:cs typeface="Times New Roman" panose="02020603050405020304" pitchFamily="18" charset="0"/>
              </a:rPr>
              <a:t>model</a:t>
            </a:r>
            <a:endParaRPr lang="en-US" b="1" dirty="0">
              <a:solidFill>
                <a:srgbClr val="C00000"/>
              </a:solidFill>
              <a:latin typeface="Times New Roman" panose="02020603050405020304" pitchFamily="18" charset="0"/>
              <a:cs typeface="Times New Roman" panose="02020603050405020304" pitchFamily="18" charset="0"/>
            </a:endParaRPr>
          </a:p>
          <a:p>
            <a:pPr marL="457200" lvl="1" indent="0">
              <a:buNone/>
            </a:pPr>
            <a:r>
              <a:rPr lang="it-IT" b="1" dirty="0">
                <a:solidFill>
                  <a:srgbClr val="C00000"/>
                </a:solidFill>
                <a:latin typeface="Times New Roman" panose="02020603050405020304" pitchFamily="18" charset="0"/>
                <a:cs typeface="Times New Roman" panose="02020603050405020304" pitchFamily="18" charset="0"/>
              </a:rPr>
              <a:t>ii. Non </a:t>
            </a:r>
            <a:r>
              <a:rPr lang="it-IT" b="1" dirty="0" smtClean="0">
                <a:solidFill>
                  <a:srgbClr val="C00000"/>
                </a:solidFill>
                <a:latin typeface="Times New Roman" panose="02020603050405020304" pitchFamily="18" charset="0"/>
                <a:cs typeface="Times New Roman" panose="02020603050405020304" pitchFamily="18" charset="0"/>
              </a:rPr>
              <a:t>Uniform-Memory-Access </a:t>
            </a:r>
            <a:r>
              <a:rPr lang="it-IT" b="1" dirty="0">
                <a:solidFill>
                  <a:srgbClr val="C00000"/>
                </a:solidFill>
                <a:latin typeface="Times New Roman" panose="02020603050405020304" pitchFamily="18" charset="0"/>
                <a:cs typeface="Times New Roman" panose="02020603050405020304" pitchFamily="18" charset="0"/>
              </a:rPr>
              <a:t>(NUMA) model </a:t>
            </a:r>
          </a:p>
          <a:p>
            <a:pPr marL="457200" lvl="1" indent="0">
              <a:buNone/>
            </a:pPr>
            <a:r>
              <a:rPr lang="en-US" b="1" dirty="0">
                <a:solidFill>
                  <a:srgbClr val="C00000"/>
                </a:solidFill>
                <a:latin typeface="Times New Roman" panose="02020603050405020304" pitchFamily="18" charset="0"/>
                <a:cs typeface="Times New Roman" panose="02020603050405020304" pitchFamily="18" charset="0"/>
              </a:rPr>
              <a:t>iii. Cache-Only Memory Architecture (COMA) </a:t>
            </a:r>
            <a:r>
              <a:rPr lang="en-US" b="1" dirty="0" smtClean="0">
                <a:solidFill>
                  <a:srgbClr val="C00000"/>
                </a:solidFill>
                <a:latin typeface="Times New Roman" panose="02020603050405020304" pitchFamily="18" charset="0"/>
                <a:cs typeface="Times New Roman" panose="02020603050405020304" pitchFamily="18" charset="0"/>
              </a:rPr>
              <a:t>model</a:t>
            </a:r>
            <a:endParaRPr lang="en-US" b="1" dirty="0">
              <a:solidFill>
                <a:srgbClr val="C00000"/>
              </a:solidFill>
              <a:latin typeface="Times New Roman" panose="02020603050405020304" pitchFamily="18" charset="0"/>
              <a:cs typeface="Times New Roman" panose="02020603050405020304" pitchFamily="18" charset="0"/>
            </a:endParaRPr>
          </a:p>
          <a:p>
            <a:pPr marL="0" indent="0">
              <a:buNone/>
            </a:pPr>
            <a:r>
              <a:rPr lang="en-US" sz="2400" b="1" dirty="0" smtClean="0">
                <a:solidFill>
                  <a:srgbClr val="002060"/>
                </a:solidFill>
                <a:latin typeface="Times New Roman" panose="02020603050405020304" pitchFamily="18" charset="0"/>
                <a:cs typeface="Times New Roman" panose="02020603050405020304" pitchFamily="18" charset="0"/>
              </a:rPr>
              <a:t>These </a:t>
            </a:r>
            <a:r>
              <a:rPr lang="en-US" sz="2400" b="1" dirty="0">
                <a:solidFill>
                  <a:srgbClr val="002060"/>
                </a:solidFill>
                <a:latin typeface="Times New Roman" panose="02020603050405020304" pitchFamily="18" charset="0"/>
                <a:cs typeface="Times New Roman" panose="02020603050405020304" pitchFamily="18" charset="0"/>
              </a:rPr>
              <a:t>models differ in how the memory and peripheral resources are shared or </a:t>
            </a:r>
            <a:r>
              <a:rPr lang="en-US" sz="2400" b="1" dirty="0" smtClean="0">
                <a:solidFill>
                  <a:srgbClr val="002060"/>
                </a:solidFill>
                <a:latin typeface="Times New Roman" panose="02020603050405020304" pitchFamily="18" charset="0"/>
                <a:cs typeface="Times New Roman" panose="02020603050405020304" pitchFamily="18" charset="0"/>
              </a:rPr>
              <a:t>Distributed</a:t>
            </a:r>
            <a:r>
              <a:rPr lang="en-US" sz="2400" b="1" dirty="0">
                <a:solidFill>
                  <a:srgbClr val="002060"/>
                </a:solidFill>
                <a:latin typeface="Times New Roman" panose="02020603050405020304" pitchFamily="18" charset="0"/>
                <a:cs typeface="Times New Roman" panose="02020603050405020304" pitchFamily="18" charset="0"/>
              </a:rPr>
              <a:t>. </a:t>
            </a:r>
            <a:endParaRPr lang="en-IN" sz="24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4387760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377" y="36594"/>
            <a:ext cx="6434271" cy="583134"/>
          </a:xfrm>
        </p:spPr>
        <p:txBody>
          <a:bodyPr>
            <a:normAutofit/>
          </a:bodyPr>
          <a:lstStyle/>
          <a:p>
            <a:r>
              <a:rPr lang="en-IN" sz="2800" b="1" dirty="0" smtClean="0">
                <a:solidFill>
                  <a:srgbClr val="002060"/>
                </a:solidFill>
                <a:latin typeface="Times New Roman" panose="02020603050405020304" pitchFamily="18" charset="0"/>
                <a:cs typeface="Times New Roman" panose="02020603050405020304" pitchFamily="18" charset="0"/>
              </a:rPr>
              <a:t>Advanced Computer Architecture</a:t>
            </a:r>
            <a:endParaRPr lang="en-IN" b="1"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9252" y="973122"/>
            <a:ext cx="11934681" cy="5617762"/>
          </a:xfrm>
        </p:spPr>
        <p:txBody>
          <a:bodyPr>
            <a:normAutofit/>
          </a:bodyPr>
          <a:lstStyle/>
          <a:p>
            <a:pPr marL="0" indent="0">
              <a:buNone/>
            </a:pPr>
            <a:r>
              <a:rPr lang="en-US" sz="2000" b="1" dirty="0" smtClean="0">
                <a:solidFill>
                  <a:srgbClr val="002060"/>
                </a:solidFill>
                <a:latin typeface="Times New Roman" panose="02020603050405020304" pitchFamily="18" charset="0"/>
                <a:ea typeface="+mj-ea"/>
                <a:cs typeface="Times New Roman" panose="02020603050405020304" pitchFamily="18" charset="0"/>
              </a:rPr>
              <a:t>Current age is called as the </a:t>
            </a:r>
            <a:r>
              <a:rPr lang="en-US" sz="2000" b="1" dirty="0" smtClean="0">
                <a:solidFill>
                  <a:srgbClr val="00B0F0"/>
                </a:solidFill>
                <a:latin typeface="Times New Roman" panose="02020603050405020304" pitchFamily="18" charset="0"/>
                <a:ea typeface="+mj-ea"/>
                <a:cs typeface="Times New Roman" panose="02020603050405020304" pitchFamily="18" charset="0"/>
              </a:rPr>
              <a:t>ERA OF INFORMATION TECHNOLOGY</a:t>
            </a:r>
            <a:r>
              <a:rPr lang="en-US" sz="2000" b="1" dirty="0" smtClean="0">
                <a:solidFill>
                  <a:srgbClr val="002060"/>
                </a:solidFill>
                <a:latin typeface="Times New Roman" panose="02020603050405020304" pitchFamily="18" charset="0"/>
                <a:ea typeface="+mj-ea"/>
                <a:cs typeface="Times New Roman" panose="02020603050405020304" pitchFamily="18" charset="0"/>
              </a:rPr>
              <a:t>. And now we cannot imagine a world without computers. </a:t>
            </a:r>
          </a:p>
          <a:p>
            <a:pPr marL="0" indent="0">
              <a:buNone/>
            </a:pPr>
            <a:r>
              <a:rPr lang="en-US" sz="2000" b="1" dirty="0" smtClean="0">
                <a:solidFill>
                  <a:srgbClr val="C00000"/>
                </a:solidFill>
                <a:latin typeface="Times New Roman" panose="02020603050405020304" pitchFamily="18" charset="0"/>
                <a:ea typeface="+mj-ea"/>
                <a:cs typeface="Times New Roman" panose="02020603050405020304" pitchFamily="18" charset="0"/>
              </a:rPr>
              <a:t>It is made up of two things</a:t>
            </a:r>
            <a:endParaRPr lang="en-US" sz="2000" b="1" dirty="0">
              <a:solidFill>
                <a:srgbClr val="C00000"/>
              </a:solidFill>
              <a:latin typeface="Times New Roman" panose="02020603050405020304" pitchFamily="18" charset="0"/>
              <a:ea typeface="+mj-ea"/>
              <a:cs typeface="Times New Roman" panose="02020603050405020304" pitchFamily="18" charset="0"/>
            </a:endParaRPr>
          </a:p>
          <a:p>
            <a:pPr marL="0" indent="0">
              <a:buNone/>
            </a:pPr>
            <a:endParaRPr lang="en-US" sz="2000" b="1" dirty="0" smtClean="0">
              <a:solidFill>
                <a:srgbClr val="C00000"/>
              </a:solidFill>
              <a:latin typeface="Times New Roman" panose="02020603050405020304" pitchFamily="18" charset="0"/>
              <a:ea typeface="+mj-ea"/>
              <a:cs typeface="Times New Roman" panose="02020603050405020304" pitchFamily="18" charset="0"/>
            </a:endParaRPr>
          </a:p>
          <a:p>
            <a:pPr marL="0" indent="0">
              <a:buNone/>
            </a:pPr>
            <a:endParaRPr lang="en-US" sz="2000" b="1" dirty="0">
              <a:solidFill>
                <a:srgbClr val="C00000"/>
              </a:solidFill>
              <a:latin typeface="Times New Roman" panose="02020603050405020304" pitchFamily="18" charset="0"/>
              <a:ea typeface="+mj-ea"/>
              <a:cs typeface="Times New Roman" panose="02020603050405020304" pitchFamily="18" charset="0"/>
            </a:endParaRPr>
          </a:p>
          <a:p>
            <a:pPr marL="0" indent="0">
              <a:buNone/>
            </a:pPr>
            <a:endParaRPr lang="en-US" sz="2000" b="1" dirty="0" smtClean="0">
              <a:solidFill>
                <a:srgbClr val="C00000"/>
              </a:solidFill>
              <a:latin typeface="Times New Roman" panose="02020603050405020304" pitchFamily="18" charset="0"/>
              <a:ea typeface="+mj-ea"/>
              <a:cs typeface="Times New Roman" panose="02020603050405020304" pitchFamily="18" charset="0"/>
            </a:endParaRPr>
          </a:p>
          <a:p>
            <a:pPr marL="0" indent="0">
              <a:buNone/>
            </a:pPr>
            <a:endParaRPr lang="en-US" sz="2000" b="1" dirty="0">
              <a:solidFill>
                <a:srgbClr val="C00000"/>
              </a:solidFill>
              <a:latin typeface="Times New Roman" panose="02020603050405020304" pitchFamily="18" charset="0"/>
              <a:ea typeface="+mj-ea"/>
              <a:cs typeface="Times New Roman" panose="02020603050405020304" pitchFamily="18" charset="0"/>
            </a:endParaRPr>
          </a:p>
          <a:p>
            <a:pPr marL="0" indent="0">
              <a:buNone/>
            </a:pPr>
            <a:r>
              <a:rPr lang="en-US" sz="2000" b="1" dirty="0">
                <a:solidFill>
                  <a:srgbClr val="002060"/>
                </a:solidFill>
                <a:latin typeface="Times New Roman" panose="02020603050405020304" pitchFamily="18" charset="0"/>
                <a:ea typeface="+mj-ea"/>
                <a:cs typeface="Times New Roman" panose="02020603050405020304" pitchFamily="18" charset="0"/>
              </a:rPr>
              <a:t>All physical components of computer like memory, wire, IC’s, keyboard, mouse, monitor </a:t>
            </a:r>
            <a:r>
              <a:rPr lang="en-US" sz="2000" b="1" dirty="0" err="1">
                <a:solidFill>
                  <a:srgbClr val="002060"/>
                </a:solidFill>
                <a:latin typeface="Times New Roman" panose="02020603050405020304" pitchFamily="18" charset="0"/>
                <a:ea typeface="+mj-ea"/>
                <a:cs typeface="Times New Roman" panose="02020603050405020304" pitchFamily="18" charset="0"/>
              </a:rPr>
              <a:t>etc</a:t>
            </a:r>
            <a:r>
              <a:rPr lang="en-US" sz="2000" b="1" dirty="0">
                <a:solidFill>
                  <a:srgbClr val="002060"/>
                </a:solidFill>
                <a:latin typeface="Times New Roman" panose="02020603050405020304" pitchFamily="18" charset="0"/>
                <a:ea typeface="+mj-ea"/>
                <a:cs typeface="Times New Roman" panose="02020603050405020304" pitchFamily="18" charset="0"/>
              </a:rPr>
              <a:t> comes under the hardware whereas all the programs and languages used by the computer are called software. </a:t>
            </a:r>
          </a:p>
          <a:p>
            <a:pPr marL="0" indent="0" algn="ctr">
              <a:buNone/>
            </a:pPr>
            <a:r>
              <a:rPr lang="en-US" sz="2400" b="1" dirty="0" smtClean="0">
                <a:solidFill>
                  <a:srgbClr val="FF0000"/>
                </a:solidFill>
                <a:latin typeface="Times New Roman" panose="02020603050405020304" pitchFamily="18" charset="0"/>
                <a:cs typeface="Times New Roman" panose="02020603050405020304" pitchFamily="18" charset="0"/>
              </a:rPr>
              <a:t>Computer is a Tool </a:t>
            </a:r>
            <a:r>
              <a:rPr lang="en-US" sz="2400" b="1" dirty="0">
                <a:solidFill>
                  <a:srgbClr val="FF0000"/>
                </a:solidFill>
                <a:latin typeface="Times New Roman" panose="02020603050405020304" pitchFamily="18" charset="0"/>
                <a:cs typeface="Times New Roman" panose="02020603050405020304" pitchFamily="18" charset="0"/>
              </a:rPr>
              <a:t>for not only engineers and scientists but also they are being used by millions of people around the world</a:t>
            </a:r>
            <a:r>
              <a:rPr lang="en-US" sz="2400" b="1" dirty="0" smtClean="0">
                <a:solidFill>
                  <a:srgbClr val="FF0000"/>
                </a:solidFill>
                <a:latin typeface="Times New Roman" panose="02020603050405020304" pitchFamily="18" charset="0"/>
                <a:cs typeface="Times New Roman" panose="02020603050405020304" pitchFamily="18" charset="0"/>
              </a:rPr>
              <a:t>. </a:t>
            </a:r>
            <a:r>
              <a:rPr lang="en-US" sz="2400" b="1" dirty="0">
                <a:solidFill>
                  <a:srgbClr val="FF0000"/>
                </a:solidFill>
                <a:latin typeface="Times New Roman" panose="02020603050405020304" pitchFamily="18" charset="0"/>
                <a:cs typeface="Times New Roman" panose="02020603050405020304" pitchFamily="18" charset="0"/>
              </a:rPr>
              <a:t>In almost every field even where it is most unexpected.</a:t>
            </a:r>
            <a:endParaRPr lang="en-IN" sz="2400" b="1" dirty="0">
              <a:solidFill>
                <a:srgbClr val="FF0000"/>
              </a:solidFill>
              <a:latin typeface="Times New Roman" panose="02020603050405020304" pitchFamily="18" charset="0"/>
              <a:ea typeface="+mj-ea"/>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9252" y="0"/>
            <a:ext cx="970384" cy="928092"/>
          </a:xfrm>
          <a:prstGeom prst="rect">
            <a:avLst/>
          </a:prstGeom>
        </p:spPr>
      </p:pic>
      <p:pic>
        <p:nvPicPr>
          <p:cNvPr id="5" name="Picture 2" descr="logo"/>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191904" y="36594"/>
            <a:ext cx="914681" cy="914681"/>
          </a:xfrm>
          <a:prstGeom prst="rect">
            <a:avLst/>
          </a:prstGeom>
          <a:noFill/>
          <a:extLst>
            <a:ext uri="{909E8E84-426E-40DD-AFC4-6F175D3DCCD1}">
              <a14:hiddenFill xmlns:a14="http://schemas.microsoft.com/office/drawing/2010/main" xmlns="">
                <a:solidFill>
                  <a:srgbClr val="FFFFFF"/>
                </a:solidFill>
              </a14:hiddenFill>
            </a:ext>
          </a:extLst>
        </p:spPr>
      </p:pic>
      <p:sp>
        <p:nvSpPr>
          <p:cNvPr id="6" name="Date Placeholder 5"/>
          <p:cNvSpPr>
            <a:spLocks noGrp="1"/>
          </p:cNvSpPr>
          <p:nvPr>
            <p:ph type="dt" sz="half" idx="10"/>
          </p:nvPr>
        </p:nvSpPr>
        <p:spPr>
          <a:xfrm>
            <a:off x="89252" y="6425841"/>
            <a:ext cx="1400798" cy="365125"/>
          </a:xfrm>
        </p:spPr>
        <p:txBody>
          <a:bodyPr/>
          <a:lstStyle/>
          <a:p>
            <a:pPr algn="ctr"/>
            <a:fld id="{30B97A97-7F3C-4AAE-BECF-C0890DA2142C}" type="datetime1">
              <a:rPr lang="en-IN" b="1" i="1" smtClean="0">
                <a:solidFill>
                  <a:srgbClr val="FF0000"/>
                </a:solidFill>
                <a:latin typeface="Lucida Handwriting" panose="03010101010101010101" pitchFamily="66" charset="0"/>
                <a:cs typeface="Times New Roman" panose="02020603050405020304" pitchFamily="18" charset="0"/>
              </a:rPr>
              <a:pPr algn="ct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8" name="Footer Placeholder 7"/>
          <p:cNvSpPr>
            <a:spLocks noGrp="1"/>
          </p:cNvSpPr>
          <p:nvPr>
            <p:ph type="ftr" sz="quarter" idx="11"/>
          </p:nvPr>
        </p:nvSpPr>
        <p:spPr>
          <a:xfrm>
            <a:off x="3581400" y="6409522"/>
            <a:ext cx="5609602" cy="365125"/>
          </a:xfrm>
        </p:spPr>
        <p:txBody>
          <a:bodyPr/>
          <a:lstStyle/>
          <a:p>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Dr.</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t>
            </a:r>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Vijayalaxmi</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t>
            </a:r>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Mekali</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Associate Professor, Dept. of CSE, KSIT</a:t>
            </a:r>
            <a:endParaRPr lang="en-IN" b="1" i="1" dirty="0">
              <a:solidFill>
                <a:srgbClr val="FF000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11581709" y="6409522"/>
            <a:ext cx="483550" cy="365125"/>
          </a:xfrm>
        </p:spPr>
        <p:txBody>
          <a:bodyPr/>
          <a:lstStyle/>
          <a:p>
            <a:pPr algn="ctr"/>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ctr"/>
              <a:t>4</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7" name="TextBox 6"/>
          <p:cNvSpPr txBox="1"/>
          <p:nvPr/>
        </p:nvSpPr>
        <p:spPr>
          <a:xfrm>
            <a:off x="4574493" y="2022234"/>
            <a:ext cx="1811708" cy="400110"/>
          </a:xfrm>
          <a:prstGeom prst="rect">
            <a:avLst/>
          </a:prstGeom>
          <a:noFill/>
        </p:spPr>
        <p:txBody>
          <a:bodyPr wrap="square" rtlCol="0">
            <a:spAutoFit/>
          </a:bodyPr>
          <a:lstStyle/>
          <a:p>
            <a:r>
              <a:rPr lang="en-IN" sz="2000" b="1" dirty="0">
                <a:solidFill>
                  <a:srgbClr val="00B0F0"/>
                </a:solidFill>
                <a:latin typeface="Times New Roman" panose="02020603050405020304" pitchFamily="18" charset="0"/>
                <a:ea typeface="+mj-ea"/>
                <a:cs typeface="Times New Roman" panose="02020603050405020304" pitchFamily="18" charset="0"/>
              </a:rPr>
              <a:t>COMPUTER</a:t>
            </a:r>
          </a:p>
        </p:txBody>
      </p:sp>
      <p:sp>
        <p:nvSpPr>
          <p:cNvPr id="11" name="TextBox 10"/>
          <p:cNvSpPr txBox="1"/>
          <p:nvPr/>
        </p:nvSpPr>
        <p:spPr>
          <a:xfrm>
            <a:off x="5917488" y="2960397"/>
            <a:ext cx="1811708" cy="400110"/>
          </a:xfrm>
          <a:prstGeom prst="rect">
            <a:avLst/>
          </a:prstGeom>
          <a:noFill/>
        </p:spPr>
        <p:txBody>
          <a:bodyPr wrap="square" rtlCol="0">
            <a:spAutoFit/>
          </a:bodyPr>
          <a:lstStyle/>
          <a:p>
            <a:r>
              <a:rPr lang="en-IN" sz="2000" b="1" dirty="0" smtClean="0">
                <a:solidFill>
                  <a:srgbClr val="00B0F0"/>
                </a:solidFill>
                <a:latin typeface="Times New Roman" panose="02020603050405020304" pitchFamily="18" charset="0"/>
                <a:ea typeface="+mj-ea"/>
                <a:cs typeface="Times New Roman" panose="02020603050405020304" pitchFamily="18" charset="0"/>
              </a:rPr>
              <a:t>SOFTWARE</a:t>
            </a:r>
            <a:endParaRPr lang="en-IN" sz="2000" b="1" dirty="0">
              <a:solidFill>
                <a:srgbClr val="00B0F0"/>
              </a:solidFill>
              <a:latin typeface="Times New Roman" panose="02020603050405020304" pitchFamily="18" charset="0"/>
              <a:ea typeface="+mj-ea"/>
              <a:cs typeface="Times New Roman" panose="02020603050405020304" pitchFamily="18" charset="0"/>
            </a:endParaRPr>
          </a:p>
        </p:txBody>
      </p:sp>
      <p:sp>
        <p:nvSpPr>
          <p:cNvPr id="12" name="TextBox 11"/>
          <p:cNvSpPr txBox="1"/>
          <p:nvPr/>
        </p:nvSpPr>
        <p:spPr>
          <a:xfrm>
            <a:off x="3017377" y="2948349"/>
            <a:ext cx="1811708" cy="400110"/>
          </a:xfrm>
          <a:prstGeom prst="rect">
            <a:avLst/>
          </a:prstGeom>
          <a:noFill/>
        </p:spPr>
        <p:txBody>
          <a:bodyPr wrap="square" rtlCol="0">
            <a:spAutoFit/>
          </a:bodyPr>
          <a:lstStyle/>
          <a:p>
            <a:r>
              <a:rPr lang="en-IN" sz="2000" b="1" dirty="0" smtClean="0">
                <a:solidFill>
                  <a:srgbClr val="00B0F0"/>
                </a:solidFill>
                <a:latin typeface="Times New Roman" panose="02020603050405020304" pitchFamily="18" charset="0"/>
                <a:ea typeface="+mj-ea"/>
                <a:cs typeface="Times New Roman" panose="02020603050405020304" pitchFamily="18" charset="0"/>
              </a:rPr>
              <a:t>HARDWARE</a:t>
            </a:r>
            <a:endParaRPr lang="en-IN" sz="2000" b="1" dirty="0">
              <a:solidFill>
                <a:srgbClr val="00B0F0"/>
              </a:solidFill>
              <a:latin typeface="Times New Roman" panose="02020603050405020304" pitchFamily="18" charset="0"/>
              <a:ea typeface="+mj-ea"/>
              <a:cs typeface="Times New Roman" panose="02020603050405020304" pitchFamily="18" charset="0"/>
            </a:endParaRPr>
          </a:p>
        </p:txBody>
      </p:sp>
      <p:cxnSp>
        <p:nvCxnSpPr>
          <p:cNvPr id="13" name="Straight Arrow Connector 12"/>
          <p:cNvCxnSpPr>
            <a:endCxn id="12" idx="0"/>
          </p:cNvCxnSpPr>
          <p:nvPr/>
        </p:nvCxnSpPr>
        <p:spPr>
          <a:xfrm flipH="1">
            <a:off x="3923231" y="2422344"/>
            <a:ext cx="734227" cy="5260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1" idx="0"/>
          </p:cNvCxnSpPr>
          <p:nvPr/>
        </p:nvCxnSpPr>
        <p:spPr>
          <a:xfrm>
            <a:off x="6060571" y="2420699"/>
            <a:ext cx="762771" cy="5396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72562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760" y="65505"/>
            <a:ext cx="7588553" cy="666572"/>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40</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174023" y="1018184"/>
            <a:ext cx="11475221" cy="5366070"/>
          </a:xfrm>
        </p:spPr>
        <p:txBody>
          <a:bodyPr>
            <a:noAutofit/>
          </a:bodyPr>
          <a:lstStyle/>
          <a:p>
            <a:pPr marL="0" indent="0">
              <a:buNone/>
            </a:pPr>
            <a:r>
              <a:rPr lang="en-IN" sz="2400" b="1" dirty="0" smtClean="0">
                <a:solidFill>
                  <a:srgbClr val="002060"/>
                </a:solidFill>
                <a:latin typeface="Times New Roman" panose="02020603050405020304" pitchFamily="18" charset="0"/>
                <a:cs typeface="Times New Roman" panose="02020603050405020304" pitchFamily="18" charset="0"/>
              </a:rPr>
              <a:t>a. </a:t>
            </a:r>
            <a:r>
              <a:rPr lang="en-IN" sz="2400" b="1" dirty="0">
                <a:solidFill>
                  <a:srgbClr val="002060"/>
                </a:solidFill>
                <a:latin typeface="Times New Roman" panose="02020603050405020304" pitchFamily="18" charset="0"/>
                <a:cs typeface="Times New Roman" panose="02020603050405020304" pitchFamily="18" charset="0"/>
              </a:rPr>
              <a:t>Uniform Memory-Access (UMA) model </a:t>
            </a:r>
          </a:p>
          <a:p>
            <a:pPr marL="0" indent="0" algn="just">
              <a:buNone/>
            </a:pPr>
            <a:endParaRPr lang="en-IN" sz="2000" b="1" dirty="0">
              <a:solidFill>
                <a:srgbClr val="00B0F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5"/>
          <a:stretch>
            <a:fillRect/>
          </a:stretch>
        </p:blipFill>
        <p:spPr>
          <a:xfrm>
            <a:off x="2691924" y="1743740"/>
            <a:ext cx="6122305" cy="4096598"/>
          </a:xfrm>
          <a:prstGeom prst="rect">
            <a:avLst/>
          </a:prstGeom>
        </p:spPr>
      </p:pic>
    </p:spTree>
    <p:extLst>
      <p:ext uri="{BB962C8B-B14F-4D97-AF65-F5344CB8AC3E}">
        <p14:creationId xmlns:p14="http://schemas.microsoft.com/office/powerpoint/2010/main" xmlns="" val="30376568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5306" y="36820"/>
            <a:ext cx="7588553" cy="347516"/>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41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174023" y="804491"/>
            <a:ext cx="11475221" cy="5366070"/>
          </a:xfrm>
        </p:spPr>
        <p:txBody>
          <a:bodyPr>
            <a:noAutofit/>
          </a:bodyPr>
          <a:lstStyle/>
          <a:p>
            <a:pPr marL="0" indent="0">
              <a:buNone/>
            </a:pPr>
            <a:r>
              <a:rPr lang="en-IN" sz="2000" b="1" dirty="0" smtClean="0">
                <a:solidFill>
                  <a:srgbClr val="0070C0"/>
                </a:solidFill>
                <a:latin typeface="Times New Roman" panose="02020603050405020304" pitchFamily="18" charset="0"/>
                <a:cs typeface="Times New Roman" panose="02020603050405020304" pitchFamily="18" charset="0"/>
              </a:rPr>
              <a:t>a. </a:t>
            </a:r>
            <a:r>
              <a:rPr lang="en-IN" sz="2400" b="1" dirty="0" smtClean="0">
                <a:solidFill>
                  <a:srgbClr val="C00000"/>
                </a:solidFill>
                <a:latin typeface="Times New Roman" panose="02020603050405020304" pitchFamily="18" charset="0"/>
                <a:cs typeface="Times New Roman" panose="02020603050405020304" pitchFamily="18" charset="0"/>
              </a:rPr>
              <a:t>Uniform </a:t>
            </a:r>
            <a:r>
              <a:rPr lang="en-IN" sz="2400" b="1" dirty="0">
                <a:solidFill>
                  <a:srgbClr val="C00000"/>
                </a:solidFill>
                <a:latin typeface="Times New Roman" panose="02020603050405020304" pitchFamily="18" charset="0"/>
                <a:cs typeface="Times New Roman" panose="02020603050405020304" pitchFamily="18" charset="0"/>
              </a:rPr>
              <a:t>Memory-Access (UMA) </a:t>
            </a:r>
            <a:r>
              <a:rPr lang="en-IN" sz="2400" b="1" dirty="0" smtClean="0">
                <a:solidFill>
                  <a:srgbClr val="C00000"/>
                </a:solidFill>
                <a:latin typeface="Times New Roman" panose="02020603050405020304" pitchFamily="18" charset="0"/>
                <a:cs typeface="Times New Roman" panose="02020603050405020304" pitchFamily="18" charset="0"/>
              </a:rPr>
              <a:t>model </a:t>
            </a:r>
            <a:r>
              <a:rPr lang="en-IN" sz="2400" b="1" dirty="0" err="1" smtClean="0">
                <a:solidFill>
                  <a:srgbClr val="C00000"/>
                </a:solidFill>
                <a:latin typeface="Times New Roman" panose="02020603050405020304" pitchFamily="18" charset="0"/>
                <a:cs typeface="Times New Roman" panose="02020603050405020304" pitchFamily="18" charset="0"/>
              </a:rPr>
              <a:t>contd</a:t>
            </a:r>
            <a:r>
              <a:rPr lang="en-IN" sz="2400" b="1" dirty="0" smtClean="0">
                <a:solidFill>
                  <a:srgbClr val="C00000"/>
                </a:solidFill>
                <a:latin typeface="Times New Roman" panose="02020603050405020304" pitchFamily="18" charset="0"/>
                <a:cs typeface="Times New Roman" panose="02020603050405020304" pitchFamily="18" charset="0"/>
              </a:rPr>
              <a:t>…</a:t>
            </a:r>
          </a:p>
          <a:p>
            <a:pPr algn="just"/>
            <a:r>
              <a:rPr lang="en-US" sz="2000" b="1" dirty="0" smtClean="0">
                <a:solidFill>
                  <a:srgbClr val="002060"/>
                </a:solidFill>
                <a:latin typeface="Times New Roman" panose="02020603050405020304" pitchFamily="18" charset="0"/>
                <a:cs typeface="Times New Roman" panose="02020603050405020304" pitchFamily="18" charset="0"/>
              </a:rPr>
              <a:t>In </a:t>
            </a:r>
            <a:r>
              <a:rPr lang="en-US" sz="2000" b="1" dirty="0">
                <a:solidFill>
                  <a:srgbClr val="002060"/>
                </a:solidFill>
                <a:latin typeface="Times New Roman" panose="02020603050405020304" pitchFamily="18" charset="0"/>
                <a:cs typeface="Times New Roman" panose="02020603050405020304" pitchFamily="18" charset="0"/>
              </a:rPr>
              <a:t>a UMA multiprocessor model (Fig. 1.6), the physical memory is uniformly shared by all the processors. </a:t>
            </a:r>
            <a:r>
              <a:rPr lang="en-US" sz="2000" b="1" dirty="0" smtClean="0">
                <a:solidFill>
                  <a:srgbClr val="C00000"/>
                </a:solidFill>
                <a:latin typeface="Times New Roman" panose="02020603050405020304" pitchFamily="18" charset="0"/>
                <a:cs typeface="Times New Roman" panose="02020603050405020304" pitchFamily="18" charset="0"/>
              </a:rPr>
              <a:t>these systems are also </a:t>
            </a:r>
            <a:r>
              <a:rPr lang="en-US" sz="2000" b="1" dirty="0">
                <a:solidFill>
                  <a:srgbClr val="C00000"/>
                </a:solidFill>
                <a:latin typeface="Times New Roman" panose="02020603050405020304" pitchFamily="18" charset="0"/>
                <a:cs typeface="Times New Roman" panose="02020603050405020304" pitchFamily="18" charset="0"/>
              </a:rPr>
              <a:t>called a symmetric multiprocessor.</a:t>
            </a:r>
            <a:r>
              <a:rPr lang="en-US" sz="2000" b="1" dirty="0">
                <a:solidFill>
                  <a:srgbClr val="002060"/>
                </a:solidFill>
                <a:latin typeface="Times New Roman" panose="02020603050405020304" pitchFamily="18" charset="0"/>
                <a:cs typeface="Times New Roman" panose="02020603050405020304" pitchFamily="18" charset="0"/>
              </a:rPr>
              <a:t> </a:t>
            </a:r>
          </a:p>
          <a:p>
            <a:pPr algn="just"/>
            <a:r>
              <a:rPr lang="en-US" sz="2000" b="1" dirty="0" smtClean="0">
                <a:solidFill>
                  <a:srgbClr val="C00000"/>
                </a:solidFill>
                <a:latin typeface="Times New Roman" panose="02020603050405020304" pitchFamily="18" charset="0"/>
                <a:cs typeface="Times New Roman" panose="02020603050405020304" pitchFamily="18" charset="0"/>
              </a:rPr>
              <a:t>All </a:t>
            </a:r>
            <a:r>
              <a:rPr lang="en-US" sz="2000" b="1" dirty="0">
                <a:solidFill>
                  <a:srgbClr val="C00000"/>
                </a:solidFill>
                <a:latin typeface="Times New Roman" panose="02020603050405020304" pitchFamily="18" charset="0"/>
                <a:cs typeface="Times New Roman" panose="02020603050405020304" pitchFamily="18" charset="0"/>
              </a:rPr>
              <a:t>processors have equal access time to all memory words, which is why it is called uniform memory access. </a:t>
            </a:r>
          </a:p>
          <a:p>
            <a:pPr algn="just"/>
            <a:r>
              <a:rPr lang="en-US" sz="2000" b="1" dirty="0" smtClean="0">
                <a:solidFill>
                  <a:srgbClr val="002060"/>
                </a:solidFill>
                <a:latin typeface="Times New Roman" panose="02020603050405020304" pitchFamily="18" charset="0"/>
                <a:cs typeface="Times New Roman" panose="02020603050405020304" pitchFamily="18" charset="0"/>
              </a:rPr>
              <a:t>Each </a:t>
            </a:r>
            <a:r>
              <a:rPr lang="en-US" sz="2000" b="1" dirty="0">
                <a:solidFill>
                  <a:srgbClr val="002060"/>
                </a:solidFill>
                <a:latin typeface="Times New Roman" panose="02020603050405020304" pitchFamily="18" charset="0"/>
                <a:cs typeface="Times New Roman" panose="02020603050405020304" pitchFamily="18" charset="0"/>
              </a:rPr>
              <a:t>processor may use a private cache. Peripherals </a:t>
            </a:r>
            <a:r>
              <a:rPr lang="en-US" sz="2000" b="1" dirty="0">
                <a:solidFill>
                  <a:srgbClr val="0070C0"/>
                </a:solidFill>
                <a:latin typeface="Times New Roman" panose="02020603050405020304" pitchFamily="18" charset="0"/>
                <a:cs typeface="Times New Roman" panose="02020603050405020304" pitchFamily="18" charset="0"/>
              </a:rPr>
              <a:t>are also shared in some fashion</a:t>
            </a:r>
            <a:r>
              <a:rPr lang="en-US" sz="2000" b="1" dirty="0">
                <a:solidFill>
                  <a:srgbClr val="002060"/>
                </a:solidFill>
                <a:latin typeface="Times New Roman" panose="02020603050405020304" pitchFamily="18" charset="0"/>
                <a:cs typeface="Times New Roman" panose="02020603050405020304" pitchFamily="18" charset="0"/>
              </a:rPr>
              <a:t>. </a:t>
            </a:r>
          </a:p>
          <a:p>
            <a:pPr algn="just"/>
            <a:r>
              <a:rPr lang="en-US" sz="2000" b="1" dirty="0">
                <a:solidFill>
                  <a:srgbClr val="C00000"/>
                </a:solidFill>
                <a:latin typeface="Times New Roman" panose="02020603050405020304" pitchFamily="18" charset="0"/>
                <a:cs typeface="Times New Roman" panose="02020603050405020304" pitchFamily="18" charset="0"/>
              </a:rPr>
              <a:t>Multiprocessors are called tightly coupled systems </a:t>
            </a:r>
            <a:r>
              <a:rPr lang="en-US" sz="2000" b="1" dirty="0" smtClean="0">
                <a:solidFill>
                  <a:srgbClr val="C00000"/>
                </a:solidFill>
                <a:latin typeface="Times New Roman" panose="02020603050405020304" pitchFamily="18" charset="0"/>
                <a:cs typeface="Times New Roman" panose="02020603050405020304" pitchFamily="18" charset="0"/>
              </a:rPr>
              <a:t>due </a:t>
            </a:r>
            <a:r>
              <a:rPr lang="en-US" sz="2000" b="1" dirty="0">
                <a:solidFill>
                  <a:srgbClr val="C00000"/>
                </a:solidFill>
                <a:latin typeface="Times New Roman" panose="02020603050405020304" pitchFamily="18" charset="0"/>
                <a:cs typeface="Times New Roman" panose="02020603050405020304" pitchFamily="18" charset="0"/>
              </a:rPr>
              <a:t>to the high degree of resource sharing. The system interconnect takes the form of a common bus, a crossbar switch, or a multistage network. </a:t>
            </a:r>
          </a:p>
          <a:p>
            <a:pPr algn="just"/>
            <a:r>
              <a:rPr lang="en-US" sz="2000" b="1" dirty="0" smtClean="0">
                <a:solidFill>
                  <a:srgbClr val="002060"/>
                </a:solidFill>
                <a:latin typeface="Times New Roman" panose="02020603050405020304" pitchFamily="18" charset="0"/>
                <a:cs typeface="Times New Roman" panose="02020603050405020304" pitchFamily="18" charset="0"/>
              </a:rPr>
              <a:t>Most </a:t>
            </a:r>
            <a:r>
              <a:rPr lang="en-US" sz="2000" b="1" dirty="0">
                <a:solidFill>
                  <a:srgbClr val="002060"/>
                </a:solidFill>
                <a:latin typeface="Times New Roman" panose="02020603050405020304" pitchFamily="18" charset="0"/>
                <a:cs typeface="Times New Roman" panose="02020603050405020304" pitchFamily="18" charset="0"/>
              </a:rPr>
              <a:t>computer manufacturers have </a:t>
            </a:r>
            <a:r>
              <a:rPr lang="en-US" sz="2000" b="1" i="1" dirty="0">
                <a:solidFill>
                  <a:srgbClr val="002060"/>
                </a:solidFill>
                <a:latin typeface="Times New Roman" panose="02020603050405020304" pitchFamily="18" charset="0"/>
                <a:cs typeface="Times New Roman" panose="02020603050405020304" pitchFamily="18" charset="0"/>
              </a:rPr>
              <a:t>multiprocessor </a:t>
            </a:r>
            <a:r>
              <a:rPr lang="en-US" sz="2000" b="1" dirty="0">
                <a:solidFill>
                  <a:srgbClr val="002060"/>
                </a:solidFill>
                <a:latin typeface="Times New Roman" panose="02020603050405020304" pitchFamily="18" charset="0"/>
                <a:cs typeface="Times New Roman" panose="02020603050405020304" pitchFamily="18" charset="0"/>
              </a:rPr>
              <a:t>(MP) extensions of their </a:t>
            </a:r>
            <a:r>
              <a:rPr lang="en-US" sz="2000" b="1" i="1" dirty="0">
                <a:solidFill>
                  <a:srgbClr val="002060"/>
                </a:solidFill>
                <a:latin typeface="Times New Roman" panose="02020603050405020304" pitchFamily="18" charset="0"/>
                <a:cs typeface="Times New Roman" panose="02020603050405020304" pitchFamily="18" charset="0"/>
              </a:rPr>
              <a:t>uniprocessor </a:t>
            </a:r>
            <a:r>
              <a:rPr lang="en-US" sz="2000" b="1" i="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002060"/>
                </a:solidFill>
                <a:latin typeface="Times New Roman" panose="02020603050405020304" pitchFamily="18" charset="0"/>
                <a:cs typeface="Times New Roman" panose="02020603050405020304" pitchFamily="18" charset="0"/>
              </a:rPr>
              <a:t>(</a:t>
            </a:r>
            <a:r>
              <a:rPr lang="en-IN" sz="2000" b="1" dirty="0">
                <a:solidFill>
                  <a:srgbClr val="002060"/>
                </a:solidFill>
                <a:latin typeface="Times New Roman" panose="02020603050405020304" pitchFamily="18" charset="0"/>
                <a:cs typeface="Times New Roman" panose="02020603050405020304" pitchFamily="18" charset="0"/>
              </a:rPr>
              <a:t>UP) product line. </a:t>
            </a:r>
          </a:p>
          <a:p>
            <a:pPr algn="just"/>
            <a:r>
              <a:rPr lang="en-US" sz="2000" b="1" dirty="0">
                <a:solidFill>
                  <a:srgbClr val="C00000"/>
                </a:solidFill>
                <a:latin typeface="Times New Roman" panose="02020603050405020304" pitchFamily="18" charset="0"/>
                <a:cs typeface="Times New Roman" panose="02020603050405020304" pitchFamily="18" charset="0"/>
              </a:rPr>
              <a:t>The UMA model is suitable for </a:t>
            </a:r>
            <a:r>
              <a:rPr lang="en-US" sz="2000" b="1" dirty="0">
                <a:solidFill>
                  <a:srgbClr val="0070C0"/>
                </a:solidFill>
                <a:latin typeface="Times New Roman" panose="02020603050405020304" pitchFamily="18" charset="0"/>
                <a:cs typeface="Times New Roman" panose="02020603050405020304" pitchFamily="18" charset="0"/>
              </a:rPr>
              <a:t>general-purpose and timesharing applications </a:t>
            </a:r>
            <a:r>
              <a:rPr lang="en-US" sz="2000" b="1" dirty="0">
                <a:solidFill>
                  <a:srgbClr val="C00000"/>
                </a:solidFill>
                <a:latin typeface="Times New Roman" panose="02020603050405020304" pitchFamily="18" charset="0"/>
                <a:cs typeface="Times New Roman" panose="02020603050405020304" pitchFamily="18" charset="0"/>
              </a:rPr>
              <a:t>by multiple users</a:t>
            </a:r>
            <a:r>
              <a:rPr lang="en-US" sz="2000" b="1" dirty="0" smtClean="0">
                <a:solidFill>
                  <a:srgbClr val="C00000"/>
                </a:solidFill>
                <a:latin typeface="Times New Roman" panose="02020603050405020304" pitchFamily="18" charset="0"/>
                <a:cs typeface="Times New Roman" panose="02020603050405020304" pitchFamily="18" charset="0"/>
              </a:rPr>
              <a:t>.</a:t>
            </a:r>
          </a:p>
          <a:p>
            <a:pPr algn="just"/>
            <a:r>
              <a:rPr lang="en-US" sz="2000" b="1" dirty="0" smtClean="0">
                <a:solidFill>
                  <a:srgbClr val="C00000"/>
                </a:solidFill>
                <a:latin typeface="Times New Roman" panose="02020603050405020304" pitchFamily="18" charset="0"/>
                <a:cs typeface="Times New Roman" panose="02020603050405020304" pitchFamily="18" charset="0"/>
              </a:rPr>
              <a:t> </a:t>
            </a:r>
            <a:r>
              <a:rPr lang="en-US" sz="2000" b="1" dirty="0">
                <a:solidFill>
                  <a:srgbClr val="002060"/>
                </a:solidFill>
                <a:latin typeface="Times New Roman" panose="02020603050405020304" pitchFamily="18" charset="0"/>
                <a:cs typeface="Times New Roman" panose="02020603050405020304" pitchFamily="18" charset="0"/>
              </a:rPr>
              <a:t>It can be used to speed up the execution of a single large program in time-critical applications. To </a:t>
            </a:r>
            <a:r>
              <a:rPr lang="en-US" sz="2000" b="1" dirty="0" smtClean="0">
                <a:solidFill>
                  <a:srgbClr val="002060"/>
                </a:solidFill>
                <a:latin typeface="Times New Roman" panose="02020603050405020304" pitchFamily="18" charset="0"/>
                <a:cs typeface="Times New Roman" panose="02020603050405020304" pitchFamily="18" charset="0"/>
              </a:rPr>
              <a:t>coordinate </a:t>
            </a:r>
            <a:r>
              <a:rPr lang="en-US" sz="2000" b="1" dirty="0">
                <a:solidFill>
                  <a:srgbClr val="002060"/>
                </a:solidFill>
                <a:latin typeface="Times New Roman" panose="02020603050405020304" pitchFamily="18" charset="0"/>
                <a:cs typeface="Times New Roman" panose="02020603050405020304" pitchFamily="18" charset="0"/>
              </a:rPr>
              <a:t>parallel events, synchronization and communication among processors are done through using shared variables in the common memory</a:t>
            </a:r>
            <a:r>
              <a:rPr lang="en-US" sz="2000" b="1" dirty="0">
                <a:solidFill>
                  <a:srgbClr val="C00000"/>
                </a:solidFill>
                <a:latin typeface="Times New Roman" panose="02020603050405020304" pitchFamily="18" charset="0"/>
                <a:cs typeface="Times New Roman" panose="02020603050405020304" pitchFamily="18" charset="0"/>
              </a:rPr>
              <a:t>. </a:t>
            </a:r>
          </a:p>
          <a:p>
            <a:pPr algn="just"/>
            <a:r>
              <a:rPr lang="en-US" sz="2000" b="1" dirty="0">
                <a:solidFill>
                  <a:srgbClr val="002060"/>
                </a:solidFill>
                <a:latin typeface="Times New Roman" panose="02020603050405020304" pitchFamily="18" charset="0"/>
                <a:cs typeface="Times New Roman" panose="02020603050405020304" pitchFamily="18" charset="0"/>
              </a:rPr>
              <a:t>When all processors have equal access to all peripheral devices, </a:t>
            </a:r>
            <a:r>
              <a:rPr lang="en-US" sz="2000" b="1" dirty="0">
                <a:solidFill>
                  <a:srgbClr val="C00000"/>
                </a:solidFill>
                <a:latin typeface="Times New Roman" panose="02020603050405020304" pitchFamily="18" charset="0"/>
                <a:cs typeface="Times New Roman" panose="02020603050405020304" pitchFamily="18" charset="0"/>
              </a:rPr>
              <a:t>the system is called a symmetric multiprocessor.</a:t>
            </a:r>
            <a:r>
              <a:rPr lang="en-US" sz="2000" b="1" dirty="0">
                <a:solidFill>
                  <a:srgbClr val="002060"/>
                </a:solidFill>
                <a:latin typeface="Times New Roman" panose="02020603050405020304" pitchFamily="18" charset="0"/>
                <a:cs typeface="Times New Roman" panose="02020603050405020304" pitchFamily="18" charset="0"/>
              </a:rPr>
              <a:t> In this case, all the processors are equally capable of running the executive programs, such as the OS kernel and I/O service routines. </a:t>
            </a:r>
          </a:p>
          <a:p>
            <a:pPr algn="just"/>
            <a:endParaRPr lang="en-US" sz="2000" dirty="0">
              <a:solidFill>
                <a:srgbClr val="C00000"/>
              </a:solidFill>
              <a:latin typeface="Times New Roman" panose="02020603050405020304" pitchFamily="18" charset="0"/>
              <a:cs typeface="Times New Roman" panose="02020603050405020304" pitchFamily="18" charset="0"/>
            </a:endParaRPr>
          </a:p>
          <a:p>
            <a:pPr algn="just"/>
            <a:r>
              <a:rPr lang="en-IN" sz="2000" dirty="0">
                <a:solidFill>
                  <a:srgbClr val="C00000"/>
                </a:solidFill>
                <a:latin typeface="Times New Roman" panose="02020603050405020304" pitchFamily="18" charset="0"/>
                <a:cs typeface="Times New Roman" panose="02020603050405020304" pitchFamily="18" charset="0"/>
              </a:rPr>
              <a:t> </a:t>
            </a:r>
          </a:p>
          <a:p>
            <a:pPr marL="0" indent="0" algn="just">
              <a:buNone/>
            </a:pPr>
            <a:endParaRPr lang="en-IN" sz="2000" b="1"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3447819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760" y="65505"/>
            <a:ext cx="7588553" cy="666572"/>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42</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174023" y="1018184"/>
            <a:ext cx="11475221" cy="5366070"/>
          </a:xfrm>
        </p:spPr>
        <p:txBody>
          <a:bodyPr>
            <a:noAutofit/>
          </a:bodyPr>
          <a:lstStyle/>
          <a:p>
            <a:pPr marL="0" indent="0">
              <a:buNone/>
            </a:pPr>
            <a:r>
              <a:rPr lang="en-IN" sz="2000" b="1" dirty="0" smtClean="0">
                <a:solidFill>
                  <a:srgbClr val="0070C0"/>
                </a:solidFill>
                <a:latin typeface="Times New Roman" panose="02020603050405020304" pitchFamily="18" charset="0"/>
                <a:cs typeface="Times New Roman" panose="02020603050405020304" pitchFamily="18" charset="0"/>
              </a:rPr>
              <a:t>b.  </a:t>
            </a:r>
            <a:r>
              <a:rPr lang="en-IN" sz="2400" b="1" dirty="0">
                <a:solidFill>
                  <a:srgbClr val="C00000"/>
                </a:solidFill>
                <a:latin typeface="Times New Roman" panose="02020603050405020304" pitchFamily="18" charset="0"/>
                <a:cs typeface="Times New Roman" panose="02020603050405020304" pitchFamily="18" charset="0"/>
              </a:rPr>
              <a:t>Non uniform-Memory-Access (NUMA) model </a:t>
            </a:r>
          </a:p>
          <a:p>
            <a:endParaRPr lang="en-IN" sz="2000" dirty="0"/>
          </a:p>
          <a:p>
            <a:pPr algn="just"/>
            <a:endParaRPr lang="en-US" sz="2000" dirty="0">
              <a:solidFill>
                <a:srgbClr val="C00000"/>
              </a:solidFill>
              <a:latin typeface="Times New Roman" panose="02020603050405020304" pitchFamily="18" charset="0"/>
              <a:cs typeface="Times New Roman" panose="02020603050405020304" pitchFamily="18" charset="0"/>
            </a:endParaRPr>
          </a:p>
          <a:p>
            <a:pPr marL="0" indent="0" algn="just">
              <a:buNone/>
            </a:pPr>
            <a:r>
              <a:rPr lang="en-IN" sz="2000" dirty="0">
                <a:solidFill>
                  <a:srgbClr val="C00000"/>
                </a:solidFill>
                <a:latin typeface="Times New Roman" panose="02020603050405020304" pitchFamily="18" charset="0"/>
                <a:cs typeface="Times New Roman" panose="02020603050405020304" pitchFamily="18" charset="0"/>
              </a:rPr>
              <a:t> </a:t>
            </a:r>
          </a:p>
          <a:p>
            <a:pPr marL="0" indent="0" algn="just">
              <a:buNone/>
            </a:pPr>
            <a:endParaRPr lang="en-IN" sz="2000" b="1" dirty="0">
              <a:solidFill>
                <a:srgbClr val="00B0F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5"/>
          <a:stretch>
            <a:fillRect/>
          </a:stretch>
        </p:blipFill>
        <p:spPr>
          <a:xfrm>
            <a:off x="1245391" y="1606095"/>
            <a:ext cx="9171933" cy="4741952"/>
          </a:xfrm>
          <a:prstGeom prst="rect">
            <a:avLst/>
          </a:prstGeom>
        </p:spPr>
      </p:pic>
    </p:spTree>
    <p:extLst>
      <p:ext uri="{BB962C8B-B14F-4D97-AF65-F5344CB8AC3E}">
        <p14:creationId xmlns:p14="http://schemas.microsoft.com/office/powerpoint/2010/main" xmlns="" val="37014713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760" y="65505"/>
            <a:ext cx="7588553" cy="666572"/>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43</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174023" y="1018184"/>
            <a:ext cx="11475221" cy="5366070"/>
          </a:xfrm>
        </p:spPr>
        <p:txBody>
          <a:bodyPr>
            <a:noAutofit/>
          </a:bodyPr>
          <a:lstStyle/>
          <a:p>
            <a:pPr marL="0" indent="0">
              <a:buNone/>
            </a:pPr>
            <a:r>
              <a:rPr lang="en-IN" sz="2000" b="1" dirty="0" smtClean="0">
                <a:solidFill>
                  <a:srgbClr val="0070C0"/>
                </a:solidFill>
                <a:latin typeface="Times New Roman" panose="02020603050405020304" pitchFamily="18" charset="0"/>
                <a:cs typeface="Times New Roman" panose="02020603050405020304" pitchFamily="18" charset="0"/>
              </a:rPr>
              <a:t>b.  </a:t>
            </a:r>
            <a:r>
              <a:rPr lang="en-IN" sz="2400" b="1" dirty="0" smtClean="0">
                <a:solidFill>
                  <a:srgbClr val="C00000"/>
                </a:solidFill>
                <a:latin typeface="Times New Roman" panose="02020603050405020304" pitchFamily="18" charset="0"/>
                <a:cs typeface="Times New Roman" panose="02020603050405020304" pitchFamily="18" charset="0"/>
              </a:rPr>
              <a:t>Non </a:t>
            </a:r>
            <a:r>
              <a:rPr lang="en-IN" sz="2400" b="1" dirty="0">
                <a:solidFill>
                  <a:srgbClr val="C00000"/>
                </a:solidFill>
                <a:latin typeface="Times New Roman" panose="02020603050405020304" pitchFamily="18" charset="0"/>
                <a:cs typeface="Times New Roman" panose="02020603050405020304" pitchFamily="18" charset="0"/>
              </a:rPr>
              <a:t>uniform-Memory-Access (NUMA) </a:t>
            </a:r>
            <a:r>
              <a:rPr lang="en-IN" sz="2400" b="1" dirty="0" smtClean="0">
                <a:solidFill>
                  <a:srgbClr val="C00000"/>
                </a:solidFill>
                <a:latin typeface="Times New Roman" panose="02020603050405020304" pitchFamily="18" charset="0"/>
                <a:cs typeface="Times New Roman" panose="02020603050405020304" pitchFamily="18" charset="0"/>
              </a:rPr>
              <a:t>model </a:t>
            </a:r>
            <a:r>
              <a:rPr lang="en-IN" sz="2400" b="1" dirty="0" err="1" smtClean="0">
                <a:solidFill>
                  <a:srgbClr val="C00000"/>
                </a:solidFill>
                <a:latin typeface="Times New Roman" panose="02020603050405020304" pitchFamily="18" charset="0"/>
                <a:cs typeface="Times New Roman" panose="02020603050405020304" pitchFamily="18" charset="0"/>
              </a:rPr>
              <a:t>contd</a:t>
            </a:r>
            <a:r>
              <a:rPr lang="en-IN" sz="2400" b="1" dirty="0" smtClean="0">
                <a:solidFill>
                  <a:srgbClr val="C00000"/>
                </a:solidFill>
                <a:latin typeface="Times New Roman" panose="02020603050405020304" pitchFamily="18" charset="0"/>
                <a:cs typeface="Times New Roman" panose="02020603050405020304" pitchFamily="18" charset="0"/>
              </a:rPr>
              <a:t>…</a:t>
            </a:r>
          </a:p>
          <a:p>
            <a:endParaRPr lang="en-IN" sz="2000" dirty="0"/>
          </a:p>
          <a:p>
            <a:pPr algn="just"/>
            <a:r>
              <a:rPr lang="en-US" sz="2000" b="1" dirty="0">
                <a:solidFill>
                  <a:srgbClr val="002060"/>
                </a:solidFill>
                <a:latin typeface="Times New Roman" panose="02020603050405020304" pitchFamily="18" charset="0"/>
                <a:cs typeface="Times New Roman" panose="02020603050405020304" pitchFamily="18" charset="0"/>
              </a:rPr>
              <a:t>A NUMA multiprocessor is a </a:t>
            </a:r>
            <a:r>
              <a:rPr lang="en-US" sz="2000" b="1" dirty="0">
                <a:solidFill>
                  <a:srgbClr val="0070C0"/>
                </a:solidFill>
                <a:latin typeface="Times New Roman" panose="02020603050405020304" pitchFamily="18" charset="0"/>
                <a:cs typeface="Times New Roman" panose="02020603050405020304" pitchFamily="18" charset="0"/>
              </a:rPr>
              <a:t>shared-memory system </a:t>
            </a:r>
            <a:r>
              <a:rPr lang="en-US" sz="2000" b="1" dirty="0">
                <a:solidFill>
                  <a:srgbClr val="002060"/>
                </a:solidFill>
                <a:latin typeface="Times New Roman" panose="02020603050405020304" pitchFamily="18" charset="0"/>
                <a:cs typeface="Times New Roman" panose="02020603050405020304" pitchFamily="18" charset="0"/>
              </a:rPr>
              <a:t>in which the access time varies with the location of the memory word. </a:t>
            </a:r>
          </a:p>
          <a:p>
            <a:pPr algn="just"/>
            <a:r>
              <a:rPr lang="en-US" sz="2000" b="1" dirty="0" smtClean="0">
                <a:solidFill>
                  <a:srgbClr val="C00000"/>
                </a:solidFill>
                <a:latin typeface="Times New Roman" panose="02020603050405020304" pitchFamily="18" charset="0"/>
                <a:cs typeface="Times New Roman" panose="02020603050405020304" pitchFamily="18" charset="0"/>
              </a:rPr>
              <a:t>Two </a:t>
            </a:r>
            <a:r>
              <a:rPr lang="en-US" sz="2000" b="1" dirty="0">
                <a:solidFill>
                  <a:srgbClr val="C00000"/>
                </a:solidFill>
                <a:latin typeface="Times New Roman" panose="02020603050405020304" pitchFamily="18" charset="0"/>
                <a:cs typeface="Times New Roman" panose="02020603050405020304" pitchFamily="18" charset="0"/>
              </a:rPr>
              <a:t>NUMA machine models are depicted in Fig. 1.7. </a:t>
            </a:r>
          </a:p>
          <a:p>
            <a:pPr algn="just"/>
            <a:r>
              <a:rPr lang="en-US" sz="2000" b="1" dirty="0" smtClean="0">
                <a:solidFill>
                  <a:srgbClr val="002060"/>
                </a:solidFill>
                <a:latin typeface="Times New Roman" panose="02020603050405020304" pitchFamily="18" charset="0"/>
                <a:cs typeface="Times New Roman" panose="02020603050405020304" pitchFamily="18" charset="0"/>
              </a:rPr>
              <a:t>The </a:t>
            </a:r>
            <a:r>
              <a:rPr lang="en-US" sz="2000" b="1" dirty="0">
                <a:solidFill>
                  <a:srgbClr val="002060"/>
                </a:solidFill>
                <a:latin typeface="Times New Roman" panose="02020603050405020304" pitchFamily="18" charset="0"/>
                <a:cs typeface="Times New Roman" panose="02020603050405020304" pitchFamily="18" charset="0"/>
              </a:rPr>
              <a:t>shared memory is physically distributed to all processors, called </a:t>
            </a:r>
            <a:r>
              <a:rPr lang="en-US" sz="2000" b="1" i="1" dirty="0">
                <a:solidFill>
                  <a:srgbClr val="002060"/>
                </a:solidFill>
                <a:latin typeface="Times New Roman" panose="02020603050405020304" pitchFamily="18" charset="0"/>
                <a:cs typeface="Times New Roman" panose="02020603050405020304" pitchFamily="18" charset="0"/>
              </a:rPr>
              <a:t>local memories. </a:t>
            </a:r>
            <a:endParaRPr lang="en-US" sz="2000" b="1" dirty="0">
              <a:solidFill>
                <a:srgbClr val="002060"/>
              </a:solidFill>
              <a:latin typeface="Times New Roman" panose="02020603050405020304" pitchFamily="18" charset="0"/>
              <a:cs typeface="Times New Roman" panose="02020603050405020304" pitchFamily="18" charset="0"/>
            </a:endParaRPr>
          </a:p>
          <a:p>
            <a:pPr algn="just"/>
            <a:r>
              <a:rPr lang="en-US" sz="2000" b="1" dirty="0">
                <a:solidFill>
                  <a:srgbClr val="C00000"/>
                </a:solidFill>
                <a:latin typeface="Times New Roman" panose="02020603050405020304" pitchFamily="18" charset="0"/>
                <a:cs typeface="Times New Roman" panose="02020603050405020304" pitchFamily="18" charset="0"/>
              </a:rPr>
              <a:t>The collection of all local memories forms a global address space accessible by all processors. </a:t>
            </a:r>
          </a:p>
          <a:p>
            <a:pPr algn="just"/>
            <a:r>
              <a:rPr lang="en-US" sz="2000" b="1" dirty="0" smtClean="0">
                <a:solidFill>
                  <a:srgbClr val="002060"/>
                </a:solidFill>
                <a:latin typeface="Times New Roman" panose="02020603050405020304" pitchFamily="18" charset="0"/>
                <a:cs typeface="Times New Roman" panose="02020603050405020304" pitchFamily="18" charset="0"/>
              </a:rPr>
              <a:t>It </a:t>
            </a:r>
            <a:r>
              <a:rPr lang="en-US" sz="2000" b="1" dirty="0">
                <a:solidFill>
                  <a:srgbClr val="002060"/>
                </a:solidFill>
                <a:latin typeface="Times New Roman" panose="02020603050405020304" pitchFamily="18" charset="0"/>
                <a:cs typeface="Times New Roman" panose="02020603050405020304" pitchFamily="18" charset="0"/>
              </a:rPr>
              <a:t>is faster to access a local memory with a local processor. The access of remote memory attached to other processors takes longer due to the added delay through the interconnection network. </a:t>
            </a:r>
          </a:p>
          <a:p>
            <a:pPr algn="just"/>
            <a:r>
              <a:rPr lang="en-US" sz="2000" b="1" dirty="0">
                <a:solidFill>
                  <a:srgbClr val="C00000"/>
                </a:solidFill>
                <a:latin typeface="Times New Roman" panose="02020603050405020304" pitchFamily="18" charset="0"/>
                <a:cs typeface="Times New Roman" panose="02020603050405020304" pitchFamily="18" charset="0"/>
              </a:rPr>
              <a:t>The BBN TC-2000 Butterfly multiprocessor assumes the configuration shown in Fig. 1.7a. </a:t>
            </a:r>
          </a:p>
          <a:p>
            <a:pPr marL="0" indent="0" algn="just">
              <a:buNone/>
            </a:pPr>
            <a:r>
              <a:rPr lang="en-IN" sz="2000" b="1" dirty="0" smtClean="0">
                <a:solidFill>
                  <a:srgbClr val="002060"/>
                </a:solidFill>
                <a:latin typeface="Times New Roman" panose="02020603050405020304" pitchFamily="18" charset="0"/>
                <a:cs typeface="Times New Roman" panose="02020603050405020304" pitchFamily="18" charset="0"/>
              </a:rPr>
              <a:t> </a:t>
            </a:r>
            <a:endParaRPr lang="en-IN" sz="2000" b="1" dirty="0">
              <a:solidFill>
                <a:srgbClr val="002060"/>
              </a:solidFill>
              <a:latin typeface="Times New Roman" panose="02020603050405020304" pitchFamily="18" charset="0"/>
              <a:cs typeface="Times New Roman" panose="02020603050405020304" pitchFamily="18" charset="0"/>
            </a:endParaRPr>
          </a:p>
          <a:p>
            <a:endParaRPr lang="en-IN" sz="2000" dirty="0"/>
          </a:p>
          <a:p>
            <a:pPr algn="just"/>
            <a:endParaRPr lang="en-US" sz="2000" dirty="0">
              <a:solidFill>
                <a:srgbClr val="C00000"/>
              </a:solidFill>
              <a:latin typeface="Times New Roman" panose="02020603050405020304" pitchFamily="18" charset="0"/>
              <a:cs typeface="Times New Roman" panose="02020603050405020304" pitchFamily="18" charset="0"/>
            </a:endParaRPr>
          </a:p>
          <a:p>
            <a:pPr marL="0" indent="0" algn="just">
              <a:buNone/>
            </a:pPr>
            <a:r>
              <a:rPr lang="en-IN" sz="2000" dirty="0">
                <a:solidFill>
                  <a:srgbClr val="C00000"/>
                </a:solidFill>
                <a:latin typeface="Times New Roman" panose="02020603050405020304" pitchFamily="18" charset="0"/>
                <a:cs typeface="Times New Roman" panose="02020603050405020304" pitchFamily="18" charset="0"/>
              </a:rPr>
              <a:t> </a:t>
            </a:r>
          </a:p>
          <a:p>
            <a:pPr marL="0" indent="0" algn="just">
              <a:buNone/>
            </a:pPr>
            <a:endParaRPr lang="en-IN" sz="2000" b="1"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4802339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760" y="65505"/>
            <a:ext cx="7588553" cy="666572"/>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44</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174023" y="1018184"/>
            <a:ext cx="11475221" cy="5366070"/>
          </a:xfrm>
        </p:spPr>
        <p:txBody>
          <a:bodyPr>
            <a:noAutofit/>
          </a:bodyPr>
          <a:lstStyle/>
          <a:p>
            <a:pPr marL="0" indent="0">
              <a:buNone/>
            </a:pPr>
            <a:r>
              <a:rPr lang="en-IN" sz="2000" b="1" dirty="0" smtClean="0">
                <a:solidFill>
                  <a:srgbClr val="0070C0"/>
                </a:solidFill>
                <a:latin typeface="Times New Roman" panose="02020603050405020304" pitchFamily="18" charset="0"/>
                <a:cs typeface="Times New Roman" panose="02020603050405020304" pitchFamily="18" charset="0"/>
              </a:rPr>
              <a:t>c. </a:t>
            </a:r>
            <a:r>
              <a:rPr lang="en-US" sz="2400" b="1" dirty="0" smtClean="0">
                <a:solidFill>
                  <a:srgbClr val="C00000"/>
                </a:solidFill>
                <a:latin typeface="Times New Roman" panose="02020603050405020304" pitchFamily="18" charset="0"/>
                <a:cs typeface="Times New Roman" panose="02020603050405020304" pitchFamily="18" charset="0"/>
              </a:rPr>
              <a:t>Cache-Only </a:t>
            </a:r>
            <a:r>
              <a:rPr lang="en-US" sz="2400" b="1" dirty="0">
                <a:solidFill>
                  <a:srgbClr val="C00000"/>
                </a:solidFill>
                <a:latin typeface="Times New Roman" panose="02020603050405020304" pitchFamily="18" charset="0"/>
                <a:cs typeface="Times New Roman" panose="02020603050405020304" pitchFamily="18" charset="0"/>
              </a:rPr>
              <a:t>Memory Architecture (COMA) model </a:t>
            </a:r>
          </a:p>
          <a:p>
            <a:pPr marL="0" indent="0">
              <a:buNone/>
            </a:pPr>
            <a:endParaRPr lang="en-IN" sz="2000" dirty="0"/>
          </a:p>
          <a:p>
            <a:pPr algn="just"/>
            <a:endParaRPr lang="en-US" sz="2000" dirty="0">
              <a:solidFill>
                <a:srgbClr val="C00000"/>
              </a:solidFill>
              <a:latin typeface="Times New Roman" panose="02020603050405020304" pitchFamily="18" charset="0"/>
              <a:cs typeface="Times New Roman" panose="02020603050405020304" pitchFamily="18" charset="0"/>
            </a:endParaRPr>
          </a:p>
          <a:p>
            <a:pPr marL="0" indent="0" algn="just">
              <a:buNone/>
            </a:pPr>
            <a:r>
              <a:rPr lang="en-IN" sz="2000" dirty="0">
                <a:solidFill>
                  <a:srgbClr val="C00000"/>
                </a:solidFill>
                <a:latin typeface="Times New Roman" panose="02020603050405020304" pitchFamily="18" charset="0"/>
                <a:cs typeface="Times New Roman" panose="02020603050405020304" pitchFamily="18" charset="0"/>
              </a:rPr>
              <a:t> </a:t>
            </a:r>
          </a:p>
          <a:p>
            <a:pPr marL="0" indent="0" algn="just">
              <a:buNone/>
            </a:pPr>
            <a:endParaRPr lang="en-IN" sz="2000" b="1" dirty="0">
              <a:solidFill>
                <a:srgbClr val="00B0F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5"/>
          <a:stretch>
            <a:fillRect/>
          </a:stretch>
        </p:blipFill>
        <p:spPr>
          <a:xfrm>
            <a:off x="1364557" y="1828799"/>
            <a:ext cx="9094151" cy="2814271"/>
          </a:xfrm>
          <a:prstGeom prst="rect">
            <a:avLst/>
          </a:prstGeom>
        </p:spPr>
      </p:pic>
    </p:spTree>
    <p:extLst>
      <p:ext uri="{BB962C8B-B14F-4D97-AF65-F5344CB8AC3E}">
        <p14:creationId xmlns:p14="http://schemas.microsoft.com/office/powerpoint/2010/main" xmlns="" val="16123047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760" y="65505"/>
            <a:ext cx="7588553" cy="666572"/>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45</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174023" y="1018184"/>
            <a:ext cx="11932562" cy="5366070"/>
          </a:xfrm>
        </p:spPr>
        <p:txBody>
          <a:bodyPr>
            <a:noAutofit/>
          </a:bodyPr>
          <a:lstStyle/>
          <a:p>
            <a:pPr marL="0" indent="0">
              <a:buNone/>
            </a:pPr>
            <a:r>
              <a:rPr lang="en-IN" sz="2000" b="1" dirty="0" smtClean="0">
                <a:solidFill>
                  <a:srgbClr val="0070C0"/>
                </a:solidFill>
                <a:latin typeface="Times New Roman" panose="02020603050405020304" pitchFamily="18" charset="0"/>
                <a:cs typeface="Times New Roman" panose="02020603050405020304" pitchFamily="18" charset="0"/>
              </a:rPr>
              <a:t>c. </a:t>
            </a:r>
            <a:r>
              <a:rPr lang="en-US" sz="2400" b="1" dirty="0" smtClean="0">
                <a:solidFill>
                  <a:srgbClr val="002060"/>
                </a:solidFill>
                <a:latin typeface="Times New Roman" panose="02020603050405020304" pitchFamily="18" charset="0"/>
                <a:cs typeface="Times New Roman" panose="02020603050405020304" pitchFamily="18" charset="0"/>
              </a:rPr>
              <a:t>Cache-Only Memory Architecture (COMA) model </a:t>
            </a:r>
            <a:r>
              <a:rPr lang="en-US" sz="2400" b="1" dirty="0" err="1" smtClean="0">
                <a:solidFill>
                  <a:srgbClr val="002060"/>
                </a:solidFill>
                <a:latin typeface="Times New Roman" panose="02020603050405020304" pitchFamily="18" charset="0"/>
                <a:cs typeface="Times New Roman" panose="02020603050405020304" pitchFamily="18" charset="0"/>
              </a:rPr>
              <a:t>condt</a:t>
            </a:r>
            <a:r>
              <a:rPr lang="en-US" sz="2400" b="1" dirty="0" smtClean="0">
                <a:solidFill>
                  <a:srgbClr val="002060"/>
                </a:solidFill>
                <a:latin typeface="Times New Roman" panose="02020603050405020304" pitchFamily="18" charset="0"/>
                <a:cs typeface="Times New Roman" panose="02020603050405020304" pitchFamily="18" charset="0"/>
              </a:rPr>
              <a:t>… </a:t>
            </a:r>
          </a:p>
          <a:p>
            <a:pPr algn="just"/>
            <a:r>
              <a:rPr lang="en-US" b="1" dirty="0" smtClean="0">
                <a:solidFill>
                  <a:srgbClr val="002060"/>
                </a:solidFill>
                <a:latin typeface="Times New Roman" panose="02020603050405020304" pitchFamily="18" charset="0"/>
                <a:cs typeface="Times New Roman" panose="02020603050405020304" pitchFamily="18" charset="0"/>
              </a:rPr>
              <a:t>A multiprocessor using cache-only memory assumes the </a:t>
            </a:r>
            <a:r>
              <a:rPr lang="en-US" sz="2400" b="1" dirty="0" smtClean="0">
                <a:solidFill>
                  <a:srgbClr val="002060"/>
                </a:solidFill>
                <a:latin typeface="Times New Roman" panose="02020603050405020304" pitchFamily="18" charset="0"/>
                <a:cs typeface="Times New Roman" panose="02020603050405020304" pitchFamily="18" charset="0"/>
              </a:rPr>
              <a:t>COMA model. </a:t>
            </a:r>
          </a:p>
          <a:p>
            <a:pPr algn="just"/>
            <a:r>
              <a:rPr lang="en-US" sz="2400" b="1" dirty="0" smtClean="0">
                <a:solidFill>
                  <a:srgbClr val="C00000"/>
                </a:solidFill>
                <a:latin typeface="Times New Roman" panose="02020603050405020304" pitchFamily="18" charset="0"/>
                <a:cs typeface="Times New Roman" panose="02020603050405020304" pitchFamily="18" charset="0"/>
              </a:rPr>
              <a:t>The </a:t>
            </a:r>
            <a:r>
              <a:rPr lang="en-US" sz="2400" b="1" dirty="0">
                <a:solidFill>
                  <a:srgbClr val="C00000"/>
                </a:solidFill>
                <a:latin typeface="Times New Roman" panose="02020603050405020304" pitchFamily="18" charset="0"/>
                <a:cs typeface="Times New Roman" panose="02020603050405020304" pitchFamily="18" charset="0"/>
              </a:rPr>
              <a:t>COMA model is a special case of a NUMA machine, in which the </a:t>
            </a:r>
            <a:r>
              <a:rPr lang="en-US" sz="2400" b="1" dirty="0">
                <a:solidFill>
                  <a:srgbClr val="0070C0"/>
                </a:solidFill>
                <a:latin typeface="Times New Roman" panose="02020603050405020304" pitchFamily="18" charset="0"/>
                <a:cs typeface="Times New Roman" panose="02020603050405020304" pitchFamily="18" charset="0"/>
              </a:rPr>
              <a:t>distributed main memories are converted to caches. </a:t>
            </a:r>
          </a:p>
          <a:p>
            <a:pPr algn="just"/>
            <a:r>
              <a:rPr lang="en-US" sz="2400" b="1" dirty="0">
                <a:solidFill>
                  <a:srgbClr val="002060"/>
                </a:solidFill>
                <a:latin typeface="Times New Roman" panose="02020603050405020304" pitchFamily="18" charset="0"/>
                <a:cs typeface="Times New Roman" panose="02020603050405020304" pitchFamily="18" charset="0"/>
              </a:rPr>
              <a:t>There is no memory hierarchy at each processor node. All the caches form a global address space. </a:t>
            </a:r>
          </a:p>
          <a:p>
            <a:pPr algn="just"/>
            <a:r>
              <a:rPr lang="en-US" sz="2400" b="1" dirty="0" smtClean="0">
                <a:solidFill>
                  <a:srgbClr val="C00000"/>
                </a:solidFill>
                <a:latin typeface="Times New Roman" panose="02020603050405020304" pitchFamily="18" charset="0"/>
                <a:cs typeface="Times New Roman" panose="02020603050405020304" pitchFamily="18" charset="0"/>
              </a:rPr>
              <a:t>Remote </a:t>
            </a:r>
            <a:r>
              <a:rPr lang="en-US" sz="2400" b="1" dirty="0">
                <a:solidFill>
                  <a:srgbClr val="C00000"/>
                </a:solidFill>
                <a:latin typeface="Times New Roman" panose="02020603050405020304" pitchFamily="18" charset="0"/>
                <a:cs typeface="Times New Roman" panose="02020603050405020304" pitchFamily="18" charset="0"/>
              </a:rPr>
              <a:t>cache access is assisted by the distributed cache directories (D in Fig. 1.8). </a:t>
            </a:r>
          </a:p>
          <a:p>
            <a:pPr algn="just"/>
            <a:r>
              <a:rPr lang="en-US" sz="2400" b="1" dirty="0" smtClean="0">
                <a:solidFill>
                  <a:srgbClr val="C00000"/>
                </a:solidFill>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Depending on the interconnection network used, sometimes hierarchical directories may be used to help locate copies of cache blocks. </a:t>
            </a:r>
          </a:p>
          <a:p>
            <a:pPr algn="just"/>
            <a:r>
              <a:rPr lang="en-US" sz="2400" b="1" dirty="0" smtClean="0">
                <a:solidFill>
                  <a:srgbClr val="C00000"/>
                </a:solidFill>
                <a:latin typeface="Times New Roman" panose="02020603050405020304" pitchFamily="18" charset="0"/>
                <a:cs typeface="Times New Roman" panose="02020603050405020304" pitchFamily="18" charset="0"/>
              </a:rPr>
              <a:t>Initial </a:t>
            </a:r>
            <a:r>
              <a:rPr lang="en-US" sz="2400" b="1" dirty="0">
                <a:solidFill>
                  <a:srgbClr val="C00000"/>
                </a:solidFill>
                <a:latin typeface="Times New Roman" panose="02020603050405020304" pitchFamily="18" charset="0"/>
                <a:cs typeface="Times New Roman" panose="02020603050405020304" pitchFamily="18" charset="0"/>
              </a:rPr>
              <a:t>data placement is not critical because data will eventually migrate to where it will be used. </a:t>
            </a:r>
          </a:p>
          <a:p>
            <a:pPr algn="just"/>
            <a:endParaRPr lang="en-US" sz="2400" dirty="0">
              <a:solidFill>
                <a:srgbClr val="C00000"/>
              </a:solidFill>
              <a:latin typeface="Times New Roman" panose="02020603050405020304" pitchFamily="18" charset="0"/>
              <a:cs typeface="Times New Roman" panose="02020603050405020304" pitchFamily="18" charset="0"/>
            </a:endParaRPr>
          </a:p>
          <a:p>
            <a:pPr marL="0" indent="0" algn="just">
              <a:buNone/>
            </a:pPr>
            <a:r>
              <a:rPr lang="en-IN" sz="2000" dirty="0">
                <a:solidFill>
                  <a:srgbClr val="C00000"/>
                </a:solidFill>
                <a:latin typeface="Times New Roman" panose="02020603050405020304" pitchFamily="18" charset="0"/>
                <a:cs typeface="Times New Roman" panose="02020603050405020304" pitchFamily="18" charset="0"/>
              </a:rPr>
              <a:t> </a:t>
            </a:r>
          </a:p>
          <a:p>
            <a:pPr marL="0" indent="0" algn="just">
              <a:buNone/>
            </a:pPr>
            <a:endParaRPr lang="en-IN" sz="2000" b="1"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6904942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760" y="65505"/>
            <a:ext cx="7588553" cy="666572"/>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46</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174023" y="1018184"/>
            <a:ext cx="11932562" cy="5366070"/>
          </a:xfrm>
        </p:spPr>
        <p:txBody>
          <a:bodyPr>
            <a:noAutofit/>
          </a:bodyPr>
          <a:lstStyle/>
          <a:p>
            <a:pPr marL="0" indent="0">
              <a:buNone/>
            </a:pPr>
            <a:r>
              <a:rPr lang="en-IN" sz="2000" b="1" dirty="0" smtClean="0">
                <a:solidFill>
                  <a:srgbClr val="0070C0"/>
                </a:solidFill>
                <a:latin typeface="Times New Roman" panose="02020603050405020304" pitchFamily="18" charset="0"/>
                <a:cs typeface="Times New Roman" panose="02020603050405020304" pitchFamily="18" charset="0"/>
              </a:rPr>
              <a:t>2. </a:t>
            </a:r>
            <a:r>
              <a:rPr lang="en-IN" sz="2400" b="1" dirty="0">
                <a:solidFill>
                  <a:srgbClr val="002060"/>
                </a:solidFill>
                <a:latin typeface="Times New Roman" panose="02020603050405020304" pitchFamily="18" charset="0"/>
                <a:cs typeface="Times New Roman" panose="02020603050405020304" pitchFamily="18" charset="0"/>
              </a:rPr>
              <a:t>Distributed-Memory </a:t>
            </a:r>
            <a:r>
              <a:rPr lang="en-IN" sz="2400" b="1" dirty="0" err="1">
                <a:solidFill>
                  <a:srgbClr val="002060"/>
                </a:solidFill>
                <a:latin typeface="Times New Roman" panose="02020603050405020304" pitchFamily="18" charset="0"/>
                <a:cs typeface="Times New Roman" panose="02020603050405020304" pitchFamily="18" charset="0"/>
              </a:rPr>
              <a:t>Multicomputers</a:t>
            </a:r>
            <a:r>
              <a:rPr lang="en-IN" sz="2400" b="1" dirty="0">
                <a:solidFill>
                  <a:srgbClr val="002060"/>
                </a:solidFill>
                <a:latin typeface="Times New Roman" panose="02020603050405020304" pitchFamily="18" charset="0"/>
                <a:cs typeface="Times New Roman" panose="02020603050405020304" pitchFamily="18" charset="0"/>
              </a:rPr>
              <a:t> </a:t>
            </a:r>
            <a:endParaRPr lang="en-IN" sz="2000" b="1" dirty="0">
              <a:solidFill>
                <a:srgbClr val="002060"/>
              </a:solidFill>
              <a:latin typeface="Times New Roman" panose="02020603050405020304" pitchFamily="18" charset="0"/>
              <a:cs typeface="Times New Roman" panose="02020603050405020304" pitchFamily="18" charset="0"/>
            </a:endParaRPr>
          </a:p>
          <a:p>
            <a:pPr marL="0" indent="0" algn="just">
              <a:buNone/>
            </a:pPr>
            <a:endParaRPr lang="en-US" sz="2400" dirty="0">
              <a:solidFill>
                <a:srgbClr val="C00000"/>
              </a:solidFill>
              <a:latin typeface="Times New Roman" panose="02020603050405020304" pitchFamily="18" charset="0"/>
              <a:cs typeface="Times New Roman" panose="02020603050405020304" pitchFamily="18" charset="0"/>
            </a:endParaRPr>
          </a:p>
          <a:p>
            <a:pPr marL="0" indent="0" algn="just">
              <a:buNone/>
            </a:pPr>
            <a:r>
              <a:rPr lang="en-IN" sz="2000" dirty="0">
                <a:solidFill>
                  <a:srgbClr val="C00000"/>
                </a:solidFill>
                <a:latin typeface="Times New Roman" panose="02020603050405020304" pitchFamily="18" charset="0"/>
                <a:cs typeface="Times New Roman" panose="02020603050405020304" pitchFamily="18" charset="0"/>
              </a:rPr>
              <a:t> </a:t>
            </a:r>
          </a:p>
          <a:p>
            <a:pPr marL="0" indent="0" algn="just">
              <a:buNone/>
            </a:pPr>
            <a:endParaRPr lang="en-IN" sz="2000" b="1" dirty="0">
              <a:solidFill>
                <a:srgbClr val="00B0F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5"/>
          <a:stretch>
            <a:fillRect/>
          </a:stretch>
        </p:blipFill>
        <p:spPr>
          <a:xfrm>
            <a:off x="1650095" y="1689316"/>
            <a:ext cx="7733188" cy="4493878"/>
          </a:xfrm>
          <a:prstGeom prst="rect">
            <a:avLst/>
          </a:prstGeom>
        </p:spPr>
      </p:pic>
    </p:spTree>
    <p:extLst>
      <p:ext uri="{BB962C8B-B14F-4D97-AF65-F5344CB8AC3E}">
        <p14:creationId xmlns:p14="http://schemas.microsoft.com/office/powerpoint/2010/main" xmlns="" val="21596020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760" y="65505"/>
            <a:ext cx="7588553" cy="666572"/>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47</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174023" y="1018184"/>
            <a:ext cx="11932562" cy="5366070"/>
          </a:xfrm>
        </p:spPr>
        <p:txBody>
          <a:bodyPr>
            <a:noAutofit/>
          </a:bodyPr>
          <a:lstStyle/>
          <a:p>
            <a:pPr marL="0" indent="0">
              <a:buNone/>
            </a:pPr>
            <a:r>
              <a:rPr lang="en-IN" sz="2000" b="1" dirty="0" smtClean="0">
                <a:solidFill>
                  <a:srgbClr val="0070C0"/>
                </a:solidFill>
                <a:latin typeface="Times New Roman" panose="02020603050405020304" pitchFamily="18" charset="0"/>
                <a:cs typeface="Times New Roman" panose="02020603050405020304" pitchFamily="18" charset="0"/>
              </a:rPr>
              <a:t>2. </a:t>
            </a:r>
            <a:r>
              <a:rPr lang="en-IN" sz="2400" b="1" dirty="0">
                <a:solidFill>
                  <a:srgbClr val="C00000"/>
                </a:solidFill>
                <a:latin typeface="Times New Roman" panose="02020603050405020304" pitchFamily="18" charset="0"/>
                <a:cs typeface="Times New Roman" panose="02020603050405020304" pitchFamily="18" charset="0"/>
              </a:rPr>
              <a:t>Distributed-Memory </a:t>
            </a:r>
            <a:r>
              <a:rPr lang="en-IN" sz="2400" b="1" dirty="0" err="1" smtClean="0">
                <a:solidFill>
                  <a:srgbClr val="C00000"/>
                </a:solidFill>
                <a:latin typeface="Times New Roman" panose="02020603050405020304" pitchFamily="18" charset="0"/>
                <a:cs typeface="Times New Roman" panose="02020603050405020304" pitchFamily="18" charset="0"/>
              </a:rPr>
              <a:t>Multicomputers</a:t>
            </a:r>
            <a:r>
              <a:rPr lang="en-IN" sz="2400" b="1" dirty="0" smtClean="0">
                <a:solidFill>
                  <a:srgbClr val="C00000"/>
                </a:solidFill>
                <a:latin typeface="Times New Roman" panose="02020603050405020304" pitchFamily="18" charset="0"/>
                <a:cs typeface="Times New Roman" panose="02020603050405020304" pitchFamily="18" charset="0"/>
              </a:rPr>
              <a:t> </a:t>
            </a:r>
            <a:r>
              <a:rPr lang="en-IN" sz="2400" b="1" dirty="0" err="1" smtClean="0">
                <a:solidFill>
                  <a:srgbClr val="C00000"/>
                </a:solidFill>
                <a:latin typeface="Times New Roman" panose="02020603050405020304" pitchFamily="18" charset="0"/>
                <a:cs typeface="Times New Roman" panose="02020603050405020304" pitchFamily="18" charset="0"/>
              </a:rPr>
              <a:t>condt</a:t>
            </a:r>
            <a:r>
              <a:rPr lang="en-IN" sz="2400" b="1" dirty="0" smtClean="0">
                <a:solidFill>
                  <a:srgbClr val="C00000"/>
                </a:solidFill>
                <a:latin typeface="Times New Roman" panose="02020603050405020304" pitchFamily="18" charset="0"/>
                <a:cs typeface="Times New Roman" panose="02020603050405020304" pitchFamily="18" charset="0"/>
              </a:rPr>
              <a:t>…</a:t>
            </a:r>
          </a:p>
          <a:p>
            <a:pPr algn="just"/>
            <a:r>
              <a:rPr lang="en-US" sz="2400" b="1" dirty="0" smtClean="0">
                <a:solidFill>
                  <a:srgbClr val="002060"/>
                </a:solidFill>
                <a:latin typeface="Times New Roman" panose="02020603050405020304" pitchFamily="18" charset="0"/>
                <a:cs typeface="Times New Roman" panose="02020603050405020304" pitchFamily="18" charset="0"/>
              </a:rPr>
              <a:t>A </a:t>
            </a:r>
            <a:r>
              <a:rPr lang="en-US" sz="2400" b="1" dirty="0">
                <a:solidFill>
                  <a:srgbClr val="002060"/>
                </a:solidFill>
                <a:latin typeface="Times New Roman" panose="02020603050405020304" pitchFamily="18" charset="0"/>
                <a:cs typeface="Times New Roman" panose="02020603050405020304" pitchFamily="18" charset="0"/>
              </a:rPr>
              <a:t>distributed-memory multicomputer system is modeled in the above figure consists of multiple computers, often called </a:t>
            </a:r>
            <a:r>
              <a:rPr lang="en-US" sz="2400" b="1" i="1" dirty="0">
                <a:solidFill>
                  <a:srgbClr val="002060"/>
                </a:solidFill>
                <a:latin typeface="Times New Roman" panose="02020603050405020304" pitchFamily="18" charset="0"/>
                <a:cs typeface="Times New Roman" panose="02020603050405020304" pitchFamily="18" charset="0"/>
              </a:rPr>
              <a:t>nodes, </a:t>
            </a:r>
            <a:r>
              <a:rPr lang="en-US" sz="2400" b="1" dirty="0">
                <a:solidFill>
                  <a:srgbClr val="002060"/>
                </a:solidFill>
                <a:latin typeface="Times New Roman" panose="02020603050405020304" pitchFamily="18" charset="0"/>
                <a:cs typeface="Times New Roman" panose="02020603050405020304" pitchFamily="18" charset="0"/>
              </a:rPr>
              <a:t>interconnected by a message-passing network. </a:t>
            </a:r>
          </a:p>
          <a:p>
            <a:pPr algn="just"/>
            <a:r>
              <a:rPr lang="en-US" sz="2400" b="1" dirty="0" smtClean="0">
                <a:solidFill>
                  <a:srgbClr val="C00000"/>
                </a:solidFill>
                <a:latin typeface="Times New Roman" panose="02020603050405020304" pitchFamily="18" charset="0"/>
                <a:cs typeface="Times New Roman" panose="02020603050405020304" pitchFamily="18" charset="0"/>
              </a:rPr>
              <a:t>Each </a:t>
            </a:r>
            <a:r>
              <a:rPr lang="en-US" sz="2400" b="1" dirty="0">
                <a:solidFill>
                  <a:srgbClr val="C00000"/>
                </a:solidFill>
                <a:latin typeface="Times New Roman" panose="02020603050405020304" pitchFamily="18" charset="0"/>
                <a:cs typeface="Times New Roman" panose="02020603050405020304" pitchFamily="18" charset="0"/>
              </a:rPr>
              <a:t>node is an autonomous computer consisting of a processor, local memory, and sometimes attached disks or I/O peripherals. </a:t>
            </a:r>
          </a:p>
          <a:p>
            <a:pPr algn="just"/>
            <a:r>
              <a:rPr lang="en-US" sz="2400" b="1" dirty="0" smtClean="0">
                <a:solidFill>
                  <a:srgbClr val="002060"/>
                </a:solidFill>
                <a:latin typeface="Times New Roman" panose="02020603050405020304" pitchFamily="18" charset="0"/>
                <a:cs typeface="Times New Roman" panose="02020603050405020304" pitchFamily="18" charset="0"/>
              </a:rPr>
              <a:t>The </a:t>
            </a:r>
            <a:r>
              <a:rPr lang="en-US" sz="2400" b="1" dirty="0">
                <a:solidFill>
                  <a:srgbClr val="002060"/>
                </a:solidFill>
                <a:latin typeface="Times New Roman" panose="02020603050405020304" pitchFamily="18" charset="0"/>
                <a:cs typeface="Times New Roman" panose="02020603050405020304" pitchFamily="18" charset="0"/>
              </a:rPr>
              <a:t>message-passing network provides point-to-point static connections among the nodes. </a:t>
            </a:r>
          </a:p>
          <a:p>
            <a:pPr algn="just"/>
            <a:r>
              <a:rPr lang="en-US" sz="2400" b="1" dirty="0">
                <a:solidFill>
                  <a:srgbClr val="C00000"/>
                </a:solidFill>
                <a:latin typeface="Times New Roman" panose="02020603050405020304" pitchFamily="18" charset="0"/>
                <a:cs typeface="Times New Roman" panose="02020603050405020304" pitchFamily="18" charset="0"/>
              </a:rPr>
              <a:t>All local memories </a:t>
            </a:r>
            <a:r>
              <a:rPr lang="en-US" sz="2400" b="1" dirty="0">
                <a:solidFill>
                  <a:srgbClr val="0070C0"/>
                </a:solidFill>
                <a:latin typeface="Times New Roman" panose="02020603050405020304" pitchFamily="18" charset="0"/>
                <a:cs typeface="Times New Roman" panose="02020603050405020304" pitchFamily="18" charset="0"/>
              </a:rPr>
              <a:t>are private and are accessible only by local processors</a:t>
            </a:r>
            <a:r>
              <a:rPr lang="en-US" sz="2400" b="1" dirty="0">
                <a:solidFill>
                  <a:srgbClr val="C00000"/>
                </a:solidFill>
                <a:latin typeface="Times New Roman" panose="02020603050405020304" pitchFamily="18" charset="0"/>
                <a:cs typeface="Times New Roman" panose="02020603050405020304" pitchFamily="18" charset="0"/>
              </a:rPr>
              <a:t>. </a:t>
            </a:r>
          </a:p>
          <a:p>
            <a:pPr algn="just"/>
            <a:r>
              <a:rPr lang="en-US" sz="2400" b="1" dirty="0" smtClean="0">
                <a:solidFill>
                  <a:srgbClr val="002060"/>
                </a:solidFill>
                <a:latin typeface="Times New Roman" panose="02020603050405020304" pitchFamily="18" charset="0"/>
                <a:cs typeface="Times New Roman" panose="02020603050405020304" pitchFamily="18" charset="0"/>
              </a:rPr>
              <a:t>For </a:t>
            </a:r>
            <a:r>
              <a:rPr lang="en-US" sz="2400" b="1" dirty="0">
                <a:solidFill>
                  <a:srgbClr val="002060"/>
                </a:solidFill>
                <a:latin typeface="Times New Roman" panose="02020603050405020304" pitchFamily="18" charset="0"/>
                <a:cs typeface="Times New Roman" panose="02020603050405020304" pitchFamily="18" charset="0"/>
              </a:rPr>
              <a:t>this reason, traditional </a:t>
            </a:r>
            <a:r>
              <a:rPr lang="en-US" sz="2400" b="1" dirty="0" err="1">
                <a:solidFill>
                  <a:srgbClr val="002060"/>
                </a:solidFill>
                <a:latin typeface="Times New Roman" panose="02020603050405020304" pitchFamily="18" charset="0"/>
                <a:cs typeface="Times New Roman" panose="02020603050405020304" pitchFamily="18" charset="0"/>
              </a:rPr>
              <a:t>multicomputers</a:t>
            </a:r>
            <a:r>
              <a:rPr lang="en-US" sz="2400" b="1" dirty="0">
                <a:solidFill>
                  <a:srgbClr val="002060"/>
                </a:solidFill>
                <a:latin typeface="Times New Roman" panose="02020603050405020304" pitchFamily="18" charset="0"/>
                <a:cs typeface="Times New Roman" panose="02020603050405020304" pitchFamily="18" charset="0"/>
              </a:rPr>
              <a:t> have been called </a:t>
            </a:r>
            <a:r>
              <a:rPr lang="en-US" sz="2400" b="1" i="1" dirty="0" smtClean="0">
                <a:solidFill>
                  <a:srgbClr val="002060"/>
                </a:solidFill>
                <a:latin typeface="Times New Roman" panose="02020603050405020304" pitchFamily="18" charset="0"/>
                <a:cs typeface="Times New Roman" panose="02020603050405020304" pitchFamily="18" charset="0"/>
              </a:rPr>
              <a:t>No-Remote-Memory-Access </a:t>
            </a:r>
            <a:r>
              <a:rPr lang="en-US" sz="2400" b="1" dirty="0" smtClean="0">
                <a:solidFill>
                  <a:srgbClr val="002060"/>
                </a:solidFill>
                <a:latin typeface="Times New Roman" panose="02020603050405020304" pitchFamily="18" charset="0"/>
                <a:cs typeface="Times New Roman" panose="02020603050405020304" pitchFamily="18" charset="0"/>
              </a:rPr>
              <a:t>(</a:t>
            </a:r>
            <a:r>
              <a:rPr lang="en-US" sz="2400" b="1" dirty="0">
                <a:solidFill>
                  <a:srgbClr val="002060"/>
                </a:solidFill>
                <a:latin typeface="Times New Roman" panose="02020603050405020304" pitchFamily="18" charset="0"/>
                <a:cs typeface="Times New Roman" panose="02020603050405020304" pitchFamily="18" charset="0"/>
              </a:rPr>
              <a:t>NORMA) machines. </a:t>
            </a:r>
          </a:p>
          <a:p>
            <a:pPr algn="just"/>
            <a:r>
              <a:rPr lang="en-US" sz="2400" b="1" dirty="0">
                <a:solidFill>
                  <a:srgbClr val="C00000"/>
                </a:solidFill>
                <a:latin typeface="Times New Roman" panose="02020603050405020304" pitchFamily="18" charset="0"/>
                <a:cs typeface="Times New Roman" panose="02020603050405020304" pitchFamily="18" charset="0"/>
              </a:rPr>
              <a:t>However, this restriction will gradually be removed in future multi computers with distributed shared memories. Internode communication is carried out by passing messages through the static connection network. </a:t>
            </a:r>
          </a:p>
          <a:p>
            <a:pPr marL="0" indent="0">
              <a:buNone/>
            </a:pPr>
            <a:r>
              <a:rPr lang="en-IN" sz="2400" b="1" dirty="0" smtClean="0">
                <a:solidFill>
                  <a:srgbClr val="002060"/>
                </a:solidFill>
                <a:latin typeface="Times New Roman" panose="02020603050405020304" pitchFamily="18" charset="0"/>
                <a:cs typeface="Times New Roman" panose="02020603050405020304" pitchFamily="18" charset="0"/>
              </a:rPr>
              <a:t> </a:t>
            </a:r>
            <a:endParaRPr lang="en-IN" sz="2400" b="1" dirty="0">
              <a:solidFill>
                <a:srgbClr val="002060"/>
              </a:solidFill>
              <a:latin typeface="Times New Roman" panose="02020603050405020304" pitchFamily="18" charset="0"/>
              <a:cs typeface="Times New Roman" panose="02020603050405020304" pitchFamily="18" charset="0"/>
            </a:endParaRPr>
          </a:p>
          <a:p>
            <a:pPr marL="0" indent="0" algn="just">
              <a:buNone/>
            </a:pPr>
            <a:endParaRPr lang="en-US" sz="2400" dirty="0">
              <a:solidFill>
                <a:srgbClr val="C00000"/>
              </a:solidFill>
              <a:latin typeface="Times New Roman" panose="02020603050405020304" pitchFamily="18" charset="0"/>
              <a:cs typeface="Times New Roman" panose="02020603050405020304" pitchFamily="18" charset="0"/>
            </a:endParaRPr>
          </a:p>
          <a:p>
            <a:pPr marL="0" indent="0" algn="just">
              <a:buNone/>
            </a:pPr>
            <a:r>
              <a:rPr lang="en-IN" sz="2000" dirty="0">
                <a:solidFill>
                  <a:srgbClr val="C00000"/>
                </a:solidFill>
                <a:latin typeface="Times New Roman" panose="02020603050405020304" pitchFamily="18" charset="0"/>
                <a:cs typeface="Times New Roman" panose="02020603050405020304" pitchFamily="18" charset="0"/>
              </a:rPr>
              <a:t> </a:t>
            </a:r>
          </a:p>
          <a:p>
            <a:pPr marL="0" indent="0" algn="just">
              <a:buNone/>
            </a:pPr>
            <a:r>
              <a:rPr lang="en-IN" sz="2000" b="1" dirty="0" err="1" smtClean="0">
                <a:solidFill>
                  <a:srgbClr val="00B0F0"/>
                </a:solidFill>
                <a:latin typeface="Times New Roman" panose="02020603050405020304" pitchFamily="18" charset="0"/>
                <a:cs typeface="Times New Roman" panose="02020603050405020304" pitchFamily="18" charset="0"/>
              </a:rPr>
              <a:t>xsz</a:t>
            </a:r>
            <a:endParaRPr lang="en-IN" sz="2000" b="1"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1290212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760" y="65505"/>
            <a:ext cx="7588553" cy="666572"/>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48</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46424" y="859024"/>
            <a:ext cx="11932562" cy="5366070"/>
          </a:xfrm>
        </p:spPr>
        <p:txBody>
          <a:bodyPr>
            <a:noAutofit/>
          </a:bodyPr>
          <a:lstStyle/>
          <a:p>
            <a:pPr marL="0" indent="0">
              <a:buNone/>
            </a:pPr>
            <a:r>
              <a:rPr lang="en-IN" sz="2000" b="1" dirty="0" err="1" smtClean="0">
                <a:solidFill>
                  <a:srgbClr val="0070C0"/>
                </a:solidFill>
                <a:latin typeface="Times New Roman" panose="02020603050405020304" pitchFamily="18" charset="0"/>
                <a:cs typeface="Times New Roman" panose="02020603050405020304" pitchFamily="18" charset="0"/>
              </a:rPr>
              <a:t>Multivector</a:t>
            </a:r>
            <a:r>
              <a:rPr lang="en-IN" sz="2000" b="1" dirty="0" smtClean="0">
                <a:solidFill>
                  <a:srgbClr val="0070C0"/>
                </a:solidFill>
                <a:latin typeface="Times New Roman" panose="02020603050405020304" pitchFamily="18" charset="0"/>
                <a:cs typeface="Times New Roman" panose="02020603050405020304" pitchFamily="18" charset="0"/>
              </a:rPr>
              <a:t> </a:t>
            </a:r>
            <a:r>
              <a:rPr lang="en-IN" sz="2000" b="1" dirty="0">
                <a:solidFill>
                  <a:srgbClr val="0070C0"/>
                </a:solidFill>
                <a:latin typeface="Times New Roman" panose="02020603050405020304" pitchFamily="18" charset="0"/>
                <a:cs typeface="Times New Roman" panose="02020603050405020304" pitchFamily="18" charset="0"/>
              </a:rPr>
              <a:t>and SIMD Computers </a:t>
            </a:r>
          </a:p>
          <a:p>
            <a:pPr marL="0" indent="0">
              <a:buNone/>
            </a:pPr>
            <a:r>
              <a:rPr lang="en-US" sz="2400" b="1" dirty="0">
                <a:solidFill>
                  <a:srgbClr val="C00000"/>
                </a:solidFill>
                <a:latin typeface="Times New Roman" panose="02020603050405020304" pitchFamily="18" charset="0"/>
                <a:cs typeface="Times New Roman" panose="02020603050405020304" pitchFamily="18" charset="0"/>
              </a:rPr>
              <a:t>We can classify super computers as: </a:t>
            </a:r>
          </a:p>
          <a:p>
            <a:pPr marL="0" indent="0">
              <a:buNone/>
            </a:pPr>
            <a:r>
              <a:rPr lang="en-US" sz="2400" b="1" dirty="0" err="1">
                <a:solidFill>
                  <a:srgbClr val="C00000"/>
                </a:solidFill>
                <a:latin typeface="Times New Roman" panose="02020603050405020304" pitchFamily="18" charset="0"/>
                <a:cs typeface="Times New Roman" panose="02020603050405020304" pitchFamily="18" charset="0"/>
              </a:rPr>
              <a:t>i</a:t>
            </a:r>
            <a:r>
              <a:rPr lang="en-US" sz="2400" b="1" dirty="0">
                <a:solidFill>
                  <a:srgbClr val="C00000"/>
                </a:solidFill>
                <a:latin typeface="Times New Roman" panose="02020603050405020304" pitchFamily="18" charset="0"/>
                <a:cs typeface="Times New Roman" panose="02020603050405020304" pitchFamily="18" charset="0"/>
              </a:rPr>
              <a:t>. Pipelined vector machines </a:t>
            </a:r>
            <a:r>
              <a:rPr lang="en-US" sz="2400" dirty="0">
                <a:solidFill>
                  <a:srgbClr val="C00000"/>
                </a:solidFill>
                <a:latin typeface="Times New Roman" panose="02020603050405020304" pitchFamily="18" charset="0"/>
                <a:cs typeface="Times New Roman" panose="02020603050405020304" pitchFamily="18" charset="0"/>
              </a:rPr>
              <a:t>using a few powerful processors equipped with vector hardware </a:t>
            </a:r>
          </a:p>
          <a:p>
            <a:pPr marL="0" indent="0">
              <a:buNone/>
            </a:pPr>
            <a:r>
              <a:rPr lang="en-US" sz="2400" b="1" dirty="0">
                <a:solidFill>
                  <a:srgbClr val="002060"/>
                </a:solidFill>
                <a:latin typeface="Times New Roman" panose="02020603050405020304" pitchFamily="18" charset="0"/>
                <a:cs typeface="Times New Roman" panose="02020603050405020304" pitchFamily="18" charset="0"/>
              </a:rPr>
              <a:t>ii. SIMD computers emphasizing massive data parallelism </a:t>
            </a:r>
          </a:p>
          <a:p>
            <a:pPr marL="0" indent="0" algn="just">
              <a:buNone/>
            </a:pPr>
            <a:r>
              <a:rPr lang="en-IN" sz="2000" b="1" dirty="0">
                <a:solidFill>
                  <a:srgbClr val="0070C0"/>
                </a:solidFill>
                <a:latin typeface="Times New Roman" panose="02020603050405020304" pitchFamily="18" charset="0"/>
                <a:cs typeface="Times New Roman" panose="02020603050405020304" pitchFamily="18" charset="0"/>
              </a:rPr>
              <a:t>Vector Supercomputers </a:t>
            </a:r>
            <a:endParaRPr lang="en-US" sz="2000" b="1" dirty="0">
              <a:solidFill>
                <a:srgbClr val="0070C0"/>
              </a:solidFill>
              <a:latin typeface="Times New Roman" panose="02020603050405020304" pitchFamily="18" charset="0"/>
              <a:cs typeface="Times New Roman" panose="02020603050405020304" pitchFamily="18" charset="0"/>
            </a:endParaRPr>
          </a:p>
          <a:p>
            <a:pPr marL="0" indent="0" algn="just">
              <a:buNone/>
            </a:pPr>
            <a:r>
              <a:rPr lang="en-IN" sz="2000" dirty="0">
                <a:solidFill>
                  <a:srgbClr val="C00000"/>
                </a:solidFill>
                <a:latin typeface="Times New Roman" panose="02020603050405020304" pitchFamily="18" charset="0"/>
                <a:cs typeface="Times New Roman" panose="02020603050405020304" pitchFamily="18" charset="0"/>
              </a:rPr>
              <a:t> </a:t>
            </a:r>
          </a:p>
          <a:p>
            <a:pPr marL="0" indent="0" algn="just">
              <a:buNone/>
            </a:pPr>
            <a:endParaRPr lang="en-IN" sz="2000" b="1" dirty="0">
              <a:solidFill>
                <a:srgbClr val="00B0F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5"/>
          <a:stretch>
            <a:fillRect/>
          </a:stretch>
        </p:blipFill>
        <p:spPr>
          <a:xfrm>
            <a:off x="3428473" y="2538101"/>
            <a:ext cx="8318085" cy="3691784"/>
          </a:xfrm>
          <a:prstGeom prst="rect">
            <a:avLst/>
          </a:prstGeom>
        </p:spPr>
      </p:pic>
    </p:spTree>
    <p:extLst>
      <p:ext uri="{BB962C8B-B14F-4D97-AF65-F5344CB8AC3E}">
        <p14:creationId xmlns:p14="http://schemas.microsoft.com/office/powerpoint/2010/main" xmlns="" val="37854358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760" y="65505"/>
            <a:ext cx="7588553" cy="666572"/>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49</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46424" y="859024"/>
            <a:ext cx="11932562" cy="5366070"/>
          </a:xfrm>
        </p:spPr>
        <p:txBody>
          <a:bodyPr>
            <a:noAutofit/>
          </a:bodyPr>
          <a:lstStyle/>
          <a:p>
            <a:pPr marL="0" indent="0">
              <a:buNone/>
            </a:pPr>
            <a:r>
              <a:rPr lang="en-IN" sz="2000" b="1" dirty="0" err="1" smtClean="0">
                <a:solidFill>
                  <a:srgbClr val="0070C0"/>
                </a:solidFill>
                <a:latin typeface="Times New Roman" panose="02020603050405020304" pitchFamily="18" charset="0"/>
                <a:cs typeface="Times New Roman" panose="02020603050405020304" pitchFamily="18" charset="0"/>
              </a:rPr>
              <a:t>Multivector</a:t>
            </a:r>
            <a:r>
              <a:rPr lang="en-IN" sz="2000" b="1" dirty="0" smtClean="0">
                <a:solidFill>
                  <a:srgbClr val="0070C0"/>
                </a:solidFill>
                <a:latin typeface="Times New Roman" panose="02020603050405020304" pitchFamily="18" charset="0"/>
                <a:cs typeface="Times New Roman" panose="02020603050405020304" pitchFamily="18" charset="0"/>
              </a:rPr>
              <a:t> </a:t>
            </a:r>
            <a:r>
              <a:rPr lang="en-IN" sz="2000" b="1" dirty="0">
                <a:solidFill>
                  <a:srgbClr val="0070C0"/>
                </a:solidFill>
                <a:latin typeface="Times New Roman" panose="02020603050405020304" pitchFamily="18" charset="0"/>
                <a:cs typeface="Times New Roman" panose="02020603050405020304" pitchFamily="18" charset="0"/>
              </a:rPr>
              <a:t>and SIMD Computers </a:t>
            </a:r>
          </a:p>
          <a:p>
            <a:pPr marL="0" indent="0" algn="just">
              <a:buNone/>
            </a:pPr>
            <a:endParaRPr lang="en-IN" sz="2000" b="1" dirty="0">
              <a:solidFill>
                <a:srgbClr val="00B0F0"/>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111095" y="1260847"/>
            <a:ext cx="11995490" cy="4893647"/>
          </a:xfrm>
          <a:prstGeom prst="rect">
            <a:avLst/>
          </a:prstGeom>
        </p:spPr>
        <p:txBody>
          <a:bodyPr wrap="square">
            <a:spAutoFit/>
          </a:bodyPr>
          <a:lstStyle/>
          <a:p>
            <a:pPr marL="342900" indent="-342900" algn="just">
              <a:buFont typeface="Arial" panose="020B0604020202020204" pitchFamily="34" charset="0"/>
              <a:buChar char="•"/>
            </a:pPr>
            <a:r>
              <a:rPr lang="en-US" sz="2400" b="1" dirty="0">
                <a:solidFill>
                  <a:srgbClr val="002060"/>
                </a:solidFill>
                <a:latin typeface="Times New Roman" panose="02020603050405020304" pitchFamily="18" charset="0"/>
                <a:cs typeface="Times New Roman" panose="02020603050405020304" pitchFamily="18" charset="0"/>
              </a:rPr>
              <a:t>A vector computer is often built on top of a scalar processor.</a:t>
            </a:r>
          </a:p>
          <a:p>
            <a:pPr marL="342900" indent="-342900" algn="just">
              <a:buFont typeface="Arial" panose="020B0604020202020204" pitchFamily="34" charset="0"/>
              <a:buChar char="•"/>
            </a:pPr>
            <a:r>
              <a:rPr lang="en-US" sz="2400" b="1" dirty="0" smtClean="0">
                <a:solidFill>
                  <a:srgbClr val="C00000"/>
                </a:solidFill>
                <a:latin typeface="Times New Roman" panose="02020603050405020304" pitchFamily="18" charset="0"/>
                <a:cs typeface="Times New Roman" panose="02020603050405020304" pitchFamily="18" charset="0"/>
              </a:rPr>
              <a:t>As </a:t>
            </a:r>
            <a:r>
              <a:rPr lang="en-US" sz="2400" b="1" dirty="0">
                <a:solidFill>
                  <a:srgbClr val="C00000"/>
                </a:solidFill>
                <a:latin typeface="Times New Roman" panose="02020603050405020304" pitchFamily="18" charset="0"/>
                <a:cs typeface="Times New Roman" panose="02020603050405020304" pitchFamily="18" charset="0"/>
              </a:rPr>
              <a:t>shown in Fig. 1.11, the vector processor is attached to the scalar processor as an optional feature.</a:t>
            </a:r>
          </a:p>
          <a:p>
            <a:pPr marL="342900" indent="-342900" algn="just">
              <a:buFont typeface="Arial" panose="020B0604020202020204" pitchFamily="34" charset="0"/>
              <a:buChar char="•"/>
            </a:pP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Program and data are first loaded into the main memory through a host computer.</a:t>
            </a:r>
          </a:p>
          <a:p>
            <a:pPr marL="342900" indent="-342900" algn="just">
              <a:buFont typeface="Arial" panose="020B0604020202020204" pitchFamily="34" charset="0"/>
              <a:buChar char="•"/>
            </a:pP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a:solidFill>
                  <a:srgbClr val="C00000"/>
                </a:solidFill>
                <a:latin typeface="Times New Roman" panose="02020603050405020304" pitchFamily="18" charset="0"/>
                <a:cs typeface="Times New Roman" panose="02020603050405020304" pitchFamily="18" charset="0"/>
              </a:rPr>
              <a:t>All instructions are first decoded by the scalar control unit.</a:t>
            </a:r>
          </a:p>
          <a:p>
            <a:pPr marL="342900" indent="-342900" algn="just">
              <a:buFont typeface="Arial" panose="020B0604020202020204" pitchFamily="34" charset="0"/>
              <a:buChar char="•"/>
            </a:pP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If the decoded instruction is a scalar operation or a program control operation, it will be directly executed by the </a:t>
            </a:r>
            <a:r>
              <a:rPr lang="en-US" sz="2400" b="1" dirty="0" smtClean="0">
                <a:solidFill>
                  <a:srgbClr val="002060"/>
                </a:solidFill>
                <a:latin typeface="Times New Roman" panose="02020603050405020304" pitchFamily="18" charset="0"/>
                <a:cs typeface="Times New Roman" panose="02020603050405020304" pitchFamily="18" charset="0"/>
              </a:rPr>
              <a:t>scalar </a:t>
            </a:r>
            <a:r>
              <a:rPr lang="en-US" sz="2400" b="1" dirty="0">
                <a:solidFill>
                  <a:srgbClr val="002060"/>
                </a:solidFill>
                <a:latin typeface="Times New Roman" panose="02020603050405020304" pitchFamily="18" charset="0"/>
                <a:cs typeface="Times New Roman" panose="02020603050405020304" pitchFamily="18" charset="0"/>
              </a:rPr>
              <a:t>processor using the scalar functional pipelines.</a:t>
            </a:r>
          </a:p>
          <a:p>
            <a:pPr marL="342900" indent="-342900" algn="just">
              <a:buFont typeface="Arial" panose="020B0604020202020204" pitchFamily="34" charset="0"/>
              <a:buChar char="•"/>
            </a:pP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a:solidFill>
                  <a:srgbClr val="C00000"/>
                </a:solidFill>
                <a:latin typeface="Times New Roman" panose="02020603050405020304" pitchFamily="18" charset="0"/>
                <a:cs typeface="Times New Roman" panose="02020603050405020304" pitchFamily="18" charset="0"/>
              </a:rPr>
              <a:t>If the instruction is decoded as a vector operation, it will be sent to the vector control unit.</a:t>
            </a:r>
          </a:p>
          <a:p>
            <a:pPr marL="342900" indent="-342900" algn="just">
              <a:buFont typeface="Arial" panose="020B0604020202020204" pitchFamily="34" charset="0"/>
              <a:buChar char="•"/>
            </a:pPr>
            <a:r>
              <a:rPr lang="en-US" sz="2400" b="1" dirty="0">
                <a:solidFill>
                  <a:srgbClr val="C00000"/>
                </a:solidFill>
                <a:latin typeface="Times New Roman" panose="02020603050405020304" pitchFamily="18" charset="0"/>
                <a:cs typeface="Times New Roman" panose="02020603050405020304" pitchFamily="18" charset="0"/>
              </a:rPr>
              <a:t> This control unit will supervise the flow of vector data between the main memory and vector functional pipelines.</a:t>
            </a:r>
          </a:p>
          <a:p>
            <a:pPr marL="342900" indent="-342900" algn="just">
              <a:buFont typeface="Arial" panose="020B0604020202020204" pitchFamily="34" charset="0"/>
              <a:buChar char="•"/>
            </a:pPr>
            <a:r>
              <a:rPr lang="en-US" sz="2400" b="1" dirty="0" smtClean="0">
                <a:solidFill>
                  <a:srgbClr val="002060"/>
                </a:solidFill>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The vector data flow is coordinated by the control unit. A number of vector functional pipelines may be built into a vector processor.</a:t>
            </a:r>
            <a:endParaRPr lang="en-IN" sz="24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4790419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5310" y="368141"/>
            <a:ext cx="8237434" cy="583134"/>
          </a:xfrm>
        </p:spPr>
        <p:txBody>
          <a:bodyPr>
            <a:noAutofit/>
          </a:bodyPr>
          <a:lstStyle/>
          <a:p>
            <a:pPr algn="ctr"/>
            <a:r>
              <a:rPr lang="en-IN" sz="2800" b="1" dirty="0">
                <a:solidFill>
                  <a:srgbClr val="002060"/>
                </a:solidFill>
                <a:latin typeface="Times New Roman" panose="02020603050405020304" pitchFamily="18" charset="0"/>
                <a:cs typeface="Times New Roman" panose="02020603050405020304" pitchFamily="18" charset="0"/>
              </a:rPr>
              <a:t>Advanced Computer Architecture</a:t>
            </a:r>
          </a:p>
        </p:txBody>
      </p:sp>
      <p:sp>
        <p:nvSpPr>
          <p:cNvPr id="3" name="Content Placeholder 2"/>
          <p:cNvSpPr>
            <a:spLocks noGrp="1"/>
          </p:cNvSpPr>
          <p:nvPr>
            <p:ph idx="1"/>
          </p:nvPr>
        </p:nvSpPr>
        <p:spPr>
          <a:xfrm>
            <a:off x="89251" y="1047958"/>
            <a:ext cx="11934681" cy="5617762"/>
          </a:xfrm>
        </p:spPr>
        <p:txBody>
          <a:bodyPr>
            <a:normAutofit/>
          </a:bodyPr>
          <a:lstStyle/>
          <a:p>
            <a:pPr marL="0" indent="0">
              <a:buNone/>
            </a:pPr>
            <a:r>
              <a:rPr lang="en-IN" sz="2500" b="1" dirty="0" smtClean="0">
                <a:solidFill>
                  <a:srgbClr val="0070C0"/>
                </a:solidFill>
                <a:latin typeface="Times New Roman" panose="02020603050405020304" pitchFamily="18" charset="0"/>
                <a:ea typeface="+mj-ea"/>
                <a:cs typeface="Times New Roman" panose="02020603050405020304" pitchFamily="18" charset="0"/>
              </a:rPr>
              <a:t>Computer Architecture?</a:t>
            </a:r>
          </a:p>
          <a:p>
            <a:pPr algn="ctr">
              <a:buFont typeface="Wingdings" panose="05000000000000000000" pitchFamily="2" charset="2"/>
              <a:buChar char="v"/>
            </a:pPr>
            <a:r>
              <a:rPr lang="en-US" sz="2400" b="1" dirty="0">
                <a:solidFill>
                  <a:srgbClr val="C00000"/>
                </a:solidFill>
                <a:latin typeface="Times New Roman" panose="02020603050405020304" pitchFamily="18" charset="0"/>
                <a:ea typeface="+mj-ea"/>
                <a:cs typeface="Times New Roman" panose="02020603050405020304" pitchFamily="18" charset="0"/>
              </a:rPr>
              <a:t>Computer architecture is a set of rules and methods that describe the functionality, organization, and implementation of computer systems. </a:t>
            </a:r>
          </a:p>
          <a:p>
            <a:pPr algn="ctr">
              <a:buFont typeface="Wingdings" panose="05000000000000000000" pitchFamily="2" charset="2"/>
              <a:buChar char="v"/>
            </a:pPr>
            <a:endParaRPr lang="en-US" sz="2400" b="1" dirty="0" smtClean="0">
              <a:solidFill>
                <a:srgbClr val="002060"/>
              </a:solidFill>
              <a:latin typeface="Times New Roman" panose="02020603050405020304" pitchFamily="18" charset="0"/>
              <a:ea typeface="+mj-ea"/>
              <a:cs typeface="Times New Roman" panose="02020603050405020304" pitchFamily="18" charset="0"/>
            </a:endParaRPr>
          </a:p>
          <a:p>
            <a:pPr algn="ctr">
              <a:buFont typeface="Wingdings" panose="05000000000000000000" pitchFamily="2" charset="2"/>
              <a:buChar char="v"/>
            </a:pPr>
            <a:r>
              <a:rPr lang="en-US" sz="2400" b="1" dirty="0" smtClean="0">
                <a:solidFill>
                  <a:srgbClr val="002060"/>
                </a:solidFill>
                <a:latin typeface="Times New Roman" panose="02020603050405020304" pitchFamily="18" charset="0"/>
                <a:ea typeface="+mj-ea"/>
                <a:cs typeface="Times New Roman" panose="02020603050405020304" pitchFamily="18" charset="0"/>
              </a:rPr>
              <a:t>Computer </a:t>
            </a:r>
            <a:r>
              <a:rPr lang="en-US" sz="2400" b="1" dirty="0">
                <a:solidFill>
                  <a:srgbClr val="002060"/>
                </a:solidFill>
                <a:latin typeface="Times New Roman" panose="02020603050405020304" pitchFamily="18" charset="0"/>
                <a:ea typeface="+mj-ea"/>
                <a:cs typeface="Times New Roman" panose="02020603050405020304" pitchFamily="18" charset="0"/>
              </a:rPr>
              <a:t>architecture is a specification detailing how a set of software and hardware technology standards interact to form a computer system or platform.</a:t>
            </a:r>
          </a:p>
          <a:p>
            <a:pPr algn="ctr">
              <a:buFont typeface="Wingdings" panose="05000000000000000000" pitchFamily="2" charset="2"/>
              <a:buChar char="v"/>
            </a:pPr>
            <a:endParaRPr lang="en-US" sz="2400" b="1" dirty="0" smtClean="0">
              <a:solidFill>
                <a:srgbClr val="C00000"/>
              </a:solidFill>
              <a:latin typeface="Times New Roman" panose="02020603050405020304" pitchFamily="18" charset="0"/>
              <a:ea typeface="+mj-ea"/>
              <a:cs typeface="Times New Roman" panose="02020603050405020304" pitchFamily="18" charset="0"/>
            </a:endParaRPr>
          </a:p>
          <a:p>
            <a:pPr algn="ctr">
              <a:buFont typeface="Wingdings" panose="05000000000000000000" pitchFamily="2" charset="2"/>
              <a:buChar char="v"/>
            </a:pPr>
            <a:r>
              <a:rPr lang="en-US" sz="2400" b="1" dirty="0" smtClean="0">
                <a:solidFill>
                  <a:srgbClr val="C00000"/>
                </a:solidFill>
                <a:latin typeface="Times New Roman" panose="02020603050405020304" pitchFamily="18" charset="0"/>
                <a:ea typeface="+mj-ea"/>
                <a:cs typeface="Times New Roman" panose="02020603050405020304" pitchFamily="18" charset="0"/>
              </a:rPr>
              <a:t>Computer </a:t>
            </a:r>
            <a:r>
              <a:rPr lang="en-US" sz="2400" b="1" dirty="0">
                <a:solidFill>
                  <a:srgbClr val="C00000"/>
                </a:solidFill>
                <a:latin typeface="Times New Roman" panose="02020603050405020304" pitchFamily="18" charset="0"/>
                <a:ea typeface="+mj-ea"/>
                <a:cs typeface="Times New Roman" panose="02020603050405020304" pitchFamily="18" charset="0"/>
              </a:rPr>
              <a:t>architecture refers to how a computer system is designed and what technologies it is compatible with.</a:t>
            </a:r>
          </a:p>
          <a:p>
            <a:pPr algn="ctr">
              <a:buFont typeface="Wingdings" panose="05000000000000000000" pitchFamily="2" charset="2"/>
              <a:buChar char="v"/>
            </a:pPr>
            <a:endParaRPr lang="en-US" sz="2400" b="1" dirty="0" smtClean="0">
              <a:solidFill>
                <a:srgbClr val="002060"/>
              </a:solidFill>
              <a:latin typeface="Times New Roman" panose="02020603050405020304" pitchFamily="18" charset="0"/>
              <a:ea typeface="+mj-ea"/>
              <a:cs typeface="Times New Roman" panose="02020603050405020304" pitchFamily="18" charset="0"/>
            </a:endParaRPr>
          </a:p>
          <a:p>
            <a:pPr algn="ctr">
              <a:buFont typeface="Wingdings" panose="05000000000000000000" pitchFamily="2" charset="2"/>
              <a:buChar char="v"/>
            </a:pPr>
            <a:r>
              <a:rPr lang="en-US" sz="2400" b="1" dirty="0" smtClean="0">
                <a:solidFill>
                  <a:srgbClr val="002060"/>
                </a:solidFill>
                <a:latin typeface="Times New Roman" panose="02020603050405020304" pitchFamily="18" charset="0"/>
                <a:ea typeface="+mj-ea"/>
                <a:cs typeface="Times New Roman" panose="02020603050405020304" pitchFamily="18" charset="0"/>
              </a:rPr>
              <a:t>Computer </a:t>
            </a:r>
            <a:r>
              <a:rPr lang="en-US" sz="2400" b="1" dirty="0">
                <a:solidFill>
                  <a:srgbClr val="002060"/>
                </a:solidFill>
                <a:latin typeface="Times New Roman" panose="02020603050405020304" pitchFamily="18" charset="0"/>
                <a:ea typeface="+mj-ea"/>
                <a:cs typeface="Times New Roman" panose="02020603050405020304" pitchFamily="18" charset="0"/>
              </a:rPr>
              <a:t>architecture is art of determining the </a:t>
            </a:r>
            <a:r>
              <a:rPr lang="en-US" sz="2400" b="1" dirty="0">
                <a:solidFill>
                  <a:srgbClr val="00B0F0"/>
                </a:solidFill>
                <a:latin typeface="Times New Roman" panose="02020603050405020304" pitchFamily="18" charset="0"/>
                <a:ea typeface="+mj-ea"/>
                <a:cs typeface="Times New Roman" panose="02020603050405020304" pitchFamily="18" charset="0"/>
              </a:rPr>
              <a:t>needs of the user/system/technology</a:t>
            </a:r>
            <a:r>
              <a:rPr lang="en-US" sz="2400" b="1" dirty="0">
                <a:solidFill>
                  <a:srgbClr val="002060"/>
                </a:solidFill>
                <a:latin typeface="Times New Roman" panose="02020603050405020304" pitchFamily="18" charset="0"/>
                <a:ea typeface="+mj-ea"/>
                <a:cs typeface="Times New Roman" panose="02020603050405020304" pitchFamily="18" charset="0"/>
              </a:rPr>
              <a:t>, and creating a logical design and standards based on those requirements.</a:t>
            </a:r>
          </a:p>
          <a:p>
            <a:pPr marL="0" indent="0">
              <a:buNone/>
            </a:pPr>
            <a:endParaRPr lang="en-IN" sz="2500" b="1" dirty="0" smtClean="0">
              <a:solidFill>
                <a:srgbClr val="0070C0"/>
              </a:solidFill>
              <a:latin typeface="Times New Roman" panose="02020603050405020304" pitchFamily="18" charset="0"/>
              <a:ea typeface="+mj-ea"/>
              <a:cs typeface="Times New Roman" panose="02020603050405020304" pitchFamily="18" charset="0"/>
            </a:endParaRPr>
          </a:p>
          <a:p>
            <a:pPr marL="0" indent="0">
              <a:buNone/>
            </a:pPr>
            <a:endParaRPr lang="en-IN" sz="2500" b="1" dirty="0">
              <a:solidFill>
                <a:srgbClr val="0070C0"/>
              </a:solidFill>
              <a:latin typeface="Times New Roman" panose="02020603050405020304" pitchFamily="18" charset="0"/>
              <a:ea typeface="+mj-ea"/>
              <a:cs typeface="Times New Roman" panose="02020603050405020304" pitchFamily="18" charset="0"/>
            </a:endParaRPr>
          </a:p>
          <a:p>
            <a:pPr marL="0" indent="0">
              <a:buNone/>
            </a:pPr>
            <a:endParaRPr lang="en-IN" sz="2500" b="1" dirty="0" smtClean="0">
              <a:solidFill>
                <a:srgbClr val="0070C0"/>
              </a:solidFill>
              <a:latin typeface="Times New Roman" panose="02020603050405020304" pitchFamily="18" charset="0"/>
              <a:ea typeface="+mj-ea"/>
              <a:cs typeface="Times New Roman" panose="02020603050405020304" pitchFamily="18" charset="0"/>
            </a:endParaRPr>
          </a:p>
          <a:p>
            <a:pPr marL="0" indent="0">
              <a:buNone/>
            </a:pPr>
            <a:endParaRPr lang="en-IN" sz="2500" b="1" dirty="0">
              <a:solidFill>
                <a:srgbClr val="0070C0"/>
              </a:solidFill>
              <a:latin typeface="Times New Roman" panose="02020603050405020304" pitchFamily="18" charset="0"/>
              <a:ea typeface="+mj-ea"/>
              <a:cs typeface="Times New Roman" panose="02020603050405020304" pitchFamily="18" charset="0"/>
            </a:endParaRPr>
          </a:p>
          <a:p>
            <a:pPr marL="0" indent="0">
              <a:buNone/>
            </a:pPr>
            <a:endParaRPr lang="en-IN" sz="2500" b="1" dirty="0" smtClean="0">
              <a:solidFill>
                <a:srgbClr val="0070C0"/>
              </a:solidFill>
              <a:latin typeface="Times New Roman" panose="02020603050405020304" pitchFamily="18" charset="0"/>
              <a:ea typeface="+mj-ea"/>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9252" y="0"/>
            <a:ext cx="970384" cy="928092"/>
          </a:xfrm>
          <a:prstGeom prst="rect">
            <a:avLst/>
          </a:prstGeom>
        </p:spPr>
      </p:pic>
      <p:pic>
        <p:nvPicPr>
          <p:cNvPr id="5" name="Picture 2" descr="logo"/>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191904" y="36594"/>
            <a:ext cx="914681" cy="914681"/>
          </a:xfrm>
          <a:prstGeom prst="rect">
            <a:avLst/>
          </a:prstGeom>
          <a:noFill/>
          <a:extLst>
            <a:ext uri="{909E8E84-426E-40DD-AFC4-6F175D3DCCD1}">
              <a14:hiddenFill xmlns:a14="http://schemas.microsoft.com/office/drawing/2010/main" xmlns="">
                <a:solidFill>
                  <a:srgbClr val="FFFFFF"/>
                </a:solidFill>
              </a14:hiddenFill>
            </a:ext>
          </a:extLst>
        </p:spPr>
      </p:pic>
      <p:sp>
        <p:nvSpPr>
          <p:cNvPr id="6" name="Date Placeholder 5"/>
          <p:cNvSpPr>
            <a:spLocks noGrp="1"/>
          </p:cNvSpPr>
          <p:nvPr>
            <p:ph type="dt" sz="half" idx="10"/>
          </p:nvPr>
        </p:nvSpPr>
        <p:spPr>
          <a:xfrm>
            <a:off x="275799" y="6356349"/>
            <a:ext cx="1567673" cy="365125"/>
          </a:xfrm>
        </p:spPr>
        <p:txBody>
          <a:bodyPr/>
          <a:lstStyle/>
          <a:p>
            <a:pPr algn="ctr"/>
            <a:fld id="{D26F53BF-0C2E-4FFC-BA9A-1C17BD822684}" type="datetime1">
              <a:rPr lang="en-IN" b="1" i="1" smtClean="0">
                <a:solidFill>
                  <a:srgbClr val="FF0000"/>
                </a:solidFill>
                <a:latin typeface="Lucida Handwriting" panose="03010101010101010101" pitchFamily="66" charset="0"/>
                <a:cs typeface="Times New Roman" panose="02020603050405020304" pitchFamily="18" charset="0"/>
              </a:rPr>
              <a:pPr algn="ct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7" name="Footer Placeholder 6"/>
          <p:cNvSpPr>
            <a:spLocks noGrp="1"/>
          </p:cNvSpPr>
          <p:nvPr>
            <p:ph type="ftr" sz="quarter" idx="11"/>
          </p:nvPr>
        </p:nvSpPr>
        <p:spPr>
          <a:xfrm>
            <a:off x="4038599" y="6356350"/>
            <a:ext cx="5883067" cy="365125"/>
          </a:xfrm>
        </p:spPr>
        <p:txBody>
          <a:bodyPr/>
          <a:lstStyle/>
          <a:p>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Dr.</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t>
            </a:r>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Vijayalaxmi</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t>
            </a:r>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Mekali</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Associate Professor, Dept. of CSE, KSIT</a:t>
            </a:r>
            <a:endParaRPr lang="en-IN" b="1" i="1" dirty="0">
              <a:solidFill>
                <a:srgbClr val="FF000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8" name="Slide Number Placeholder 7"/>
          <p:cNvSpPr>
            <a:spLocks noGrp="1"/>
          </p:cNvSpPr>
          <p:nvPr>
            <p:ph type="sldNum" sz="quarter" idx="12"/>
          </p:nvPr>
        </p:nvSpPr>
        <p:spPr>
          <a:xfrm>
            <a:off x="11520486" y="6420461"/>
            <a:ext cx="586099" cy="365125"/>
          </a:xfrm>
        </p:spPr>
        <p:txBody>
          <a:bodyPr/>
          <a:lstStyle/>
          <a:p>
            <a:pPr algn="ctr"/>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ctr"/>
              <a:t>5</a:t>
            </a:fld>
            <a:endParaRPr lang="en-IN" b="1" i="1" dirty="0">
              <a:solidFill>
                <a:srgbClr val="FF0000"/>
              </a:solidFill>
              <a:latin typeface="Lucida Handwriting" panose="03010101010101010101" pitchFamily="66" charset="0"/>
              <a:cs typeface="Times New Roman" panose="02020603050405020304" pitchFamily="18" charset="0"/>
            </a:endParaRPr>
          </a:p>
        </p:txBody>
      </p:sp>
    </p:spTree>
    <p:extLst>
      <p:ext uri="{BB962C8B-B14F-4D97-AF65-F5344CB8AC3E}">
        <p14:creationId xmlns:p14="http://schemas.microsoft.com/office/powerpoint/2010/main" xmlns="" val="37569653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760" y="65505"/>
            <a:ext cx="7588553" cy="666572"/>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50</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46424" y="859024"/>
            <a:ext cx="11932562" cy="5366070"/>
          </a:xfrm>
        </p:spPr>
        <p:txBody>
          <a:bodyPr>
            <a:noAutofit/>
          </a:bodyPr>
          <a:lstStyle/>
          <a:p>
            <a:pPr marL="0" indent="0">
              <a:buNone/>
            </a:pPr>
            <a:r>
              <a:rPr lang="en-IN" sz="2000" b="1" dirty="0" err="1" smtClean="0">
                <a:solidFill>
                  <a:srgbClr val="0070C0"/>
                </a:solidFill>
                <a:latin typeface="Times New Roman" panose="02020603050405020304" pitchFamily="18" charset="0"/>
                <a:cs typeface="Times New Roman" panose="02020603050405020304" pitchFamily="18" charset="0"/>
              </a:rPr>
              <a:t>Multivector</a:t>
            </a:r>
            <a:r>
              <a:rPr lang="en-IN" sz="2000" b="1" dirty="0" smtClean="0">
                <a:solidFill>
                  <a:srgbClr val="0070C0"/>
                </a:solidFill>
                <a:latin typeface="Times New Roman" panose="02020603050405020304" pitchFamily="18" charset="0"/>
                <a:cs typeface="Times New Roman" panose="02020603050405020304" pitchFamily="18" charset="0"/>
              </a:rPr>
              <a:t> </a:t>
            </a:r>
            <a:r>
              <a:rPr lang="en-IN" sz="2000" b="1" dirty="0">
                <a:solidFill>
                  <a:srgbClr val="0070C0"/>
                </a:solidFill>
                <a:latin typeface="Times New Roman" panose="02020603050405020304" pitchFamily="18" charset="0"/>
                <a:cs typeface="Times New Roman" panose="02020603050405020304" pitchFamily="18" charset="0"/>
              </a:rPr>
              <a:t>and SIMD Computers </a:t>
            </a:r>
          </a:p>
          <a:p>
            <a:pPr marL="0" indent="0" algn="just">
              <a:buNone/>
            </a:pPr>
            <a:endParaRPr lang="en-IN" sz="2000" b="1" dirty="0">
              <a:solidFill>
                <a:srgbClr val="00B0F0"/>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111095" y="1226664"/>
            <a:ext cx="11995490" cy="3970318"/>
          </a:xfrm>
          <a:prstGeom prst="rect">
            <a:avLst/>
          </a:prstGeom>
        </p:spPr>
        <p:txBody>
          <a:bodyPr wrap="square">
            <a:spAutoFit/>
          </a:bodyPr>
          <a:lstStyle/>
          <a:p>
            <a:r>
              <a:rPr lang="en-IN" sz="2400" b="1" dirty="0">
                <a:solidFill>
                  <a:srgbClr val="002060"/>
                </a:solidFill>
                <a:latin typeface="Times New Roman" panose="02020603050405020304" pitchFamily="18" charset="0"/>
                <a:cs typeface="Times New Roman" panose="02020603050405020304" pitchFamily="18" charset="0"/>
              </a:rPr>
              <a:t>Vector Processor Models </a:t>
            </a:r>
          </a:p>
          <a:p>
            <a:pPr marL="342900" indent="-342900" algn="just">
              <a:buFont typeface="Arial" panose="020B0604020202020204" pitchFamily="34" charset="0"/>
              <a:buChar char="•"/>
            </a:pPr>
            <a:r>
              <a:rPr lang="en-US" sz="2000" b="1" dirty="0">
                <a:solidFill>
                  <a:srgbClr val="C00000"/>
                </a:solidFill>
                <a:latin typeface="Times New Roman" panose="02020603050405020304" pitchFamily="18" charset="0"/>
                <a:cs typeface="Times New Roman" panose="02020603050405020304" pitchFamily="18" charset="0"/>
              </a:rPr>
              <a:t>Figure </a:t>
            </a:r>
            <a:r>
              <a:rPr lang="en-US" sz="2000" b="1" dirty="0" err="1">
                <a:solidFill>
                  <a:srgbClr val="C00000"/>
                </a:solidFill>
                <a:latin typeface="Times New Roman" panose="02020603050405020304" pitchFamily="18" charset="0"/>
                <a:cs typeface="Times New Roman" panose="02020603050405020304" pitchFamily="18" charset="0"/>
              </a:rPr>
              <a:t>l.ll</a:t>
            </a:r>
            <a:r>
              <a:rPr lang="en-US" sz="2000" b="1" dirty="0">
                <a:solidFill>
                  <a:srgbClr val="C00000"/>
                </a:solidFill>
                <a:latin typeface="Times New Roman" panose="02020603050405020304" pitchFamily="18" charset="0"/>
                <a:cs typeface="Times New Roman" panose="02020603050405020304" pitchFamily="18" charset="0"/>
              </a:rPr>
              <a:t> shows a register-to-register architecture. </a:t>
            </a:r>
          </a:p>
          <a:p>
            <a:pPr marL="342900" indent="-342900" algn="just">
              <a:buFont typeface="Arial" panose="020B0604020202020204" pitchFamily="34" charset="0"/>
              <a:buChar char="•"/>
            </a:pPr>
            <a:r>
              <a:rPr lang="en-US" sz="2000" b="1" dirty="0">
                <a:solidFill>
                  <a:srgbClr val="002060"/>
                </a:solidFill>
                <a:latin typeface="Times New Roman" panose="02020603050405020304" pitchFamily="18" charset="0"/>
                <a:cs typeface="Times New Roman" panose="02020603050405020304" pitchFamily="18" charset="0"/>
              </a:rPr>
              <a:t>Vector registers are used to hold the vector operands, intermediate and final vector results. </a:t>
            </a:r>
          </a:p>
          <a:p>
            <a:pPr marL="342900" indent="-342900" algn="just">
              <a:buFont typeface="Arial" panose="020B0604020202020204" pitchFamily="34" charset="0"/>
              <a:buChar char="•"/>
            </a:pPr>
            <a:r>
              <a:rPr lang="en-US" sz="2000" b="1" dirty="0">
                <a:solidFill>
                  <a:srgbClr val="C00000"/>
                </a:solidFill>
                <a:latin typeface="Times New Roman" panose="02020603050405020304" pitchFamily="18" charset="0"/>
                <a:cs typeface="Times New Roman" panose="02020603050405020304" pitchFamily="18" charset="0"/>
              </a:rPr>
              <a:t>The vector functional pipelines retrieve operands from and put results into the vector registers. </a:t>
            </a:r>
          </a:p>
          <a:p>
            <a:pPr marL="342900" indent="-342900" algn="just">
              <a:buFont typeface="Arial" panose="020B0604020202020204" pitchFamily="34" charset="0"/>
              <a:buChar char="•"/>
            </a:pPr>
            <a:r>
              <a:rPr lang="en-US" sz="2000" b="1" dirty="0">
                <a:solidFill>
                  <a:srgbClr val="002060"/>
                </a:solidFill>
                <a:latin typeface="Times New Roman" panose="02020603050405020304" pitchFamily="18" charset="0"/>
                <a:cs typeface="Times New Roman" panose="02020603050405020304" pitchFamily="18" charset="0"/>
              </a:rPr>
              <a:t>All vector registers are programmable in user instructions. </a:t>
            </a:r>
          </a:p>
          <a:p>
            <a:pPr marL="342900" indent="-342900" algn="just">
              <a:buFont typeface="Arial" panose="020B0604020202020204" pitchFamily="34" charset="0"/>
              <a:buChar char="•"/>
            </a:pP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a:solidFill>
                  <a:srgbClr val="C00000"/>
                </a:solidFill>
                <a:latin typeface="Times New Roman" panose="02020603050405020304" pitchFamily="18" charset="0"/>
                <a:cs typeface="Times New Roman" panose="02020603050405020304" pitchFamily="18" charset="0"/>
              </a:rPr>
              <a:t>Each vector register is equipped with a component counter which keeps track of the component registers used in successive pipeline cycles. </a:t>
            </a:r>
          </a:p>
          <a:p>
            <a:pPr marL="342900" indent="-342900" algn="just">
              <a:buFont typeface="Arial" panose="020B0604020202020204" pitchFamily="34" charset="0"/>
              <a:buChar char="•"/>
            </a:pPr>
            <a:r>
              <a:rPr lang="en-US" sz="2000" b="1" dirty="0">
                <a:solidFill>
                  <a:srgbClr val="002060"/>
                </a:solidFill>
                <a:latin typeface="Times New Roman" panose="02020603050405020304" pitchFamily="18" charset="0"/>
                <a:cs typeface="Times New Roman" panose="02020603050405020304" pitchFamily="18" charset="0"/>
              </a:rPr>
              <a:t>The length of each vector register is usually fixed, say, sixty-four 64-bit component registers in a vector register in a Cray Series supercomputer. </a:t>
            </a:r>
          </a:p>
          <a:p>
            <a:pPr marL="342900" indent="-342900" algn="just">
              <a:buFont typeface="Arial" panose="020B0604020202020204" pitchFamily="34" charset="0"/>
              <a:buChar char="•"/>
            </a:pPr>
            <a:r>
              <a:rPr lang="en-US" sz="2000" b="1" dirty="0">
                <a:solidFill>
                  <a:srgbClr val="C00000"/>
                </a:solidFill>
                <a:latin typeface="Times New Roman" panose="02020603050405020304" pitchFamily="18" charset="0"/>
                <a:cs typeface="Times New Roman" panose="02020603050405020304" pitchFamily="18" charset="0"/>
              </a:rPr>
              <a:t>Other machines, like the Fujitsu VP2000 Series, use reconfigurable vector registers to dynamically match the register length with that of the vector </a:t>
            </a:r>
            <a:r>
              <a:rPr lang="en-US" sz="2000" b="1" dirty="0" smtClean="0">
                <a:solidFill>
                  <a:srgbClr val="C00000"/>
                </a:solidFill>
                <a:latin typeface="Times New Roman" panose="02020603050405020304" pitchFamily="18" charset="0"/>
                <a:cs typeface="Times New Roman" panose="02020603050405020304" pitchFamily="18" charset="0"/>
              </a:rPr>
              <a:t>operands.</a:t>
            </a:r>
            <a:endParaRPr lang="en-US" sz="2000" b="1" dirty="0">
              <a:solidFill>
                <a:srgbClr val="C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IN" sz="20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7611647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760" y="65505"/>
            <a:ext cx="7588553" cy="666572"/>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51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46424" y="859024"/>
            <a:ext cx="11932562" cy="5366070"/>
          </a:xfrm>
        </p:spPr>
        <p:txBody>
          <a:bodyPr>
            <a:noAutofit/>
          </a:bodyPr>
          <a:lstStyle/>
          <a:p>
            <a:pPr marL="0" indent="0">
              <a:buNone/>
            </a:pPr>
            <a:r>
              <a:rPr lang="en-IN" sz="2000" b="1" dirty="0" err="1" smtClean="0">
                <a:solidFill>
                  <a:srgbClr val="0070C0"/>
                </a:solidFill>
                <a:latin typeface="Times New Roman" panose="02020603050405020304" pitchFamily="18" charset="0"/>
                <a:cs typeface="Times New Roman" panose="02020603050405020304" pitchFamily="18" charset="0"/>
              </a:rPr>
              <a:t>Multivector</a:t>
            </a:r>
            <a:r>
              <a:rPr lang="en-IN" sz="2000" b="1" dirty="0" smtClean="0">
                <a:solidFill>
                  <a:srgbClr val="0070C0"/>
                </a:solidFill>
                <a:latin typeface="Times New Roman" panose="02020603050405020304" pitchFamily="18" charset="0"/>
                <a:cs typeface="Times New Roman" panose="02020603050405020304" pitchFamily="18" charset="0"/>
              </a:rPr>
              <a:t> </a:t>
            </a:r>
            <a:r>
              <a:rPr lang="en-IN" sz="2000" b="1" dirty="0">
                <a:solidFill>
                  <a:srgbClr val="0070C0"/>
                </a:solidFill>
                <a:latin typeface="Times New Roman" panose="02020603050405020304" pitchFamily="18" charset="0"/>
                <a:cs typeface="Times New Roman" panose="02020603050405020304" pitchFamily="18" charset="0"/>
              </a:rPr>
              <a:t>and SIMD Computers </a:t>
            </a:r>
          </a:p>
          <a:p>
            <a:pPr marL="0" indent="0" algn="just">
              <a:buNone/>
            </a:pPr>
            <a:endParaRPr lang="en-IN" sz="2000" b="1" dirty="0">
              <a:solidFill>
                <a:srgbClr val="00B0F0"/>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111095" y="1226664"/>
            <a:ext cx="11995490" cy="4462760"/>
          </a:xfrm>
          <a:prstGeom prst="rect">
            <a:avLst/>
          </a:prstGeom>
        </p:spPr>
        <p:txBody>
          <a:bodyPr wrap="square">
            <a:spAutoFit/>
          </a:bodyPr>
          <a:lstStyle/>
          <a:p>
            <a:r>
              <a:rPr lang="en-IN" sz="2400" b="1" dirty="0" smtClean="0">
                <a:solidFill>
                  <a:srgbClr val="002060"/>
                </a:solidFill>
                <a:latin typeface="Times New Roman" panose="02020603050405020304" pitchFamily="18" charset="0"/>
                <a:cs typeface="Times New Roman" panose="02020603050405020304" pitchFamily="18" charset="0"/>
              </a:rPr>
              <a:t>SIMD Super computers</a:t>
            </a:r>
          </a:p>
          <a:p>
            <a:r>
              <a:rPr lang="en-US" sz="2000" b="1" dirty="0">
                <a:solidFill>
                  <a:srgbClr val="C00000"/>
                </a:solidFill>
                <a:latin typeface="Times New Roman" panose="02020603050405020304" pitchFamily="18" charset="0"/>
                <a:cs typeface="Times New Roman" panose="02020603050405020304" pitchFamily="18" charset="0"/>
              </a:rPr>
              <a:t>SIMD computers have a single instruction stream over multiple data streams. </a:t>
            </a:r>
          </a:p>
          <a:p>
            <a:r>
              <a:rPr lang="en-US" sz="2000" b="1" dirty="0">
                <a:solidFill>
                  <a:srgbClr val="002060"/>
                </a:solidFill>
                <a:latin typeface="Times New Roman" panose="02020603050405020304" pitchFamily="18" charset="0"/>
                <a:cs typeface="Times New Roman" panose="02020603050405020304" pitchFamily="18" charset="0"/>
              </a:rPr>
              <a:t>An operational model of an SIMD computer is specified by a 5-tuple: </a:t>
            </a:r>
            <a:r>
              <a:rPr lang="en-IN" sz="2000" b="1" dirty="0" smtClean="0">
                <a:solidFill>
                  <a:srgbClr val="002060"/>
                </a:solidFill>
                <a:latin typeface="Times New Roman" panose="02020603050405020304" pitchFamily="18" charset="0"/>
                <a:cs typeface="Times New Roman" panose="02020603050405020304" pitchFamily="18" charset="0"/>
              </a:rPr>
              <a:t>M </a:t>
            </a:r>
            <a:r>
              <a:rPr lang="en-IN" sz="2000" b="1" dirty="0">
                <a:solidFill>
                  <a:srgbClr val="002060"/>
                </a:solidFill>
                <a:latin typeface="Times New Roman" panose="02020603050405020304" pitchFamily="18" charset="0"/>
                <a:cs typeface="Times New Roman" panose="02020603050405020304" pitchFamily="18" charset="0"/>
              </a:rPr>
              <a:t>= (N,C, I,M, R) </a:t>
            </a:r>
            <a:r>
              <a:rPr lang="en-IN" sz="2000" b="1" dirty="0" smtClean="0">
                <a:solidFill>
                  <a:srgbClr val="002060"/>
                </a:solidFill>
                <a:latin typeface="Times New Roman" panose="02020603050405020304" pitchFamily="18" charset="0"/>
                <a:cs typeface="Times New Roman" panose="02020603050405020304" pitchFamily="18" charset="0"/>
              </a:rPr>
              <a:t>where </a:t>
            </a:r>
            <a:endParaRPr lang="en-IN" sz="2000" b="1" dirty="0">
              <a:solidFill>
                <a:srgbClr val="002060"/>
              </a:solidFill>
              <a:latin typeface="Times New Roman" panose="02020603050405020304" pitchFamily="18" charset="0"/>
              <a:cs typeface="Times New Roman" panose="02020603050405020304" pitchFamily="18" charset="0"/>
            </a:endParaRPr>
          </a:p>
          <a:p>
            <a:r>
              <a:rPr lang="en-US" sz="2000" b="1" dirty="0">
                <a:solidFill>
                  <a:srgbClr val="C00000"/>
                </a:solidFill>
                <a:latin typeface="Times New Roman" panose="02020603050405020304" pitchFamily="18" charset="0"/>
                <a:cs typeface="Times New Roman" panose="02020603050405020304" pitchFamily="18" charset="0"/>
              </a:rPr>
              <a:t>1. N is the number of processing elements (PEs) in the machine. For example, the </a:t>
            </a:r>
            <a:r>
              <a:rPr lang="en-US" sz="2000" b="1" dirty="0" err="1">
                <a:solidFill>
                  <a:srgbClr val="C00000"/>
                </a:solidFill>
                <a:latin typeface="Times New Roman" panose="02020603050405020304" pitchFamily="18" charset="0"/>
                <a:cs typeface="Times New Roman" panose="02020603050405020304" pitchFamily="18" charset="0"/>
              </a:rPr>
              <a:t>Illiac</a:t>
            </a:r>
            <a:r>
              <a:rPr lang="en-US" sz="2000" b="1" dirty="0">
                <a:solidFill>
                  <a:srgbClr val="C00000"/>
                </a:solidFill>
                <a:latin typeface="Times New Roman" panose="02020603050405020304" pitchFamily="18" charset="0"/>
                <a:cs typeface="Times New Roman" panose="02020603050405020304" pitchFamily="18" charset="0"/>
              </a:rPr>
              <a:t> IV had 64 PEs and the Connection Machine CM-2 had 65,536 PEs. </a:t>
            </a:r>
          </a:p>
          <a:p>
            <a:endParaRPr lang="en-IN" sz="2000" b="1" dirty="0">
              <a:solidFill>
                <a:srgbClr val="002060"/>
              </a:solidFill>
              <a:latin typeface="Times New Roman" panose="02020603050405020304" pitchFamily="18" charset="0"/>
              <a:cs typeface="Times New Roman" panose="02020603050405020304" pitchFamily="18" charset="0"/>
            </a:endParaRPr>
          </a:p>
          <a:p>
            <a:r>
              <a:rPr lang="en-US" sz="2000" b="1" dirty="0" smtClean="0">
                <a:solidFill>
                  <a:srgbClr val="002060"/>
                </a:solidFill>
                <a:latin typeface="Times New Roman" panose="02020603050405020304" pitchFamily="18" charset="0"/>
                <a:cs typeface="Times New Roman" panose="02020603050405020304" pitchFamily="18" charset="0"/>
              </a:rPr>
              <a:t>2. C </a:t>
            </a:r>
            <a:r>
              <a:rPr lang="en-US" sz="2000" b="1" dirty="0">
                <a:solidFill>
                  <a:srgbClr val="002060"/>
                </a:solidFill>
                <a:latin typeface="Times New Roman" panose="02020603050405020304" pitchFamily="18" charset="0"/>
                <a:cs typeface="Times New Roman" panose="02020603050405020304" pitchFamily="18" charset="0"/>
              </a:rPr>
              <a:t>is the set of instructions directly executed by the control unit (CU), including scalar and program flow control instructions. </a:t>
            </a:r>
          </a:p>
          <a:p>
            <a:r>
              <a:rPr lang="en-US" sz="2000" b="1" dirty="0">
                <a:solidFill>
                  <a:srgbClr val="C00000"/>
                </a:solidFill>
                <a:latin typeface="Times New Roman" panose="02020603050405020304" pitchFamily="18" charset="0"/>
                <a:cs typeface="Times New Roman" panose="02020603050405020304" pitchFamily="18" charset="0"/>
              </a:rPr>
              <a:t>3. I </a:t>
            </a:r>
            <a:r>
              <a:rPr lang="en-US" sz="2000" b="1" dirty="0" smtClean="0">
                <a:solidFill>
                  <a:srgbClr val="C00000"/>
                </a:solidFill>
                <a:latin typeface="Times New Roman" panose="02020603050405020304" pitchFamily="18" charset="0"/>
                <a:cs typeface="Times New Roman" panose="02020603050405020304" pitchFamily="18" charset="0"/>
              </a:rPr>
              <a:t>is </a:t>
            </a:r>
            <a:r>
              <a:rPr lang="en-US" sz="2000" b="1" dirty="0">
                <a:solidFill>
                  <a:srgbClr val="C00000"/>
                </a:solidFill>
                <a:latin typeface="Times New Roman" panose="02020603050405020304" pitchFamily="18" charset="0"/>
                <a:cs typeface="Times New Roman" panose="02020603050405020304" pitchFamily="18" charset="0"/>
              </a:rPr>
              <a:t>the set of instructions broadcast by the CU to all PEs for parallel execution. These include arithmetic, logic, data routing, masking, and other local operations executed by each active PE over data within that PE.</a:t>
            </a:r>
            <a:r>
              <a:rPr lang="en-US" sz="2000" b="1" dirty="0">
                <a:solidFill>
                  <a:srgbClr val="002060"/>
                </a:solidFill>
                <a:latin typeface="Times New Roman" panose="02020603050405020304" pitchFamily="18" charset="0"/>
                <a:cs typeface="Times New Roman" panose="02020603050405020304" pitchFamily="18" charset="0"/>
              </a:rPr>
              <a:t> </a:t>
            </a:r>
          </a:p>
          <a:p>
            <a:r>
              <a:rPr lang="en-US" sz="2000" b="1" dirty="0">
                <a:solidFill>
                  <a:srgbClr val="002060"/>
                </a:solidFill>
                <a:latin typeface="Times New Roman" panose="02020603050405020304" pitchFamily="18" charset="0"/>
                <a:cs typeface="Times New Roman" panose="02020603050405020304" pitchFamily="18" charset="0"/>
              </a:rPr>
              <a:t>4. M is the set of masking schemes, where each mask partitions the set of PEs into enabled and disabled subsets. </a:t>
            </a:r>
          </a:p>
          <a:p>
            <a:r>
              <a:rPr lang="en-US" sz="2000" b="1" dirty="0">
                <a:solidFill>
                  <a:srgbClr val="C00000"/>
                </a:solidFill>
                <a:latin typeface="Times New Roman" panose="02020603050405020304" pitchFamily="18" charset="0"/>
                <a:cs typeface="Times New Roman" panose="02020603050405020304" pitchFamily="18" charset="0"/>
              </a:rPr>
              <a:t>R is the set of data-routing functions, specifying various patterns to be set up in the interconnection network for inter-PE communications. </a:t>
            </a:r>
            <a:endParaRPr lang="en-IN" sz="20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8215869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760" y="65505"/>
            <a:ext cx="7588553" cy="666572"/>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52</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46424" y="859024"/>
            <a:ext cx="11932562" cy="5366070"/>
          </a:xfrm>
        </p:spPr>
        <p:txBody>
          <a:bodyPr>
            <a:noAutofit/>
          </a:bodyPr>
          <a:lstStyle/>
          <a:p>
            <a:pPr marL="0" indent="0">
              <a:buNone/>
            </a:pPr>
            <a:r>
              <a:rPr lang="en-IN" sz="2000" b="1" dirty="0" err="1" smtClean="0">
                <a:solidFill>
                  <a:srgbClr val="0070C0"/>
                </a:solidFill>
                <a:latin typeface="Times New Roman" panose="02020603050405020304" pitchFamily="18" charset="0"/>
                <a:cs typeface="Times New Roman" panose="02020603050405020304" pitchFamily="18" charset="0"/>
              </a:rPr>
              <a:t>Multivector</a:t>
            </a:r>
            <a:r>
              <a:rPr lang="en-IN" sz="2000" b="1" dirty="0" smtClean="0">
                <a:solidFill>
                  <a:srgbClr val="0070C0"/>
                </a:solidFill>
                <a:latin typeface="Times New Roman" panose="02020603050405020304" pitchFamily="18" charset="0"/>
                <a:cs typeface="Times New Roman" panose="02020603050405020304" pitchFamily="18" charset="0"/>
              </a:rPr>
              <a:t> </a:t>
            </a:r>
            <a:r>
              <a:rPr lang="en-IN" sz="2000" b="1" dirty="0">
                <a:solidFill>
                  <a:srgbClr val="0070C0"/>
                </a:solidFill>
                <a:latin typeface="Times New Roman" panose="02020603050405020304" pitchFamily="18" charset="0"/>
                <a:cs typeface="Times New Roman" panose="02020603050405020304" pitchFamily="18" charset="0"/>
              </a:rPr>
              <a:t>and SIMD Computers </a:t>
            </a:r>
          </a:p>
          <a:p>
            <a:pPr marL="0" indent="0" algn="just">
              <a:buNone/>
            </a:pPr>
            <a:endParaRPr lang="en-IN" sz="2000" b="1" dirty="0">
              <a:solidFill>
                <a:srgbClr val="00B0F0"/>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111095" y="1226664"/>
            <a:ext cx="11995490" cy="830997"/>
          </a:xfrm>
          <a:prstGeom prst="rect">
            <a:avLst/>
          </a:prstGeom>
        </p:spPr>
        <p:txBody>
          <a:bodyPr wrap="square">
            <a:spAutoFit/>
          </a:bodyPr>
          <a:lstStyle/>
          <a:p>
            <a:r>
              <a:rPr lang="en-IN" sz="2400" b="1" dirty="0" smtClean="0">
                <a:solidFill>
                  <a:srgbClr val="002060"/>
                </a:solidFill>
                <a:latin typeface="Times New Roman" panose="02020603050405020304" pitchFamily="18" charset="0"/>
                <a:cs typeface="Times New Roman" panose="02020603050405020304" pitchFamily="18" charset="0"/>
              </a:rPr>
              <a:t>SIMD Super computers</a:t>
            </a:r>
          </a:p>
          <a:p>
            <a:endParaRPr lang="en-IN" sz="2400" b="1" dirty="0" smtClean="0">
              <a:solidFill>
                <a:srgbClr val="00206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5"/>
          <a:stretch>
            <a:fillRect/>
          </a:stretch>
        </p:blipFill>
        <p:spPr>
          <a:xfrm>
            <a:off x="2284369" y="1590861"/>
            <a:ext cx="6590677" cy="4478633"/>
          </a:xfrm>
          <a:prstGeom prst="rect">
            <a:avLst/>
          </a:prstGeom>
        </p:spPr>
      </p:pic>
    </p:spTree>
    <p:extLst>
      <p:ext uri="{BB962C8B-B14F-4D97-AF65-F5344CB8AC3E}">
        <p14:creationId xmlns:p14="http://schemas.microsoft.com/office/powerpoint/2010/main" xmlns="" val="38138888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760" y="65505"/>
            <a:ext cx="7588553" cy="666572"/>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53</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46424" y="859024"/>
            <a:ext cx="11932562" cy="5366070"/>
          </a:xfrm>
        </p:spPr>
        <p:txBody>
          <a:bodyPr>
            <a:noAutofit/>
          </a:bodyPr>
          <a:lstStyle/>
          <a:p>
            <a:pPr marL="0" indent="0">
              <a:buNone/>
            </a:pPr>
            <a:r>
              <a:rPr lang="en-US" sz="2000" b="1" dirty="0" smtClean="0"/>
              <a:t> </a:t>
            </a:r>
            <a:r>
              <a:rPr lang="en-US" sz="2000" b="1" dirty="0">
                <a:solidFill>
                  <a:srgbClr val="0070C0"/>
                </a:solidFill>
                <a:latin typeface="Times New Roman" panose="02020603050405020304" pitchFamily="18" charset="0"/>
                <a:cs typeface="Times New Roman" panose="02020603050405020304" pitchFamily="18" charset="0"/>
              </a:rPr>
              <a:t>PRAM AND VLSI MODELS </a:t>
            </a:r>
          </a:p>
          <a:p>
            <a:pPr marL="0" indent="0">
              <a:buNone/>
            </a:pPr>
            <a:r>
              <a:rPr lang="en-US" sz="2000" b="1" dirty="0" smtClean="0">
                <a:solidFill>
                  <a:srgbClr val="C00000"/>
                </a:solidFill>
                <a:latin typeface="Times New Roman" panose="02020603050405020304" pitchFamily="18" charset="0"/>
                <a:cs typeface="Times New Roman" panose="02020603050405020304" pitchFamily="18" charset="0"/>
              </a:rPr>
              <a:t>PRAM </a:t>
            </a:r>
            <a:r>
              <a:rPr lang="en-US" sz="2000" b="1" dirty="0">
                <a:solidFill>
                  <a:srgbClr val="C00000"/>
                </a:solidFill>
                <a:latin typeface="Times New Roman" panose="02020603050405020304" pitchFamily="18" charset="0"/>
                <a:cs typeface="Times New Roman" panose="02020603050405020304" pitchFamily="18" charset="0"/>
              </a:rPr>
              <a:t>model (Parallel Random Access Machine) </a:t>
            </a:r>
          </a:p>
          <a:p>
            <a:r>
              <a:rPr lang="en-US" sz="2000" b="1" dirty="0" smtClean="0">
                <a:solidFill>
                  <a:srgbClr val="C00000"/>
                </a:solidFill>
                <a:latin typeface="Times New Roman" panose="02020603050405020304" pitchFamily="18" charset="0"/>
                <a:cs typeface="Times New Roman" panose="02020603050405020304" pitchFamily="18" charset="0"/>
              </a:rPr>
              <a:t> </a:t>
            </a:r>
            <a:r>
              <a:rPr lang="en-US" sz="1800" b="1" dirty="0">
                <a:solidFill>
                  <a:srgbClr val="002060"/>
                </a:solidFill>
                <a:latin typeface="Times New Roman" panose="02020603050405020304" pitchFamily="18" charset="0"/>
                <a:cs typeface="Times New Roman" panose="02020603050405020304" pitchFamily="18" charset="0"/>
              </a:rPr>
              <a:t>PRAM is a theoretical model of parallel computation in which an arbitrary but finite number of processors can access any value in an arbitrarily large shared memory in a single time step. </a:t>
            </a:r>
          </a:p>
          <a:p>
            <a:r>
              <a:rPr lang="en-US" sz="1800" b="1" dirty="0" smtClean="0">
                <a:solidFill>
                  <a:srgbClr val="C00000"/>
                </a:solidFill>
                <a:latin typeface="Times New Roman" panose="02020603050405020304" pitchFamily="18" charset="0"/>
                <a:cs typeface="Times New Roman" panose="02020603050405020304" pitchFamily="18" charset="0"/>
              </a:rPr>
              <a:t> </a:t>
            </a:r>
            <a:r>
              <a:rPr lang="en-US" sz="1800" b="1" dirty="0">
                <a:solidFill>
                  <a:srgbClr val="C00000"/>
                </a:solidFill>
                <a:latin typeface="Times New Roman" panose="02020603050405020304" pitchFamily="18" charset="0"/>
                <a:cs typeface="Times New Roman" panose="02020603050405020304" pitchFamily="18" charset="0"/>
              </a:rPr>
              <a:t>Processors may execute different instruction streams, but work synchronously. This model assumes a shared memory, multiprocessor machine as shown: </a:t>
            </a:r>
          </a:p>
          <a:p>
            <a:r>
              <a:rPr lang="en-US" sz="1800" b="1" dirty="0">
                <a:solidFill>
                  <a:srgbClr val="002060"/>
                </a:solidFill>
                <a:latin typeface="Times New Roman" panose="02020603050405020304" pitchFamily="18" charset="0"/>
                <a:cs typeface="Times New Roman" panose="02020603050405020304" pitchFamily="18" charset="0"/>
              </a:rPr>
              <a:t>The machine size n can be arbitrarily large </a:t>
            </a:r>
          </a:p>
          <a:p>
            <a:r>
              <a:rPr lang="en-US" sz="1800" b="1" dirty="0" smtClean="0">
                <a:solidFill>
                  <a:srgbClr val="C00000"/>
                </a:solidFill>
                <a:latin typeface="Times New Roman" panose="02020603050405020304" pitchFamily="18" charset="0"/>
                <a:cs typeface="Times New Roman" panose="02020603050405020304" pitchFamily="18" charset="0"/>
              </a:rPr>
              <a:t>The </a:t>
            </a:r>
            <a:r>
              <a:rPr lang="en-US" sz="1800" b="1" dirty="0">
                <a:solidFill>
                  <a:srgbClr val="C00000"/>
                </a:solidFill>
                <a:latin typeface="Times New Roman" panose="02020603050405020304" pitchFamily="18" charset="0"/>
                <a:cs typeface="Times New Roman" panose="02020603050405020304" pitchFamily="18" charset="0"/>
              </a:rPr>
              <a:t>machine is synchronous at the instruction level. That is, each processor is executing it's own series of instructions, and the entire machine operates at a basic time step (cycle). Within each cycle, each processor executes exactly one operation or does nothing, i.e. it is idle. </a:t>
            </a:r>
            <a:endParaRPr lang="en-IN" sz="1800" dirty="0"/>
          </a:p>
          <a:p>
            <a:r>
              <a:rPr lang="en-US" sz="1800" b="1" dirty="0">
                <a:solidFill>
                  <a:srgbClr val="002060"/>
                </a:solidFill>
                <a:latin typeface="Times New Roman" panose="02020603050405020304" pitchFamily="18" charset="0"/>
                <a:cs typeface="Times New Roman" panose="02020603050405020304" pitchFamily="18" charset="0"/>
              </a:rPr>
              <a:t>An instruction can be any random access machine instruction, such as: fetch some operands from memory, perform an ALU operation on the data, and store the result back in memory. </a:t>
            </a:r>
          </a:p>
          <a:p>
            <a:r>
              <a:rPr lang="en-US" sz="1800" b="1" dirty="0" smtClean="0">
                <a:solidFill>
                  <a:srgbClr val="C00000"/>
                </a:solidFill>
                <a:latin typeface="Times New Roman" panose="02020603050405020304" pitchFamily="18" charset="0"/>
                <a:cs typeface="Times New Roman" panose="02020603050405020304" pitchFamily="18" charset="0"/>
              </a:rPr>
              <a:t>All </a:t>
            </a:r>
            <a:r>
              <a:rPr lang="en-US" sz="1800" b="1" dirty="0">
                <a:solidFill>
                  <a:srgbClr val="C00000"/>
                </a:solidFill>
                <a:latin typeface="Times New Roman" panose="02020603050405020304" pitchFamily="18" charset="0"/>
                <a:cs typeface="Times New Roman" panose="02020603050405020304" pitchFamily="18" charset="0"/>
              </a:rPr>
              <a:t>processors implicitly synchronize on each cycle and the synchronization overhead is assumed to be zero. </a:t>
            </a:r>
          </a:p>
          <a:p>
            <a:r>
              <a:rPr lang="en-US" sz="1800" b="1" dirty="0">
                <a:solidFill>
                  <a:srgbClr val="002060"/>
                </a:solidFill>
                <a:latin typeface="Times New Roman" panose="02020603050405020304" pitchFamily="18" charset="0"/>
                <a:cs typeface="Times New Roman" panose="02020603050405020304" pitchFamily="18" charset="0"/>
              </a:rPr>
              <a:t>Communication is done through reading and writing of shared variables. </a:t>
            </a:r>
          </a:p>
          <a:p>
            <a:r>
              <a:rPr lang="en-US" sz="1800" b="1" dirty="0" smtClean="0">
                <a:solidFill>
                  <a:srgbClr val="C00000"/>
                </a:solidFill>
                <a:latin typeface="Times New Roman" panose="02020603050405020304" pitchFamily="18" charset="0"/>
                <a:cs typeface="Times New Roman" panose="02020603050405020304" pitchFamily="18" charset="0"/>
              </a:rPr>
              <a:t>Memory </a:t>
            </a:r>
            <a:r>
              <a:rPr lang="en-US" sz="1800" b="1" dirty="0">
                <a:solidFill>
                  <a:srgbClr val="C00000"/>
                </a:solidFill>
                <a:latin typeface="Times New Roman" panose="02020603050405020304" pitchFamily="18" charset="0"/>
                <a:cs typeface="Times New Roman" panose="02020603050405020304" pitchFamily="18" charset="0"/>
              </a:rPr>
              <a:t>access can be specified to be UMA, NUMA, EREW, CREW, or CRCW with a defined conflict policy. </a:t>
            </a:r>
          </a:p>
          <a:p>
            <a:r>
              <a:rPr lang="en-US" sz="1800" b="1" dirty="0">
                <a:solidFill>
                  <a:srgbClr val="002060"/>
                </a:solidFill>
                <a:latin typeface="Times New Roman" panose="02020603050405020304" pitchFamily="18" charset="0"/>
                <a:cs typeface="Times New Roman" panose="02020603050405020304" pitchFamily="18" charset="0"/>
              </a:rPr>
              <a:t>The PRAM model can apply to SIMD class machines if all processors execute identical instructions on the same cycle or to MIMD class machines if the processors are executing different instructions. </a:t>
            </a:r>
          </a:p>
          <a:p>
            <a:r>
              <a:rPr lang="en-US" sz="2000" b="1" dirty="0" smtClean="0">
                <a:solidFill>
                  <a:srgbClr val="C00000"/>
                </a:solidFill>
                <a:latin typeface="Times New Roman" panose="02020603050405020304" pitchFamily="18" charset="0"/>
                <a:cs typeface="Times New Roman" panose="02020603050405020304" pitchFamily="18" charset="0"/>
              </a:rPr>
              <a:t> </a:t>
            </a:r>
            <a:r>
              <a:rPr lang="en-US" sz="2000" b="1" dirty="0">
                <a:solidFill>
                  <a:srgbClr val="C00000"/>
                </a:solidFill>
                <a:latin typeface="Times New Roman" panose="02020603050405020304" pitchFamily="18" charset="0"/>
                <a:cs typeface="Times New Roman" panose="02020603050405020304" pitchFamily="18" charset="0"/>
              </a:rPr>
              <a:t>Load imbalance is the only form of overhead in the PRAM model. </a:t>
            </a:r>
          </a:p>
          <a:p>
            <a:endParaRPr lang="en-US" sz="20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0769017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760" y="65505"/>
            <a:ext cx="7588553" cy="666572"/>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54</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46424" y="859024"/>
            <a:ext cx="11932562" cy="5366070"/>
          </a:xfrm>
        </p:spPr>
        <p:txBody>
          <a:bodyPr>
            <a:noAutofit/>
          </a:bodyPr>
          <a:lstStyle/>
          <a:p>
            <a:pPr marL="0" indent="0">
              <a:buNone/>
            </a:pPr>
            <a:r>
              <a:rPr lang="en-US" sz="2000" b="1" dirty="0" smtClean="0"/>
              <a:t> </a:t>
            </a:r>
            <a:r>
              <a:rPr lang="en-US" sz="2000" b="1" dirty="0">
                <a:solidFill>
                  <a:srgbClr val="0070C0"/>
                </a:solidFill>
                <a:latin typeface="Times New Roman" panose="02020603050405020304" pitchFamily="18" charset="0"/>
                <a:cs typeface="Times New Roman" panose="02020603050405020304" pitchFamily="18" charset="0"/>
              </a:rPr>
              <a:t>PRAM AND VLSI MODELS </a:t>
            </a:r>
          </a:p>
          <a:p>
            <a:pPr marL="0" indent="0">
              <a:buNone/>
            </a:pPr>
            <a:r>
              <a:rPr lang="en-US" sz="2000" b="1" dirty="0" smtClean="0">
                <a:solidFill>
                  <a:srgbClr val="C00000"/>
                </a:solidFill>
                <a:latin typeface="Times New Roman" panose="02020603050405020304" pitchFamily="18" charset="0"/>
                <a:cs typeface="Times New Roman" panose="02020603050405020304" pitchFamily="18" charset="0"/>
              </a:rPr>
              <a:t>PRAM </a:t>
            </a:r>
            <a:r>
              <a:rPr lang="en-US" sz="2000" b="1" dirty="0">
                <a:solidFill>
                  <a:srgbClr val="C00000"/>
                </a:solidFill>
                <a:latin typeface="Times New Roman" panose="02020603050405020304" pitchFamily="18" charset="0"/>
                <a:cs typeface="Times New Roman" panose="02020603050405020304" pitchFamily="18" charset="0"/>
              </a:rPr>
              <a:t>model (Parallel Random Access Machine) </a:t>
            </a:r>
          </a:p>
          <a:p>
            <a:r>
              <a:rPr lang="en-US" sz="2000" b="1" dirty="0" smtClean="0">
                <a:solidFill>
                  <a:srgbClr val="C00000"/>
                </a:solidFill>
                <a:latin typeface="Times New Roman" panose="02020603050405020304" pitchFamily="18" charset="0"/>
                <a:cs typeface="Times New Roman" panose="02020603050405020304" pitchFamily="18" charset="0"/>
              </a:rPr>
              <a:t> </a:t>
            </a:r>
            <a:endParaRPr lang="en-US" sz="2000" b="1" dirty="0">
              <a:solidFill>
                <a:srgbClr val="C0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5"/>
          <a:stretch>
            <a:fillRect/>
          </a:stretch>
        </p:blipFill>
        <p:spPr>
          <a:xfrm>
            <a:off x="2357086" y="1623701"/>
            <a:ext cx="6445084" cy="4355823"/>
          </a:xfrm>
          <a:prstGeom prst="rect">
            <a:avLst/>
          </a:prstGeom>
        </p:spPr>
      </p:pic>
    </p:spTree>
    <p:extLst>
      <p:ext uri="{BB962C8B-B14F-4D97-AF65-F5344CB8AC3E}">
        <p14:creationId xmlns:p14="http://schemas.microsoft.com/office/powerpoint/2010/main" xmlns="" val="220452155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760" y="65505"/>
            <a:ext cx="7588553" cy="666572"/>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55</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46424" y="859024"/>
            <a:ext cx="11932562" cy="5366070"/>
          </a:xfrm>
        </p:spPr>
        <p:txBody>
          <a:bodyPr>
            <a:noAutofit/>
          </a:bodyPr>
          <a:lstStyle/>
          <a:p>
            <a:pPr marL="0" indent="0">
              <a:buNone/>
            </a:pPr>
            <a:r>
              <a:rPr lang="en-US" sz="2000" b="1" dirty="0" smtClean="0"/>
              <a:t> </a:t>
            </a:r>
            <a:r>
              <a:rPr lang="en-US" sz="2000" b="1" dirty="0">
                <a:solidFill>
                  <a:srgbClr val="0070C0"/>
                </a:solidFill>
                <a:latin typeface="Times New Roman" panose="02020603050405020304" pitchFamily="18" charset="0"/>
                <a:cs typeface="Times New Roman" panose="02020603050405020304" pitchFamily="18" charset="0"/>
              </a:rPr>
              <a:t>PRAM AND VLSI MODELS </a:t>
            </a:r>
          </a:p>
          <a:p>
            <a:pPr marL="0" indent="0">
              <a:buNone/>
            </a:pPr>
            <a:r>
              <a:rPr lang="en-US" sz="2000" b="1" dirty="0" smtClean="0">
                <a:solidFill>
                  <a:srgbClr val="C00000"/>
                </a:solidFill>
                <a:latin typeface="Times New Roman" panose="02020603050405020304" pitchFamily="18" charset="0"/>
                <a:cs typeface="Times New Roman" panose="02020603050405020304" pitchFamily="18" charset="0"/>
              </a:rPr>
              <a:t>PRAM </a:t>
            </a:r>
            <a:r>
              <a:rPr lang="en-US" sz="2000" b="1" dirty="0">
                <a:solidFill>
                  <a:srgbClr val="C00000"/>
                </a:solidFill>
                <a:latin typeface="Times New Roman" panose="02020603050405020304" pitchFamily="18" charset="0"/>
                <a:cs typeface="Times New Roman" panose="02020603050405020304" pitchFamily="18" charset="0"/>
              </a:rPr>
              <a:t>model (Parallel Random Access Machine) </a:t>
            </a:r>
          </a:p>
          <a:p>
            <a:pPr marL="0" indent="0">
              <a:buNone/>
            </a:pPr>
            <a:r>
              <a:rPr lang="en-US" sz="2000" b="1" dirty="0" smtClean="0">
                <a:solidFill>
                  <a:srgbClr val="C00000"/>
                </a:solidFill>
                <a:latin typeface="Times New Roman" panose="02020603050405020304" pitchFamily="18" charset="0"/>
                <a:cs typeface="Times New Roman" panose="02020603050405020304" pitchFamily="18" charset="0"/>
              </a:rPr>
              <a:t> </a:t>
            </a:r>
            <a:endParaRPr lang="en-US" sz="2000" b="1" dirty="0">
              <a:solidFill>
                <a:srgbClr val="C00000"/>
              </a:solidFill>
              <a:latin typeface="Times New Roman" panose="02020603050405020304" pitchFamily="18" charset="0"/>
              <a:cs typeface="Times New Roman" panose="02020603050405020304" pitchFamily="18" charset="0"/>
            </a:endParaRPr>
          </a:p>
        </p:txBody>
      </p:sp>
      <p:sp>
        <p:nvSpPr>
          <p:cNvPr id="7" name="Rectangle 6"/>
          <p:cNvSpPr/>
          <p:nvPr/>
        </p:nvSpPr>
        <p:spPr>
          <a:xfrm>
            <a:off x="366623" y="1968560"/>
            <a:ext cx="11512032" cy="3970318"/>
          </a:xfrm>
          <a:prstGeom prst="rect">
            <a:avLst/>
          </a:prstGeom>
        </p:spPr>
        <p:txBody>
          <a:bodyPr wrap="square">
            <a:spAutoFit/>
          </a:bodyPr>
          <a:lstStyle/>
          <a:p>
            <a:r>
              <a:rPr lang="en-US" b="1" dirty="0">
                <a:solidFill>
                  <a:srgbClr val="002060"/>
                </a:solidFill>
                <a:latin typeface="Times New Roman" panose="02020603050405020304" pitchFamily="18" charset="0"/>
                <a:cs typeface="Times New Roman" panose="02020603050405020304" pitchFamily="18" charset="0"/>
              </a:rPr>
              <a:t>An n-processor PRAM (Fig. 1.14) has a globally addressable memory. </a:t>
            </a:r>
          </a:p>
          <a:p>
            <a:pPr algn="just"/>
            <a:r>
              <a:rPr lang="en-US" b="1" dirty="0">
                <a:solidFill>
                  <a:srgbClr val="002060"/>
                </a:solidFill>
                <a:latin typeface="Times New Roman" panose="02020603050405020304" pitchFamily="18" charset="0"/>
                <a:cs typeface="Times New Roman" panose="02020603050405020304" pitchFamily="18" charset="0"/>
              </a:rPr>
              <a:t>The shared memory can be distributed among the processors or centralized in one place. The </a:t>
            </a:r>
            <a:r>
              <a:rPr lang="en-US" b="1" dirty="0">
                <a:solidFill>
                  <a:srgbClr val="FF0000"/>
                </a:solidFill>
                <a:latin typeface="Times New Roman" panose="02020603050405020304" pitchFamily="18" charset="0"/>
                <a:cs typeface="Times New Roman" panose="02020603050405020304" pitchFamily="18" charset="0"/>
              </a:rPr>
              <a:t>n</a:t>
            </a:r>
            <a:r>
              <a:rPr lang="en-US" b="1" dirty="0">
                <a:solidFill>
                  <a:srgbClr val="002060"/>
                </a:solidFill>
                <a:latin typeface="Times New Roman" panose="02020603050405020304" pitchFamily="18" charset="0"/>
                <a:cs typeface="Times New Roman" panose="02020603050405020304" pitchFamily="18" charset="0"/>
              </a:rPr>
              <a:t> processors operate on a synchronized read-memory, compute, and write-memory cycle. With shared memory, the model must specify how concurrent read and concurrent write of memory are handled. </a:t>
            </a:r>
          </a:p>
          <a:p>
            <a:r>
              <a:rPr lang="en-US" b="1" dirty="0">
                <a:solidFill>
                  <a:srgbClr val="002060"/>
                </a:solidFill>
                <a:latin typeface="Times New Roman" panose="02020603050405020304" pitchFamily="18" charset="0"/>
                <a:cs typeface="Times New Roman" panose="02020603050405020304" pitchFamily="18" charset="0"/>
              </a:rPr>
              <a:t>Four memory-update options are possible: </a:t>
            </a:r>
          </a:p>
          <a:p>
            <a:pPr marL="285750" indent="-285750">
              <a:buFont typeface="Arial" panose="020B0604020202020204" pitchFamily="34" charset="0"/>
              <a:buChar char="•"/>
            </a:pPr>
            <a:r>
              <a:rPr lang="en-US" b="1" dirty="0" smtClean="0">
                <a:solidFill>
                  <a:srgbClr val="002060"/>
                </a:solidFill>
                <a:latin typeface="Times New Roman" panose="02020603050405020304" pitchFamily="18" charset="0"/>
                <a:cs typeface="Times New Roman" panose="02020603050405020304" pitchFamily="18" charset="0"/>
              </a:rPr>
              <a:t> </a:t>
            </a:r>
            <a:r>
              <a:rPr lang="en-US" b="1" dirty="0">
                <a:solidFill>
                  <a:srgbClr val="C00000"/>
                </a:solidFill>
                <a:latin typeface="Times New Roman" panose="02020603050405020304" pitchFamily="18" charset="0"/>
                <a:cs typeface="Times New Roman" panose="02020603050405020304" pitchFamily="18" charset="0"/>
              </a:rPr>
              <a:t>Exclusive Read (ER) — This allows at </a:t>
            </a:r>
            <a:r>
              <a:rPr lang="en-US" b="1" dirty="0" smtClean="0">
                <a:solidFill>
                  <a:srgbClr val="C00000"/>
                </a:solidFill>
                <a:latin typeface="Times New Roman" panose="02020603050405020304" pitchFamily="18" charset="0"/>
                <a:cs typeface="Times New Roman" panose="02020603050405020304" pitchFamily="18" charset="0"/>
              </a:rPr>
              <a:t>most </a:t>
            </a:r>
            <a:r>
              <a:rPr lang="en-US" b="1" dirty="0">
                <a:solidFill>
                  <a:srgbClr val="C00000"/>
                </a:solidFill>
                <a:latin typeface="Times New Roman" panose="02020603050405020304" pitchFamily="18" charset="0"/>
                <a:cs typeface="Times New Roman" panose="02020603050405020304" pitchFamily="18" charset="0"/>
              </a:rPr>
              <a:t>one processor to read from any memory location in each cycle, a rather restrictive policy. </a:t>
            </a:r>
          </a:p>
          <a:p>
            <a:pPr marL="285750" indent="-285750">
              <a:buFont typeface="Arial" panose="020B0604020202020204" pitchFamily="34" charset="0"/>
              <a:buChar char="•"/>
            </a:pPr>
            <a:r>
              <a:rPr lang="en-US" b="1" dirty="0" smtClean="0">
                <a:solidFill>
                  <a:srgbClr val="002060"/>
                </a:solidFill>
                <a:latin typeface="Times New Roman" panose="02020603050405020304" pitchFamily="18" charset="0"/>
                <a:cs typeface="Times New Roman" panose="02020603050405020304" pitchFamily="18" charset="0"/>
              </a:rPr>
              <a:t>Exclusive </a:t>
            </a:r>
            <a:r>
              <a:rPr lang="en-US" b="1" dirty="0">
                <a:solidFill>
                  <a:srgbClr val="002060"/>
                </a:solidFill>
                <a:latin typeface="Times New Roman" panose="02020603050405020304" pitchFamily="18" charset="0"/>
                <a:cs typeface="Times New Roman" panose="02020603050405020304" pitchFamily="18" charset="0"/>
              </a:rPr>
              <a:t>Write (EW) — This allows at most one processor to write into a memory location at a time. </a:t>
            </a:r>
          </a:p>
          <a:p>
            <a:pPr marL="285750" indent="-285750">
              <a:buFont typeface="Arial" panose="020B0604020202020204" pitchFamily="34" charset="0"/>
              <a:buChar char="•"/>
            </a:pPr>
            <a:r>
              <a:rPr lang="en-US" b="1" dirty="0">
                <a:solidFill>
                  <a:srgbClr val="C00000"/>
                </a:solidFill>
                <a:latin typeface="Times New Roman" panose="02020603050405020304" pitchFamily="18" charset="0"/>
                <a:cs typeface="Times New Roman" panose="02020603050405020304" pitchFamily="18" charset="0"/>
              </a:rPr>
              <a:t>Concurrent Read (CR) — This allows multiple processors to read the same information from the same memory cell in the same cycle. </a:t>
            </a:r>
          </a:p>
          <a:p>
            <a:endParaRPr lang="en-IN" b="1" dirty="0">
              <a:solidFill>
                <a:srgbClr val="002060"/>
              </a:solidFill>
              <a:latin typeface="Times New Roman" panose="02020603050405020304" pitchFamily="18" charset="0"/>
              <a:cs typeface="Times New Roman" panose="02020603050405020304" pitchFamily="18" charset="0"/>
            </a:endParaRPr>
          </a:p>
          <a:p>
            <a:r>
              <a:rPr lang="en-US" b="1" dirty="0">
                <a:solidFill>
                  <a:srgbClr val="002060"/>
                </a:solidFill>
                <a:latin typeface="Times New Roman" panose="02020603050405020304" pitchFamily="18" charset="0"/>
                <a:cs typeface="Times New Roman" panose="02020603050405020304" pitchFamily="18" charset="0"/>
              </a:rPr>
              <a:t>Concurrent Write (CW) — This allows simultaneous writes to the same memory location. </a:t>
            </a:r>
          </a:p>
          <a:p>
            <a:r>
              <a:rPr lang="en-US" b="1" dirty="0">
                <a:solidFill>
                  <a:srgbClr val="002060"/>
                </a:solidFill>
                <a:latin typeface="Times New Roman" panose="02020603050405020304" pitchFamily="18" charset="0"/>
                <a:cs typeface="Times New Roman" panose="02020603050405020304" pitchFamily="18" charset="0"/>
              </a:rPr>
              <a:t>In order to avoid confusion, some policy must be set up to resolve the write conflicts. Various combinations of the above options lead to several variants of the PRAM model as specified below. </a:t>
            </a:r>
          </a:p>
        </p:txBody>
      </p:sp>
    </p:spTree>
    <p:extLst>
      <p:ext uri="{BB962C8B-B14F-4D97-AF65-F5344CB8AC3E}">
        <p14:creationId xmlns:p14="http://schemas.microsoft.com/office/powerpoint/2010/main" xmlns="" val="13998272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760" y="65505"/>
            <a:ext cx="7588553" cy="666572"/>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56</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46424" y="859024"/>
            <a:ext cx="11932562" cy="5366070"/>
          </a:xfrm>
        </p:spPr>
        <p:txBody>
          <a:bodyPr>
            <a:noAutofit/>
          </a:bodyPr>
          <a:lstStyle/>
          <a:p>
            <a:pPr marL="0" indent="0">
              <a:buNone/>
            </a:pPr>
            <a:r>
              <a:rPr lang="en-US" sz="2000" b="1" dirty="0" smtClean="0"/>
              <a:t> </a:t>
            </a:r>
            <a:r>
              <a:rPr lang="en-US" sz="2000" b="1" dirty="0">
                <a:solidFill>
                  <a:srgbClr val="0070C0"/>
                </a:solidFill>
                <a:latin typeface="Times New Roman" panose="02020603050405020304" pitchFamily="18" charset="0"/>
                <a:cs typeface="Times New Roman" panose="02020603050405020304" pitchFamily="18" charset="0"/>
              </a:rPr>
              <a:t>PRAM AND VLSI MODELS </a:t>
            </a:r>
          </a:p>
          <a:p>
            <a:pPr marL="0" indent="0">
              <a:buNone/>
            </a:pPr>
            <a:r>
              <a:rPr lang="en-US" sz="2000" b="1" dirty="0" smtClean="0">
                <a:solidFill>
                  <a:srgbClr val="C00000"/>
                </a:solidFill>
                <a:latin typeface="Times New Roman" panose="02020603050405020304" pitchFamily="18" charset="0"/>
                <a:cs typeface="Times New Roman" panose="02020603050405020304" pitchFamily="18" charset="0"/>
              </a:rPr>
              <a:t>PRAM </a:t>
            </a:r>
            <a:r>
              <a:rPr lang="en-US" sz="2000" b="1" dirty="0">
                <a:solidFill>
                  <a:srgbClr val="C00000"/>
                </a:solidFill>
                <a:latin typeface="Times New Roman" panose="02020603050405020304" pitchFamily="18" charset="0"/>
                <a:cs typeface="Times New Roman" panose="02020603050405020304" pitchFamily="18" charset="0"/>
              </a:rPr>
              <a:t>model (Parallel Random Access Machine) </a:t>
            </a:r>
            <a:endParaRPr lang="en-US" sz="2000" b="1" dirty="0" smtClean="0">
              <a:solidFill>
                <a:srgbClr val="C00000"/>
              </a:solidFill>
              <a:latin typeface="Times New Roman" panose="02020603050405020304" pitchFamily="18" charset="0"/>
              <a:cs typeface="Times New Roman" panose="02020603050405020304" pitchFamily="18" charset="0"/>
            </a:endParaRPr>
          </a:p>
          <a:p>
            <a:pPr marL="0" indent="0">
              <a:buNone/>
            </a:pPr>
            <a:r>
              <a:rPr lang="en-IN" sz="2000" b="1" dirty="0">
                <a:solidFill>
                  <a:srgbClr val="C00000"/>
                </a:solidFill>
                <a:latin typeface="Times New Roman" panose="02020603050405020304" pitchFamily="18" charset="0"/>
                <a:cs typeface="Times New Roman" panose="02020603050405020304" pitchFamily="18" charset="0"/>
              </a:rPr>
              <a:t>PRAM Variants </a:t>
            </a:r>
          </a:p>
          <a:p>
            <a:r>
              <a:rPr lang="en-US" sz="2000" b="1" dirty="0">
                <a:solidFill>
                  <a:srgbClr val="002060"/>
                </a:solidFill>
                <a:latin typeface="Times New Roman" panose="02020603050405020304" pitchFamily="18" charset="0"/>
                <a:cs typeface="Times New Roman" panose="02020603050405020304" pitchFamily="18" charset="0"/>
              </a:rPr>
              <a:t>There are 4 variants of the PRAM model, depending on how the memory reads and writes are handled. </a:t>
            </a:r>
          </a:p>
          <a:p>
            <a:r>
              <a:rPr lang="en-US" sz="2000" b="1" dirty="0" smtClean="0">
                <a:solidFill>
                  <a:srgbClr val="C00000"/>
                </a:solidFill>
                <a:latin typeface="Times New Roman" panose="02020603050405020304" pitchFamily="18" charset="0"/>
                <a:cs typeface="Times New Roman" panose="02020603050405020304" pitchFamily="18" charset="0"/>
              </a:rPr>
              <a:t> </a:t>
            </a:r>
            <a:r>
              <a:rPr lang="en-US" sz="2000" b="1" dirty="0">
                <a:solidFill>
                  <a:srgbClr val="C00000"/>
                </a:solidFill>
                <a:latin typeface="Times New Roman" panose="02020603050405020304" pitchFamily="18" charset="0"/>
                <a:cs typeface="Times New Roman" panose="02020603050405020304" pitchFamily="18" charset="0"/>
              </a:rPr>
              <a:t>EREW – PRAM Model (Exclusive Read, Exclusive Write): This model forbids more than one processor from reading or writing the same memory cell simultaneously. This is the most restrictive PRAM model proposed. </a:t>
            </a:r>
          </a:p>
          <a:p>
            <a:r>
              <a:rPr lang="en-US" sz="2000" b="1" dirty="0">
                <a:solidFill>
                  <a:srgbClr val="002060"/>
                </a:solidFill>
                <a:latin typeface="Times New Roman" panose="02020603050405020304" pitchFamily="18" charset="0"/>
                <a:cs typeface="Times New Roman" panose="02020603050405020304" pitchFamily="18" charset="0"/>
              </a:rPr>
              <a:t>CREW – PRAM Model (Concurrent Read, Exclusive Write); The write conflicts are avoided by mutual exclusion. Concurrent reads to the same memory location arc allowed. </a:t>
            </a:r>
          </a:p>
          <a:p>
            <a:r>
              <a:rPr lang="en-US" sz="2000" b="1" dirty="0" smtClean="0">
                <a:solidFill>
                  <a:srgbClr val="C00000"/>
                </a:solidFill>
                <a:latin typeface="Times New Roman" panose="02020603050405020304" pitchFamily="18" charset="0"/>
                <a:cs typeface="Times New Roman" panose="02020603050405020304" pitchFamily="18" charset="0"/>
              </a:rPr>
              <a:t>ERCW </a:t>
            </a:r>
            <a:r>
              <a:rPr lang="en-US" sz="2000" b="1" dirty="0">
                <a:solidFill>
                  <a:srgbClr val="C00000"/>
                </a:solidFill>
                <a:latin typeface="Times New Roman" panose="02020603050405020304" pitchFamily="18" charset="0"/>
                <a:cs typeface="Times New Roman" panose="02020603050405020304" pitchFamily="18" charset="0"/>
              </a:rPr>
              <a:t>– PRAM Model – This allows exclusive read or concurrent writes to the same memory location. </a:t>
            </a:r>
          </a:p>
          <a:p>
            <a:r>
              <a:rPr lang="en-US" sz="2000" b="1" dirty="0">
                <a:solidFill>
                  <a:srgbClr val="002060"/>
                </a:solidFill>
                <a:latin typeface="Times New Roman" panose="02020603050405020304" pitchFamily="18" charset="0"/>
                <a:cs typeface="Times New Roman" panose="02020603050405020304" pitchFamily="18" charset="0"/>
              </a:rPr>
              <a:t>CRCW – PRAM Model (Concurrent Read, Concurrent Write); This model allows either concurrent reads or concurrent writes to the same memory location. </a:t>
            </a:r>
          </a:p>
          <a:p>
            <a:pPr marL="0" indent="0">
              <a:buNone/>
            </a:pPr>
            <a:endParaRPr lang="en-US" sz="2000" b="1" dirty="0">
              <a:solidFill>
                <a:srgbClr val="C00000"/>
              </a:solidFill>
              <a:latin typeface="Times New Roman" panose="02020603050405020304" pitchFamily="18" charset="0"/>
              <a:cs typeface="Times New Roman" panose="02020603050405020304" pitchFamily="18" charset="0"/>
            </a:endParaRPr>
          </a:p>
          <a:p>
            <a:r>
              <a:rPr lang="en-US" sz="2000" b="1" dirty="0" smtClean="0">
                <a:solidFill>
                  <a:srgbClr val="C00000"/>
                </a:solidFill>
                <a:latin typeface="Times New Roman" panose="02020603050405020304" pitchFamily="18" charset="0"/>
                <a:cs typeface="Times New Roman" panose="02020603050405020304" pitchFamily="18" charset="0"/>
              </a:rPr>
              <a:t> </a:t>
            </a:r>
            <a:endParaRPr lang="en-US" sz="20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409234264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760" y="65505"/>
            <a:ext cx="7588553" cy="666572"/>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57</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46424" y="859024"/>
            <a:ext cx="11932562" cy="5366070"/>
          </a:xfrm>
        </p:spPr>
        <p:txBody>
          <a:bodyPr>
            <a:noAutofit/>
          </a:bodyPr>
          <a:lstStyle/>
          <a:p>
            <a:r>
              <a:rPr lang="en-US" sz="2000" b="1" dirty="0">
                <a:solidFill>
                  <a:srgbClr val="0070C0"/>
                </a:solidFill>
                <a:latin typeface="Times New Roman" panose="02020603050405020304" pitchFamily="18" charset="0"/>
                <a:cs typeface="Times New Roman" panose="02020603050405020304" pitchFamily="18" charset="0"/>
              </a:rPr>
              <a:t> </a:t>
            </a:r>
            <a:r>
              <a:rPr lang="en-IN" sz="2000" b="1" dirty="0">
                <a:solidFill>
                  <a:srgbClr val="0070C0"/>
                </a:solidFill>
                <a:latin typeface="Times New Roman" panose="02020603050405020304" pitchFamily="18" charset="0"/>
                <a:cs typeface="Times New Roman" panose="02020603050405020304" pitchFamily="18" charset="0"/>
              </a:rPr>
              <a:t>1.4.2 VLSI Model </a:t>
            </a:r>
          </a:p>
          <a:p>
            <a:pPr algn="just"/>
            <a:r>
              <a:rPr lang="en-US" sz="2000" b="1" dirty="0">
                <a:solidFill>
                  <a:srgbClr val="002060"/>
                </a:solidFill>
                <a:latin typeface="Times New Roman" panose="02020603050405020304" pitchFamily="18" charset="0"/>
                <a:cs typeface="Times New Roman" panose="02020603050405020304" pitchFamily="18" charset="0"/>
              </a:rPr>
              <a:t>Parallel computers rely on the use of VLSI chips to fabricate the major components such as processor arrays memory arrays and large scale switching networks. The rapid advent of very large scale </a:t>
            </a:r>
            <a:r>
              <a:rPr lang="en-US" sz="2000" b="1" dirty="0" err="1">
                <a:solidFill>
                  <a:srgbClr val="002060"/>
                </a:solidFill>
                <a:latin typeface="Times New Roman" panose="02020603050405020304" pitchFamily="18" charset="0"/>
                <a:cs typeface="Times New Roman" panose="02020603050405020304" pitchFamily="18" charset="0"/>
              </a:rPr>
              <a:t>intergrated</a:t>
            </a:r>
            <a:r>
              <a:rPr lang="en-US" sz="2000" b="1" dirty="0">
                <a:solidFill>
                  <a:srgbClr val="002060"/>
                </a:solidFill>
                <a:latin typeface="Times New Roman" panose="02020603050405020304" pitchFamily="18" charset="0"/>
                <a:cs typeface="Times New Roman" panose="02020603050405020304" pitchFamily="18" charset="0"/>
              </a:rPr>
              <a:t> (VSLI) technology now computer architects are trying to implement parallel algorithms directly in hardware. An AT2 model is an example for two dimension VLSI chips </a:t>
            </a:r>
          </a:p>
          <a:p>
            <a:r>
              <a:rPr lang="en-US" sz="2000" b="1" dirty="0" smtClean="0">
                <a:solidFill>
                  <a:srgbClr val="C00000"/>
                </a:solidFill>
                <a:latin typeface="Times New Roman" panose="02020603050405020304" pitchFamily="18" charset="0"/>
                <a:cs typeface="Times New Roman" panose="02020603050405020304" pitchFamily="18" charset="0"/>
              </a:rPr>
              <a:t> </a:t>
            </a:r>
            <a:endParaRPr lang="en-US" sz="2000" b="1" dirty="0">
              <a:solidFill>
                <a:srgbClr val="C0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5"/>
          <a:stretch>
            <a:fillRect/>
          </a:stretch>
        </p:blipFill>
        <p:spPr>
          <a:xfrm>
            <a:off x="2785041" y="2664757"/>
            <a:ext cx="6543097" cy="3428972"/>
          </a:xfrm>
          <a:prstGeom prst="rect">
            <a:avLst/>
          </a:prstGeom>
        </p:spPr>
      </p:pic>
    </p:spTree>
    <p:extLst>
      <p:ext uri="{BB962C8B-B14F-4D97-AF65-F5344CB8AC3E}">
        <p14:creationId xmlns:p14="http://schemas.microsoft.com/office/powerpoint/2010/main" xmlns="" val="15707547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760" y="65505"/>
            <a:ext cx="7588553" cy="666572"/>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58</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46424" y="859024"/>
            <a:ext cx="11932562" cy="5366070"/>
          </a:xfrm>
        </p:spPr>
        <p:txBody>
          <a:bodyPr>
            <a:noAutofit/>
          </a:bodyPr>
          <a:lstStyle/>
          <a:p>
            <a:pPr marL="0" indent="0">
              <a:buNone/>
            </a:pPr>
            <a:endParaRPr lang="en-IN" sz="2000" dirty="0" smtClean="0"/>
          </a:p>
          <a:p>
            <a:pPr marL="0" indent="0">
              <a:buNone/>
            </a:pPr>
            <a:r>
              <a:rPr lang="en-IN" sz="2000" b="1" dirty="0" smtClean="0">
                <a:solidFill>
                  <a:srgbClr val="0070C0"/>
                </a:solidFill>
                <a:latin typeface="Times New Roman" panose="02020603050405020304" pitchFamily="18" charset="0"/>
                <a:cs typeface="Times New Roman" panose="02020603050405020304" pitchFamily="18" charset="0"/>
              </a:rPr>
              <a:t>Condition </a:t>
            </a:r>
            <a:r>
              <a:rPr lang="en-IN" sz="2000" b="1" dirty="0">
                <a:solidFill>
                  <a:srgbClr val="0070C0"/>
                </a:solidFill>
                <a:latin typeface="Times New Roman" panose="02020603050405020304" pitchFamily="18" charset="0"/>
                <a:cs typeface="Times New Roman" panose="02020603050405020304" pitchFamily="18" charset="0"/>
              </a:rPr>
              <a:t>of parallelism </a:t>
            </a:r>
          </a:p>
          <a:p>
            <a:pPr marL="0" indent="0">
              <a:buNone/>
            </a:pPr>
            <a:r>
              <a:rPr lang="en-US" sz="2000" b="1" dirty="0" smtClean="0">
                <a:solidFill>
                  <a:srgbClr val="0070C0"/>
                </a:solidFill>
                <a:latin typeface="Times New Roman" panose="02020603050405020304" pitchFamily="18" charset="0"/>
                <a:cs typeface="Times New Roman" panose="02020603050405020304" pitchFamily="18" charset="0"/>
              </a:rPr>
              <a:t> </a:t>
            </a:r>
            <a:r>
              <a:rPr lang="en-US" sz="2000" b="1" dirty="0">
                <a:solidFill>
                  <a:srgbClr val="002060"/>
                </a:solidFill>
                <a:latin typeface="Times New Roman" panose="02020603050405020304" pitchFamily="18" charset="0"/>
                <a:cs typeface="Times New Roman" panose="02020603050405020304" pitchFamily="18" charset="0"/>
              </a:rPr>
              <a:t>Data and Resource Dependence </a:t>
            </a:r>
          </a:p>
          <a:p>
            <a:r>
              <a:rPr lang="en-US" sz="2000" b="1" dirty="0" smtClean="0">
                <a:solidFill>
                  <a:srgbClr val="C00000"/>
                </a:solidFill>
                <a:latin typeface="Times New Roman" panose="02020603050405020304" pitchFamily="18" charset="0"/>
                <a:cs typeface="Times New Roman" panose="02020603050405020304" pitchFamily="18" charset="0"/>
              </a:rPr>
              <a:t>The </a:t>
            </a:r>
            <a:r>
              <a:rPr lang="en-US" sz="2000" b="1" dirty="0">
                <a:solidFill>
                  <a:srgbClr val="C00000"/>
                </a:solidFill>
                <a:latin typeface="Times New Roman" panose="02020603050405020304" pitchFamily="18" charset="0"/>
                <a:cs typeface="Times New Roman" panose="02020603050405020304" pitchFamily="18" charset="0"/>
              </a:rPr>
              <a:t>ability to execute several program segments in parallel requires each segment to be independent of the other segments. We use a dependence graph to describe the relations. </a:t>
            </a:r>
          </a:p>
          <a:p>
            <a:r>
              <a:rPr lang="en-US" sz="2000" b="1" dirty="0">
                <a:solidFill>
                  <a:srgbClr val="002060"/>
                </a:solidFill>
                <a:latin typeface="Times New Roman" panose="02020603050405020304" pitchFamily="18" charset="0"/>
                <a:cs typeface="Times New Roman" panose="02020603050405020304" pitchFamily="18" charset="0"/>
              </a:rPr>
              <a:t>The nodes of a dependence graph correspond to the program statement (instructions), and directed edges with different labels are used to represent the ordered relations among the statements. </a:t>
            </a:r>
          </a:p>
          <a:p>
            <a:r>
              <a:rPr lang="en-US" sz="2000" b="1" dirty="0" smtClean="0">
                <a:solidFill>
                  <a:srgbClr val="C00000"/>
                </a:solidFill>
                <a:latin typeface="Times New Roman" panose="02020603050405020304" pitchFamily="18" charset="0"/>
                <a:cs typeface="Times New Roman" panose="02020603050405020304" pitchFamily="18" charset="0"/>
              </a:rPr>
              <a:t>The </a:t>
            </a:r>
            <a:r>
              <a:rPr lang="en-US" sz="2000" b="1" dirty="0">
                <a:solidFill>
                  <a:srgbClr val="C00000"/>
                </a:solidFill>
                <a:latin typeface="Times New Roman" panose="02020603050405020304" pitchFamily="18" charset="0"/>
                <a:cs typeface="Times New Roman" panose="02020603050405020304" pitchFamily="18" charset="0"/>
              </a:rPr>
              <a:t>analysis of dependence graphs shows where opportunity exists for parallelization and </a:t>
            </a:r>
            <a:r>
              <a:rPr lang="en-US" sz="2000" b="1" dirty="0" err="1">
                <a:solidFill>
                  <a:srgbClr val="C00000"/>
                </a:solidFill>
                <a:latin typeface="Times New Roman" panose="02020603050405020304" pitchFamily="18" charset="0"/>
                <a:cs typeface="Times New Roman" panose="02020603050405020304" pitchFamily="18" charset="0"/>
              </a:rPr>
              <a:t>vectorization</a:t>
            </a:r>
            <a:r>
              <a:rPr lang="en-US" sz="2000" b="1" dirty="0">
                <a:solidFill>
                  <a:srgbClr val="C00000"/>
                </a:solidFill>
                <a:latin typeface="Times New Roman" panose="02020603050405020304" pitchFamily="18" charset="0"/>
                <a:cs typeface="Times New Roman" panose="02020603050405020304" pitchFamily="18" charset="0"/>
              </a:rPr>
              <a:t>. </a:t>
            </a:r>
          </a:p>
          <a:p>
            <a:pPr marL="0" indent="0">
              <a:buNone/>
            </a:pPr>
            <a:r>
              <a:rPr lang="en-US" sz="2000" b="1" dirty="0" smtClean="0">
                <a:solidFill>
                  <a:srgbClr val="C00000"/>
                </a:solidFill>
                <a:latin typeface="Times New Roman" panose="02020603050405020304" pitchFamily="18" charset="0"/>
                <a:cs typeface="Times New Roman" panose="02020603050405020304" pitchFamily="18" charset="0"/>
              </a:rPr>
              <a:t> </a:t>
            </a:r>
            <a:endParaRPr lang="en-US" sz="20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273899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760" y="65505"/>
            <a:ext cx="7588553" cy="666572"/>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59</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46424" y="859024"/>
            <a:ext cx="12413344" cy="5366070"/>
          </a:xfrm>
        </p:spPr>
        <p:txBody>
          <a:bodyPr>
            <a:noAutofit/>
          </a:bodyPr>
          <a:lstStyle/>
          <a:p>
            <a:pPr marL="0" indent="0">
              <a:buNone/>
            </a:pPr>
            <a:endParaRPr lang="en-IN" sz="2000" dirty="0" smtClean="0"/>
          </a:p>
          <a:p>
            <a:pPr marL="0" indent="0">
              <a:buNone/>
            </a:pPr>
            <a:r>
              <a:rPr lang="en-IN" sz="2000" b="1" dirty="0" smtClean="0">
                <a:solidFill>
                  <a:srgbClr val="0070C0"/>
                </a:solidFill>
                <a:latin typeface="Times New Roman" panose="02020603050405020304" pitchFamily="18" charset="0"/>
                <a:cs typeface="Times New Roman" panose="02020603050405020304" pitchFamily="18" charset="0"/>
              </a:rPr>
              <a:t>Condition </a:t>
            </a:r>
            <a:r>
              <a:rPr lang="en-IN" sz="2000" b="1" dirty="0">
                <a:solidFill>
                  <a:srgbClr val="0070C0"/>
                </a:solidFill>
                <a:latin typeface="Times New Roman" panose="02020603050405020304" pitchFamily="18" charset="0"/>
                <a:cs typeface="Times New Roman" panose="02020603050405020304" pitchFamily="18" charset="0"/>
              </a:rPr>
              <a:t>of parallelism </a:t>
            </a:r>
          </a:p>
          <a:p>
            <a:pPr marL="0" indent="0">
              <a:buNone/>
            </a:pPr>
            <a:r>
              <a:rPr lang="en-US" sz="2000" b="1" dirty="0" smtClean="0">
                <a:solidFill>
                  <a:srgbClr val="0070C0"/>
                </a:solidFill>
                <a:latin typeface="Times New Roman" panose="02020603050405020304" pitchFamily="18" charset="0"/>
                <a:cs typeface="Times New Roman" panose="02020603050405020304" pitchFamily="18" charset="0"/>
              </a:rPr>
              <a:t>1. </a:t>
            </a:r>
            <a:r>
              <a:rPr lang="en-IN" sz="2000" b="1" dirty="0">
                <a:solidFill>
                  <a:srgbClr val="C00000"/>
                </a:solidFill>
                <a:latin typeface="Times New Roman" panose="02020603050405020304" pitchFamily="18" charset="0"/>
                <a:cs typeface="Times New Roman" panose="02020603050405020304" pitchFamily="18" charset="0"/>
              </a:rPr>
              <a:t>Data dependence: </a:t>
            </a:r>
          </a:p>
          <a:p>
            <a:r>
              <a:rPr lang="en-US" sz="2000" b="1" dirty="0">
                <a:solidFill>
                  <a:srgbClr val="002060"/>
                </a:solidFill>
                <a:latin typeface="Times New Roman" panose="02020603050405020304" pitchFamily="18" charset="0"/>
                <a:cs typeface="Times New Roman" panose="02020603050405020304" pitchFamily="18" charset="0"/>
              </a:rPr>
              <a:t>The ordering relationship between statements is indicated by the data dependence. Five type of data dependence are defined below: </a:t>
            </a:r>
          </a:p>
          <a:p>
            <a:pPr marL="457200" indent="-457200">
              <a:buAutoNum type="alphaLcPeriod"/>
            </a:pPr>
            <a:r>
              <a:rPr lang="en-US" sz="2000" b="1" dirty="0" smtClean="0">
                <a:solidFill>
                  <a:srgbClr val="0070C0"/>
                </a:solidFill>
                <a:latin typeface="Times New Roman" panose="02020603050405020304" pitchFamily="18" charset="0"/>
                <a:cs typeface="Times New Roman" panose="02020603050405020304" pitchFamily="18" charset="0"/>
              </a:rPr>
              <a:t>Flow </a:t>
            </a:r>
            <a:r>
              <a:rPr lang="en-US" sz="2000" b="1" dirty="0">
                <a:solidFill>
                  <a:srgbClr val="0070C0"/>
                </a:solidFill>
                <a:latin typeface="Times New Roman" panose="02020603050405020304" pitchFamily="18" charset="0"/>
                <a:cs typeface="Times New Roman" panose="02020603050405020304" pitchFamily="18" charset="0"/>
              </a:rPr>
              <a:t>dependence: </a:t>
            </a:r>
            <a:endParaRPr lang="en-US" sz="2000" b="1" dirty="0" smtClean="0">
              <a:solidFill>
                <a:srgbClr val="0070C0"/>
              </a:solidFill>
              <a:latin typeface="Times New Roman" panose="02020603050405020304" pitchFamily="18" charset="0"/>
              <a:cs typeface="Times New Roman" panose="02020603050405020304" pitchFamily="18" charset="0"/>
            </a:endParaRPr>
          </a:p>
          <a:p>
            <a:pPr marL="0" indent="0">
              <a:buNone/>
            </a:pPr>
            <a:r>
              <a:rPr lang="en-US" sz="2000" b="1" dirty="0">
                <a:solidFill>
                  <a:srgbClr val="002060"/>
                </a:solidFill>
                <a:latin typeface="Times New Roman" panose="02020603050405020304" pitchFamily="18" charset="0"/>
                <a:cs typeface="Times New Roman" panose="02020603050405020304" pitchFamily="18" charset="0"/>
              </a:rPr>
              <a:t>A statement S2 is flow dependent on S1 if an execution path exists from s1 to </a:t>
            </a:r>
            <a:r>
              <a:rPr lang="en-US" sz="2000" b="1" dirty="0" smtClean="0">
                <a:solidFill>
                  <a:srgbClr val="002060"/>
                </a:solidFill>
                <a:latin typeface="Times New Roman" panose="02020603050405020304" pitchFamily="18" charset="0"/>
                <a:cs typeface="Times New Roman" panose="02020603050405020304" pitchFamily="18" charset="0"/>
              </a:rPr>
              <a:t>S2 </a:t>
            </a:r>
            <a:r>
              <a:rPr lang="en-US" sz="2000" b="1" dirty="0">
                <a:solidFill>
                  <a:srgbClr val="002060"/>
                </a:solidFill>
                <a:latin typeface="Times New Roman" panose="02020603050405020304" pitchFamily="18" charset="0"/>
                <a:cs typeface="Times New Roman" panose="02020603050405020304" pitchFamily="18" charset="0"/>
              </a:rPr>
              <a:t>and if at least one output (variables  assigned) of </a:t>
            </a:r>
            <a:r>
              <a:rPr lang="en-US" sz="2000" b="1" dirty="0" smtClean="0">
                <a:solidFill>
                  <a:srgbClr val="002060"/>
                </a:solidFill>
                <a:latin typeface="Times New Roman" panose="02020603050405020304" pitchFamily="18" charset="0"/>
                <a:cs typeface="Times New Roman" panose="02020603050405020304" pitchFamily="18" charset="0"/>
              </a:rPr>
              <a:t>S1 feeds </a:t>
            </a:r>
            <a:r>
              <a:rPr lang="en-US" sz="2000" b="1" dirty="0">
                <a:solidFill>
                  <a:srgbClr val="002060"/>
                </a:solidFill>
                <a:latin typeface="Times New Roman" panose="02020603050405020304" pitchFamily="18" charset="0"/>
                <a:cs typeface="Times New Roman" panose="02020603050405020304" pitchFamily="18" charset="0"/>
              </a:rPr>
              <a:t>in as input (operands to be used) to S2 also called RAW </a:t>
            </a:r>
            <a:r>
              <a:rPr lang="en-US" sz="2000" b="1" dirty="0" smtClean="0">
                <a:solidFill>
                  <a:srgbClr val="002060"/>
                </a:solidFill>
                <a:latin typeface="Times New Roman" panose="02020603050405020304" pitchFamily="18" charset="0"/>
                <a:cs typeface="Times New Roman" panose="02020603050405020304" pitchFamily="18" charset="0"/>
              </a:rPr>
              <a:t>(Read After Write) </a:t>
            </a:r>
            <a:r>
              <a:rPr lang="en-IN" sz="2000" b="1" dirty="0" smtClean="0">
                <a:solidFill>
                  <a:srgbClr val="002060"/>
                </a:solidFill>
                <a:latin typeface="Times New Roman" panose="02020603050405020304" pitchFamily="18" charset="0"/>
                <a:cs typeface="Times New Roman" panose="02020603050405020304" pitchFamily="18" charset="0"/>
              </a:rPr>
              <a:t>hazard </a:t>
            </a:r>
            <a:r>
              <a:rPr lang="en-IN" sz="2000" b="1" dirty="0">
                <a:solidFill>
                  <a:srgbClr val="002060"/>
                </a:solidFill>
                <a:latin typeface="Times New Roman" panose="02020603050405020304" pitchFamily="18" charset="0"/>
                <a:cs typeface="Times New Roman" panose="02020603050405020304" pitchFamily="18" charset="0"/>
              </a:rPr>
              <a:t>and denoted as </a:t>
            </a:r>
          </a:p>
          <a:p>
            <a:pPr marL="0" indent="0">
              <a:buNone/>
            </a:pPr>
            <a:endParaRPr lang="en-US" sz="2000" b="1" dirty="0">
              <a:solidFill>
                <a:srgbClr val="C0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5"/>
          <a:stretch>
            <a:fillRect/>
          </a:stretch>
        </p:blipFill>
        <p:spPr>
          <a:xfrm>
            <a:off x="1019084" y="3765980"/>
            <a:ext cx="1438275" cy="430006"/>
          </a:xfrm>
          <a:prstGeom prst="rect">
            <a:avLst/>
          </a:prstGeom>
        </p:spPr>
      </p:pic>
    </p:spTree>
    <p:extLst>
      <p:ext uri="{BB962C8B-B14F-4D97-AF65-F5344CB8AC3E}">
        <p14:creationId xmlns:p14="http://schemas.microsoft.com/office/powerpoint/2010/main" xmlns="" val="3910980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552" y="936521"/>
            <a:ext cx="11934681" cy="5617762"/>
          </a:xfrm>
        </p:spPr>
        <p:txBody>
          <a:bodyPr>
            <a:normAutofit/>
          </a:bodyPr>
          <a:lstStyle/>
          <a:p>
            <a:pPr marL="0" indent="0">
              <a:buNone/>
            </a:pPr>
            <a:r>
              <a:rPr lang="en-IN" sz="2500" b="1" dirty="0" smtClean="0">
                <a:solidFill>
                  <a:srgbClr val="0070C0"/>
                </a:solidFill>
                <a:latin typeface="Times New Roman" panose="02020603050405020304" pitchFamily="18" charset="0"/>
                <a:ea typeface="+mj-ea"/>
                <a:cs typeface="Times New Roman" panose="02020603050405020304" pitchFamily="18" charset="0"/>
              </a:rPr>
              <a:t>Computer Architecture?</a:t>
            </a:r>
          </a:p>
          <a:p>
            <a:pPr lvl="1"/>
            <a:r>
              <a:rPr lang="en-US" sz="2000" b="1" dirty="0" smtClean="0">
                <a:solidFill>
                  <a:srgbClr val="0070C0"/>
                </a:solidFill>
                <a:latin typeface="Times New Roman" panose="02020603050405020304" pitchFamily="18" charset="0"/>
                <a:ea typeface="+mj-ea"/>
                <a:cs typeface="Times New Roman" panose="02020603050405020304" pitchFamily="18" charset="0"/>
              </a:rPr>
              <a:t>System </a:t>
            </a:r>
            <a:r>
              <a:rPr lang="en-US" sz="2000" b="1" dirty="0">
                <a:solidFill>
                  <a:srgbClr val="0070C0"/>
                </a:solidFill>
                <a:latin typeface="Times New Roman" panose="02020603050405020304" pitchFamily="18" charset="0"/>
                <a:ea typeface="+mj-ea"/>
                <a:cs typeface="Times New Roman" panose="02020603050405020304" pitchFamily="18" charset="0"/>
              </a:rPr>
              <a:t>Design: </a:t>
            </a:r>
            <a:r>
              <a:rPr lang="en-US" sz="2000" b="1" dirty="0" smtClean="0">
                <a:solidFill>
                  <a:srgbClr val="C00000"/>
                </a:solidFill>
                <a:latin typeface="Times New Roman" panose="02020603050405020304" pitchFamily="18" charset="0"/>
                <a:ea typeface="+mj-ea"/>
                <a:cs typeface="Times New Roman" panose="02020603050405020304" pitchFamily="18" charset="0"/>
              </a:rPr>
              <a:t>Designing of </a:t>
            </a:r>
          </a:p>
          <a:p>
            <a:pPr marL="457200" lvl="1" indent="0" algn="ctr">
              <a:buNone/>
            </a:pPr>
            <a:r>
              <a:rPr lang="en-US" sz="2000" b="1" dirty="0" smtClean="0">
                <a:solidFill>
                  <a:srgbClr val="002060"/>
                </a:solidFill>
                <a:latin typeface="Times New Roman" panose="02020603050405020304" pitchFamily="18" charset="0"/>
                <a:ea typeface="+mj-ea"/>
                <a:cs typeface="Times New Roman" panose="02020603050405020304" pitchFamily="18" charset="0"/>
              </a:rPr>
              <a:t>Hardware </a:t>
            </a:r>
            <a:r>
              <a:rPr lang="en-US" sz="2000" b="1" dirty="0">
                <a:solidFill>
                  <a:srgbClr val="002060"/>
                </a:solidFill>
                <a:latin typeface="Times New Roman" panose="02020603050405020304" pitchFamily="18" charset="0"/>
                <a:ea typeface="+mj-ea"/>
                <a:cs typeface="Times New Roman" panose="02020603050405020304" pitchFamily="18" charset="0"/>
              </a:rPr>
              <a:t>components in the </a:t>
            </a:r>
            <a:r>
              <a:rPr lang="en-US" sz="2000" b="1" dirty="0" smtClean="0">
                <a:solidFill>
                  <a:srgbClr val="002060"/>
                </a:solidFill>
                <a:latin typeface="Times New Roman" panose="02020603050405020304" pitchFamily="18" charset="0"/>
                <a:ea typeface="+mj-ea"/>
                <a:cs typeface="Times New Roman" panose="02020603050405020304" pitchFamily="18" charset="0"/>
              </a:rPr>
              <a:t>system such as </a:t>
            </a:r>
            <a:r>
              <a:rPr lang="en-US" sz="2000" b="1" dirty="0">
                <a:solidFill>
                  <a:srgbClr val="002060"/>
                </a:solidFill>
                <a:latin typeface="Times New Roman" panose="02020603050405020304" pitchFamily="18" charset="0"/>
                <a:ea typeface="+mj-ea"/>
                <a:cs typeface="Times New Roman" panose="02020603050405020304" pitchFamily="18" charset="0"/>
              </a:rPr>
              <a:t>data </a:t>
            </a:r>
            <a:r>
              <a:rPr lang="en-US" sz="2000" b="1" dirty="0" smtClean="0">
                <a:solidFill>
                  <a:srgbClr val="002060"/>
                </a:solidFill>
                <a:latin typeface="Times New Roman" panose="02020603050405020304" pitchFamily="18" charset="0"/>
                <a:ea typeface="+mj-ea"/>
                <a:cs typeface="Times New Roman" panose="02020603050405020304" pitchFamily="18" charset="0"/>
              </a:rPr>
              <a:t>processors, </a:t>
            </a:r>
            <a:r>
              <a:rPr lang="en-US" sz="2000" b="1" dirty="0">
                <a:solidFill>
                  <a:srgbClr val="002060"/>
                </a:solidFill>
                <a:latin typeface="Times New Roman" panose="02020603050405020304" pitchFamily="18" charset="0"/>
                <a:ea typeface="+mj-ea"/>
                <a:cs typeface="Times New Roman" panose="02020603050405020304" pitchFamily="18" charset="0"/>
              </a:rPr>
              <a:t>CPU, </a:t>
            </a:r>
            <a:r>
              <a:rPr lang="en-US" sz="2000" b="1" dirty="0" smtClean="0">
                <a:solidFill>
                  <a:srgbClr val="002060"/>
                </a:solidFill>
                <a:latin typeface="Times New Roman" panose="02020603050405020304" pitchFamily="18" charset="0"/>
                <a:ea typeface="+mj-ea"/>
                <a:cs typeface="Times New Roman" panose="02020603050405020304" pitchFamily="18" charset="0"/>
              </a:rPr>
              <a:t>graphics </a:t>
            </a:r>
            <a:r>
              <a:rPr lang="en-US" sz="2000" b="1" dirty="0">
                <a:solidFill>
                  <a:srgbClr val="002060"/>
                </a:solidFill>
                <a:latin typeface="Times New Roman" panose="02020603050405020304" pitchFamily="18" charset="0"/>
                <a:ea typeface="+mj-ea"/>
                <a:cs typeface="Times New Roman" panose="02020603050405020304" pitchFamily="18" charset="0"/>
              </a:rPr>
              <a:t>processing unit and direct memory access. It also includes memory controllers, data paths and miscellaneous things like multiprocessing and virtualization</a:t>
            </a:r>
            <a:r>
              <a:rPr lang="en-US" sz="2000" b="1" dirty="0" smtClean="0">
                <a:solidFill>
                  <a:srgbClr val="002060"/>
                </a:solidFill>
                <a:latin typeface="Times New Roman" panose="02020603050405020304" pitchFamily="18" charset="0"/>
                <a:ea typeface="+mj-ea"/>
                <a:cs typeface="Times New Roman" panose="02020603050405020304" pitchFamily="18" charset="0"/>
              </a:rPr>
              <a:t>.</a:t>
            </a:r>
          </a:p>
          <a:p>
            <a:pPr lvl="1"/>
            <a:endParaRPr lang="en-US" sz="2000" b="1" dirty="0">
              <a:solidFill>
                <a:srgbClr val="002060"/>
              </a:solidFill>
              <a:latin typeface="Times New Roman" panose="02020603050405020304" pitchFamily="18" charset="0"/>
              <a:ea typeface="+mj-ea"/>
              <a:cs typeface="Times New Roman" panose="02020603050405020304" pitchFamily="18" charset="0"/>
            </a:endParaRPr>
          </a:p>
          <a:p>
            <a:pPr lvl="1"/>
            <a:r>
              <a:rPr lang="en-US" sz="2000" b="1" dirty="0">
                <a:solidFill>
                  <a:srgbClr val="0070C0"/>
                </a:solidFill>
                <a:latin typeface="Times New Roman" panose="02020603050405020304" pitchFamily="18" charset="0"/>
                <a:ea typeface="+mj-ea"/>
                <a:cs typeface="Times New Roman" panose="02020603050405020304" pitchFamily="18" charset="0"/>
              </a:rPr>
              <a:t>Instruction Set Architecture (ISA): </a:t>
            </a:r>
            <a:endParaRPr lang="en-US" sz="2000" b="1" dirty="0" smtClean="0">
              <a:solidFill>
                <a:srgbClr val="0070C0"/>
              </a:solidFill>
              <a:latin typeface="Times New Roman" panose="02020603050405020304" pitchFamily="18" charset="0"/>
              <a:ea typeface="+mj-ea"/>
              <a:cs typeface="Times New Roman" panose="02020603050405020304" pitchFamily="18" charset="0"/>
            </a:endParaRPr>
          </a:p>
          <a:p>
            <a:pPr lvl="1">
              <a:lnSpc>
                <a:spcPct val="150000"/>
              </a:lnSpc>
            </a:pPr>
            <a:r>
              <a:rPr lang="en-US" sz="2000" b="1" dirty="0">
                <a:solidFill>
                  <a:srgbClr val="002060"/>
                </a:solidFill>
                <a:latin typeface="Times New Roman" panose="02020603050405020304" pitchFamily="18" charset="0"/>
                <a:ea typeface="+mj-ea"/>
                <a:cs typeface="Times New Roman" panose="02020603050405020304" pitchFamily="18" charset="0"/>
              </a:rPr>
              <a:t>An ISA is defined as the design of a computer from the Programmer’s Perspective. </a:t>
            </a:r>
          </a:p>
          <a:p>
            <a:pPr lvl="1"/>
            <a:r>
              <a:rPr lang="en-US" sz="2000" b="1" dirty="0">
                <a:solidFill>
                  <a:srgbClr val="C00000"/>
                </a:solidFill>
                <a:latin typeface="Times New Roman" panose="02020603050405020304" pitchFamily="18" charset="0"/>
                <a:ea typeface="+mj-ea"/>
                <a:cs typeface="Times New Roman" panose="02020603050405020304" pitchFamily="18" charset="0"/>
              </a:rPr>
              <a:t>ISA describes the design of a Computer in terms of the basic operations it must support. The ISA is only concerned with the set or collection of basic operations the computer must support. </a:t>
            </a:r>
          </a:p>
          <a:p>
            <a:pPr lvl="1">
              <a:spcBef>
                <a:spcPts val="1200"/>
              </a:spcBef>
            </a:pPr>
            <a:r>
              <a:rPr lang="en-US" sz="2000" b="1" dirty="0">
                <a:solidFill>
                  <a:srgbClr val="002060"/>
                </a:solidFill>
                <a:latin typeface="Times New Roman" panose="02020603050405020304" pitchFamily="18" charset="0"/>
                <a:ea typeface="+mj-ea"/>
                <a:cs typeface="Times New Roman" panose="02020603050405020304" pitchFamily="18" charset="0"/>
              </a:rPr>
              <a:t>For example the AMD Athlon and the Core 2 Duo processors have entirely different implementations but they support more or less the same set of basic operations as defined in the </a:t>
            </a:r>
            <a:r>
              <a:rPr lang="en-US" sz="2000" b="1" dirty="0">
                <a:solidFill>
                  <a:srgbClr val="00B0F0"/>
                </a:solidFill>
                <a:latin typeface="Times New Roman" panose="02020603050405020304" pitchFamily="18" charset="0"/>
                <a:ea typeface="+mj-ea"/>
                <a:cs typeface="Times New Roman" panose="02020603050405020304" pitchFamily="18" charset="0"/>
              </a:rPr>
              <a:t>x86 Instruction Set</a:t>
            </a:r>
          </a:p>
          <a:p>
            <a:pPr marL="0" indent="0">
              <a:buNone/>
            </a:pPr>
            <a:endParaRPr lang="en-IN" sz="2500" b="1" dirty="0">
              <a:solidFill>
                <a:srgbClr val="0070C0"/>
              </a:solidFill>
              <a:latin typeface="Times New Roman" panose="02020603050405020304" pitchFamily="18" charset="0"/>
              <a:ea typeface="+mj-ea"/>
              <a:cs typeface="Times New Roman" panose="02020603050405020304" pitchFamily="18" charset="0"/>
            </a:endParaRPr>
          </a:p>
          <a:p>
            <a:pPr marL="0" indent="0">
              <a:buNone/>
            </a:pPr>
            <a:endParaRPr lang="en-IN" sz="2500" b="1" dirty="0" smtClean="0">
              <a:solidFill>
                <a:srgbClr val="0070C0"/>
              </a:solidFill>
              <a:latin typeface="Times New Roman" panose="02020603050405020304" pitchFamily="18" charset="0"/>
              <a:ea typeface="+mj-ea"/>
              <a:cs typeface="Times New Roman" panose="02020603050405020304" pitchFamily="18" charset="0"/>
            </a:endParaRPr>
          </a:p>
          <a:p>
            <a:pPr marL="0" indent="0">
              <a:buNone/>
            </a:pPr>
            <a:endParaRPr lang="en-IN" sz="2500" b="1" dirty="0">
              <a:solidFill>
                <a:srgbClr val="0070C0"/>
              </a:solidFill>
              <a:latin typeface="Times New Roman" panose="02020603050405020304" pitchFamily="18" charset="0"/>
              <a:ea typeface="+mj-ea"/>
              <a:cs typeface="Times New Roman" panose="02020603050405020304" pitchFamily="18" charset="0"/>
            </a:endParaRPr>
          </a:p>
          <a:p>
            <a:pPr marL="0" indent="0">
              <a:buNone/>
            </a:pPr>
            <a:endParaRPr lang="en-IN" sz="2500" b="1" dirty="0" smtClean="0">
              <a:solidFill>
                <a:srgbClr val="0070C0"/>
              </a:solidFill>
              <a:latin typeface="Times New Roman" panose="02020603050405020304" pitchFamily="18" charset="0"/>
              <a:ea typeface="+mj-ea"/>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9252" y="0"/>
            <a:ext cx="970384" cy="928092"/>
          </a:xfrm>
          <a:prstGeom prst="rect">
            <a:avLst/>
          </a:prstGeom>
        </p:spPr>
      </p:pic>
      <p:pic>
        <p:nvPicPr>
          <p:cNvPr id="5" name="Picture 2" descr="logo"/>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191904" y="36594"/>
            <a:ext cx="914681" cy="914681"/>
          </a:xfrm>
          <a:prstGeom prst="rect">
            <a:avLst/>
          </a:prstGeom>
          <a:noFill/>
          <a:extLst>
            <a:ext uri="{909E8E84-426E-40DD-AFC4-6F175D3DCCD1}">
              <a14:hiddenFill xmlns:a14="http://schemas.microsoft.com/office/drawing/2010/main" xmlns="">
                <a:solidFill>
                  <a:srgbClr val="FFFFFF"/>
                </a:solidFill>
              </a14:hiddenFill>
            </a:ext>
          </a:extLst>
        </p:spPr>
      </p:pic>
      <p:sp>
        <p:nvSpPr>
          <p:cNvPr id="6" name="Date Placeholder 5"/>
          <p:cNvSpPr>
            <a:spLocks noGrp="1"/>
          </p:cNvSpPr>
          <p:nvPr>
            <p:ph type="dt" sz="half" idx="10"/>
          </p:nvPr>
        </p:nvSpPr>
        <p:spPr>
          <a:xfrm>
            <a:off x="116552" y="6371721"/>
            <a:ext cx="1298249" cy="365125"/>
          </a:xfrm>
        </p:spPr>
        <p:txBody>
          <a:bodyPr/>
          <a:lstStyle/>
          <a:p>
            <a:pPr algn="ctr"/>
            <a:fld id="{28A85189-1A8D-43A0-A7DB-0E3D7977886D}" type="datetime1">
              <a:rPr lang="en-IN" b="1" i="1" smtClean="0">
                <a:solidFill>
                  <a:srgbClr val="FF0000"/>
                </a:solidFill>
                <a:latin typeface="Lucida Handwriting" panose="03010101010101010101" pitchFamily="66" charset="0"/>
                <a:cs typeface="Times New Roman" panose="02020603050405020304" pitchFamily="18" charset="0"/>
              </a:rPr>
              <a:pPr algn="ct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8" name="Footer Placeholder 7"/>
          <p:cNvSpPr>
            <a:spLocks noGrp="1"/>
          </p:cNvSpPr>
          <p:nvPr>
            <p:ph type="ftr" sz="quarter" idx="11"/>
          </p:nvPr>
        </p:nvSpPr>
        <p:spPr>
          <a:xfrm>
            <a:off x="4038599" y="6356350"/>
            <a:ext cx="5575419" cy="365125"/>
          </a:xfrm>
        </p:spPr>
        <p:txBody>
          <a:bodyPr/>
          <a:lstStyle/>
          <a:p>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Dr.</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t>
            </a:r>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Vijayalaxmi</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t>
            </a:r>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Mekali</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Associate Professor, Dept. of CSE, KSIT</a:t>
            </a:r>
            <a:endParaRPr lang="en-IN" b="1" i="1" dirty="0">
              <a:solidFill>
                <a:srgbClr val="FF000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11096260" y="6420461"/>
            <a:ext cx="1105968" cy="365125"/>
          </a:xfrm>
        </p:spPr>
        <p:txBody>
          <a:bodyPr/>
          <a:lstStyle/>
          <a:p>
            <a:pPr algn="ctr"/>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ctr"/>
              <a:t>6</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10" name="Title 1"/>
          <p:cNvSpPr>
            <a:spLocks noGrp="1"/>
          </p:cNvSpPr>
          <p:nvPr>
            <p:ph type="title"/>
          </p:nvPr>
        </p:nvSpPr>
        <p:spPr>
          <a:xfrm>
            <a:off x="1414801" y="36594"/>
            <a:ext cx="8237434" cy="583134"/>
          </a:xfrm>
        </p:spPr>
        <p:txBody>
          <a:bodyPr>
            <a:noAutofit/>
          </a:bodyPr>
          <a:lstStyle/>
          <a:p>
            <a:pPr algn="ctr"/>
            <a:r>
              <a:rPr lang="en-IN" sz="2800" b="1" dirty="0">
                <a:solidFill>
                  <a:srgbClr val="002060"/>
                </a:solidFill>
                <a:latin typeface="Times New Roman" panose="02020603050405020304" pitchFamily="18" charset="0"/>
                <a:cs typeface="Times New Roman" panose="02020603050405020304" pitchFamily="18" charset="0"/>
              </a:rPr>
              <a:t>Advanced Computer Architecture</a:t>
            </a:r>
          </a:p>
        </p:txBody>
      </p:sp>
    </p:spTree>
    <p:extLst>
      <p:ext uri="{BB962C8B-B14F-4D97-AF65-F5344CB8AC3E}">
        <p14:creationId xmlns:p14="http://schemas.microsoft.com/office/powerpoint/2010/main" xmlns="" val="56460442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760" y="65505"/>
            <a:ext cx="7588553" cy="666572"/>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60</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46424" y="859024"/>
            <a:ext cx="11932562" cy="5366070"/>
          </a:xfrm>
        </p:spPr>
        <p:txBody>
          <a:bodyPr>
            <a:noAutofit/>
          </a:bodyPr>
          <a:lstStyle/>
          <a:p>
            <a:pPr marL="0" indent="0">
              <a:buNone/>
            </a:pPr>
            <a:endParaRPr lang="en-IN" sz="2000" dirty="0" smtClean="0"/>
          </a:p>
          <a:p>
            <a:pPr marL="0" indent="0">
              <a:buNone/>
            </a:pPr>
            <a:r>
              <a:rPr lang="en-IN" sz="2000" b="1" dirty="0" smtClean="0">
                <a:solidFill>
                  <a:srgbClr val="0070C0"/>
                </a:solidFill>
                <a:latin typeface="Times New Roman" panose="02020603050405020304" pitchFamily="18" charset="0"/>
                <a:cs typeface="Times New Roman" panose="02020603050405020304" pitchFamily="18" charset="0"/>
              </a:rPr>
              <a:t>Condition </a:t>
            </a:r>
            <a:r>
              <a:rPr lang="en-IN" sz="2000" b="1" dirty="0">
                <a:solidFill>
                  <a:srgbClr val="0070C0"/>
                </a:solidFill>
                <a:latin typeface="Times New Roman" panose="02020603050405020304" pitchFamily="18" charset="0"/>
                <a:cs typeface="Times New Roman" panose="02020603050405020304" pitchFamily="18" charset="0"/>
              </a:rPr>
              <a:t>of parallelism </a:t>
            </a:r>
          </a:p>
          <a:p>
            <a:pPr marL="0" indent="0">
              <a:buNone/>
            </a:pPr>
            <a:r>
              <a:rPr lang="en-US" sz="2000" b="1" dirty="0">
                <a:solidFill>
                  <a:srgbClr val="002060"/>
                </a:solidFill>
                <a:latin typeface="Times New Roman" panose="02020603050405020304" pitchFamily="18" charset="0"/>
                <a:cs typeface="Times New Roman" panose="02020603050405020304" pitchFamily="18" charset="0"/>
              </a:rPr>
              <a:t>b</a:t>
            </a:r>
            <a:r>
              <a:rPr lang="en-US" sz="2000" b="1" dirty="0" smtClean="0">
                <a:solidFill>
                  <a:srgbClr val="002060"/>
                </a:solidFill>
                <a:latin typeface="Times New Roman" panose="02020603050405020304" pitchFamily="18" charset="0"/>
                <a:cs typeface="Times New Roman" panose="02020603050405020304" pitchFamily="18" charset="0"/>
              </a:rPr>
              <a:t>. </a:t>
            </a:r>
            <a:r>
              <a:rPr lang="en-US" sz="2000" b="1" dirty="0" err="1" smtClean="0">
                <a:solidFill>
                  <a:srgbClr val="0070C0"/>
                </a:solidFill>
                <a:latin typeface="Times New Roman" panose="02020603050405020304" pitchFamily="18" charset="0"/>
                <a:cs typeface="Times New Roman" panose="02020603050405020304" pitchFamily="18" charset="0"/>
              </a:rPr>
              <a:t>Antidependence</a:t>
            </a:r>
            <a:r>
              <a:rPr lang="en-US" sz="2000" b="1" dirty="0">
                <a:solidFill>
                  <a:srgbClr val="0070C0"/>
                </a:solidFill>
                <a:latin typeface="Times New Roman" panose="02020603050405020304" pitchFamily="18" charset="0"/>
                <a:cs typeface="Times New Roman" panose="02020603050405020304" pitchFamily="18" charset="0"/>
              </a:rPr>
              <a:t>: </a:t>
            </a:r>
            <a:endParaRPr lang="en-US" sz="2000" b="1" dirty="0" smtClean="0">
              <a:solidFill>
                <a:srgbClr val="0070C0"/>
              </a:solidFill>
              <a:latin typeface="Times New Roman" panose="02020603050405020304" pitchFamily="18" charset="0"/>
              <a:cs typeface="Times New Roman" panose="02020603050405020304" pitchFamily="18" charset="0"/>
            </a:endParaRPr>
          </a:p>
          <a:p>
            <a:pPr marL="0" indent="0">
              <a:buNone/>
            </a:pPr>
            <a:r>
              <a:rPr lang="en-US" sz="2000" b="1" dirty="0" smtClean="0">
                <a:solidFill>
                  <a:srgbClr val="002060"/>
                </a:solidFill>
                <a:latin typeface="Times New Roman" panose="02020603050405020304" pitchFamily="18" charset="0"/>
                <a:cs typeface="Times New Roman" panose="02020603050405020304" pitchFamily="18" charset="0"/>
              </a:rPr>
              <a:t>Statement </a:t>
            </a:r>
            <a:r>
              <a:rPr lang="en-US" sz="2000" b="1" dirty="0">
                <a:solidFill>
                  <a:srgbClr val="002060"/>
                </a:solidFill>
                <a:latin typeface="Times New Roman" panose="02020603050405020304" pitchFamily="18" charset="0"/>
                <a:cs typeface="Times New Roman" panose="02020603050405020304" pitchFamily="18" charset="0"/>
              </a:rPr>
              <a:t>S2 is </a:t>
            </a:r>
            <a:r>
              <a:rPr lang="en-US" sz="2000" b="1" dirty="0" err="1">
                <a:solidFill>
                  <a:srgbClr val="002060"/>
                </a:solidFill>
                <a:latin typeface="Times New Roman" panose="02020603050405020304" pitchFamily="18" charset="0"/>
                <a:cs typeface="Times New Roman" panose="02020603050405020304" pitchFamily="18" charset="0"/>
              </a:rPr>
              <a:t>antidependent</a:t>
            </a:r>
            <a:r>
              <a:rPr lang="en-US" sz="2000" b="1" dirty="0">
                <a:solidFill>
                  <a:srgbClr val="002060"/>
                </a:solidFill>
                <a:latin typeface="Times New Roman" panose="02020603050405020304" pitchFamily="18" charset="0"/>
                <a:cs typeface="Times New Roman" panose="02020603050405020304" pitchFamily="18" charset="0"/>
              </a:rPr>
              <a:t> on the statement S1 if S2 follows S1 in the program order and if the output of S2 overlaps the input to S1 also called </a:t>
            </a:r>
            <a:r>
              <a:rPr lang="en-US" sz="2000" b="1" dirty="0" smtClean="0">
                <a:solidFill>
                  <a:srgbClr val="002060"/>
                </a:solidFill>
                <a:latin typeface="Times New Roman" panose="02020603050405020304" pitchFamily="18" charset="0"/>
                <a:cs typeface="Times New Roman" panose="02020603050405020304" pitchFamily="18" charset="0"/>
              </a:rPr>
              <a:t>WAR (Write After Read) </a:t>
            </a:r>
            <a:r>
              <a:rPr lang="en-US" sz="2000" b="1" dirty="0">
                <a:solidFill>
                  <a:srgbClr val="002060"/>
                </a:solidFill>
                <a:latin typeface="Times New Roman" panose="02020603050405020304" pitchFamily="18" charset="0"/>
                <a:cs typeface="Times New Roman" panose="02020603050405020304" pitchFamily="18" charset="0"/>
              </a:rPr>
              <a:t>hazard and denoted </a:t>
            </a:r>
            <a:r>
              <a:rPr lang="en-IN" sz="2000" b="1" dirty="0" smtClean="0">
                <a:solidFill>
                  <a:srgbClr val="C00000"/>
                </a:solidFill>
                <a:latin typeface="Times New Roman" panose="02020603050405020304" pitchFamily="18" charset="0"/>
                <a:cs typeface="Times New Roman" panose="02020603050405020304" pitchFamily="18" charset="0"/>
              </a:rPr>
              <a:t>as </a:t>
            </a:r>
          </a:p>
          <a:p>
            <a:pPr marL="0" indent="0">
              <a:buNone/>
            </a:pPr>
            <a:endParaRPr lang="en-IN" sz="2000" b="1" dirty="0">
              <a:solidFill>
                <a:srgbClr val="C00000"/>
              </a:solidFill>
              <a:latin typeface="Times New Roman" panose="02020603050405020304" pitchFamily="18" charset="0"/>
              <a:cs typeface="Times New Roman" panose="02020603050405020304" pitchFamily="18" charset="0"/>
            </a:endParaRPr>
          </a:p>
          <a:p>
            <a:pPr marL="0" indent="0">
              <a:buNone/>
            </a:pPr>
            <a:r>
              <a:rPr lang="en-US" sz="2000" b="1" dirty="0">
                <a:solidFill>
                  <a:srgbClr val="C00000"/>
                </a:solidFill>
                <a:latin typeface="Times New Roman" panose="02020603050405020304" pitchFamily="18" charset="0"/>
                <a:cs typeface="Times New Roman" panose="02020603050405020304" pitchFamily="18" charset="0"/>
              </a:rPr>
              <a:t>3. Output dependence: Two statements are output dependent if they produce (write) the same output </a:t>
            </a:r>
          </a:p>
          <a:p>
            <a:pPr marL="0" indent="0">
              <a:buNone/>
            </a:pPr>
            <a:r>
              <a:rPr lang="en-US" sz="2000" b="1" dirty="0">
                <a:solidFill>
                  <a:srgbClr val="002060"/>
                </a:solidFill>
                <a:latin typeface="Times New Roman" panose="02020603050405020304" pitchFamily="18" charset="0"/>
                <a:cs typeface="Times New Roman" panose="02020603050405020304" pitchFamily="18" charset="0"/>
              </a:rPr>
              <a:t>variable. Also called WAW </a:t>
            </a:r>
            <a:r>
              <a:rPr lang="en-US" sz="2000" b="1" dirty="0" smtClean="0">
                <a:solidFill>
                  <a:srgbClr val="002060"/>
                </a:solidFill>
                <a:latin typeface="Times New Roman" panose="02020603050405020304" pitchFamily="18" charset="0"/>
                <a:cs typeface="Times New Roman" panose="02020603050405020304" pitchFamily="18" charset="0"/>
              </a:rPr>
              <a:t>(Write After Write) hazard </a:t>
            </a:r>
            <a:r>
              <a:rPr lang="en-US" sz="2000" b="1" dirty="0">
                <a:solidFill>
                  <a:srgbClr val="002060"/>
                </a:solidFill>
                <a:latin typeface="Times New Roman" panose="02020603050405020304" pitchFamily="18" charset="0"/>
                <a:cs typeface="Times New Roman" panose="02020603050405020304" pitchFamily="18" charset="0"/>
              </a:rPr>
              <a:t>and denoted as </a:t>
            </a:r>
            <a:endParaRPr lang="en-US" sz="2000" b="1" dirty="0" smtClean="0">
              <a:solidFill>
                <a:srgbClr val="002060"/>
              </a:solidFill>
              <a:latin typeface="Times New Roman" panose="02020603050405020304" pitchFamily="18" charset="0"/>
              <a:cs typeface="Times New Roman" panose="02020603050405020304" pitchFamily="18" charset="0"/>
            </a:endParaRPr>
          </a:p>
          <a:p>
            <a:pPr marL="0" indent="0">
              <a:buNone/>
            </a:pPr>
            <a:endParaRPr lang="en-US" sz="2000" b="1" dirty="0">
              <a:solidFill>
                <a:srgbClr val="002060"/>
              </a:solidFill>
              <a:latin typeface="Times New Roman" panose="02020603050405020304" pitchFamily="18" charset="0"/>
              <a:cs typeface="Times New Roman" panose="02020603050405020304" pitchFamily="18" charset="0"/>
            </a:endParaRPr>
          </a:p>
          <a:p>
            <a:pPr marL="0" indent="0">
              <a:buNone/>
            </a:pPr>
            <a:r>
              <a:rPr lang="en-US" sz="2000" b="1" dirty="0" smtClean="0">
                <a:solidFill>
                  <a:srgbClr val="C00000"/>
                </a:solidFill>
                <a:latin typeface="Times New Roman" panose="02020603050405020304" pitchFamily="18" charset="0"/>
                <a:cs typeface="Times New Roman" panose="02020603050405020304" pitchFamily="18" charset="0"/>
              </a:rPr>
              <a:t>4. I/O </a:t>
            </a:r>
            <a:r>
              <a:rPr lang="en-US" sz="2000" b="1" dirty="0">
                <a:solidFill>
                  <a:srgbClr val="C00000"/>
                </a:solidFill>
                <a:latin typeface="Times New Roman" panose="02020603050405020304" pitchFamily="18" charset="0"/>
                <a:cs typeface="Times New Roman" panose="02020603050405020304" pitchFamily="18" charset="0"/>
              </a:rPr>
              <a:t>dependence: Read and write are I/O statements. I/O dependence occurs not because the same variable is involved but because the same file referenced by both I/O statement. </a:t>
            </a:r>
          </a:p>
          <a:p>
            <a:pPr marL="0" indent="0">
              <a:buNone/>
            </a:pPr>
            <a:r>
              <a:rPr lang="en-US" sz="2000" b="1" dirty="0">
                <a:solidFill>
                  <a:srgbClr val="002060"/>
                </a:solidFill>
                <a:latin typeface="Times New Roman" panose="02020603050405020304" pitchFamily="18" charset="0"/>
                <a:cs typeface="Times New Roman" panose="02020603050405020304" pitchFamily="18" charset="0"/>
              </a:rPr>
              <a:t>5. Unknown dependence: The dependence relation between two statements cannot be determined in the following situations: </a:t>
            </a:r>
          </a:p>
          <a:p>
            <a:pPr marL="0" indent="0">
              <a:buNone/>
            </a:pPr>
            <a:r>
              <a:rPr lang="en-US" sz="2000" b="1" dirty="0">
                <a:solidFill>
                  <a:srgbClr val="C00000"/>
                </a:solidFill>
                <a:latin typeface="Times New Roman" panose="02020603050405020304" pitchFamily="18" charset="0"/>
                <a:cs typeface="Times New Roman" panose="02020603050405020304" pitchFamily="18" charset="0"/>
              </a:rPr>
              <a:t>• The subscript of a variable is itself subscribed (indirect addressing) </a:t>
            </a:r>
          </a:p>
          <a:p>
            <a:pPr marL="0" indent="0">
              <a:buNone/>
            </a:pPr>
            <a:r>
              <a:rPr lang="en-US" sz="2000" b="1" dirty="0">
                <a:solidFill>
                  <a:srgbClr val="002060"/>
                </a:solidFill>
                <a:latin typeface="Times New Roman" panose="02020603050405020304" pitchFamily="18" charset="0"/>
                <a:cs typeface="Times New Roman" panose="02020603050405020304" pitchFamily="18" charset="0"/>
              </a:rPr>
              <a:t>• The </a:t>
            </a:r>
            <a:r>
              <a:rPr lang="en-US" sz="2000" b="1" dirty="0" smtClean="0">
                <a:solidFill>
                  <a:srgbClr val="002060"/>
                </a:solidFill>
                <a:latin typeface="Times New Roman" panose="02020603050405020304" pitchFamily="18" charset="0"/>
                <a:cs typeface="Times New Roman" panose="02020603050405020304" pitchFamily="18" charset="0"/>
              </a:rPr>
              <a:t>subscript </a:t>
            </a:r>
            <a:r>
              <a:rPr lang="en-US" sz="2000" b="1" dirty="0">
                <a:solidFill>
                  <a:srgbClr val="002060"/>
                </a:solidFill>
                <a:latin typeface="Times New Roman" panose="02020603050405020304" pitchFamily="18" charset="0"/>
                <a:cs typeface="Times New Roman" panose="02020603050405020304" pitchFamily="18" charset="0"/>
              </a:rPr>
              <a:t>does not contain the loop index variable. </a:t>
            </a:r>
            <a:endParaRPr lang="en-US" sz="2000" b="1" dirty="0" smtClean="0">
              <a:solidFill>
                <a:srgbClr val="00206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5"/>
          <a:stretch>
            <a:fillRect/>
          </a:stretch>
        </p:blipFill>
        <p:spPr>
          <a:xfrm>
            <a:off x="9679448" y="2529555"/>
            <a:ext cx="1276350" cy="422794"/>
          </a:xfrm>
          <a:prstGeom prst="rect">
            <a:avLst/>
          </a:prstGeom>
        </p:spPr>
      </p:pic>
      <p:pic>
        <p:nvPicPr>
          <p:cNvPr id="7" name="Picture 6"/>
          <p:cNvPicPr>
            <a:picLocks noChangeAspect="1"/>
          </p:cNvPicPr>
          <p:nvPr/>
        </p:nvPicPr>
        <p:blipFill>
          <a:blip r:embed="rId5"/>
          <a:stretch>
            <a:fillRect/>
          </a:stretch>
        </p:blipFill>
        <p:spPr>
          <a:xfrm>
            <a:off x="8149750" y="3469592"/>
            <a:ext cx="1100633" cy="533889"/>
          </a:xfrm>
          <a:prstGeom prst="rect">
            <a:avLst/>
          </a:prstGeom>
        </p:spPr>
      </p:pic>
    </p:spTree>
    <p:extLst>
      <p:ext uri="{BB962C8B-B14F-4D97-AF65-F5344CB8AC3E}">
        <p14:creationId xmlns:p14="http://schemas.microsoft.com/office/powerpoint/2010/main" xmlns="" val="374920564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760" y="65505"/>
            <a:ext cx="7588553" cy="666572"/>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61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46424" y="859024"/>
            <a:ext cx="11932562" cy="5366070"/>
          </a:xfrm>
        </p:spPr>
        <p:txBody>
          <a:bodyPr>
            <a:noAutofit/>
          </a:bodyPr>
          <a:lstStyle/>
          <a:p>
            <a:pPr marL="0" indent="0">
              <a:buNone/>
            </a:pPr>
            <a:r>
              <a:rPr lang="en-IN" sz="2000" b="1" dirty="0" smtClean="0">
                <a:solidFill>
                  <a:srgbClr val="0070C0"/>
                </a:solidFill>
                <a:latin typeface="Times New Roman" panose="02020603050405020304" pitchFamily="18" charset="0"/>
                <a:cs typeface="Times New Roman" panose="02020603050405020304" pitchFamily="18" charset="0"/>
              </a:rPr>
              <a:t>Condition </a:t>
            </a:r>
            <a:r>
              <a:rPr lang="en-IN" sz="2000" b="1" dirty="0">
                <a:solidFill>
                  <a:srgbClr val="0070C0"/>
                </a:solidFill>
                <a:latin typeface="Times New Roman" panose="02020603050405020304" pitchFamily="18" charset="0"/>
                <a:cs typeface="Times New Roman" panose="02020603050405020304" pitchFamily="18" charset="0"/>
              </a:rPr>
              <a:t>of parallelism </a:t>
            </a:r>
          </a:p>
          <a:p>
            <a:pPr marL="0" indent="0">
              <a:buNone/>
            </a:pPr>
            <a:endParaRPr lang="en-US" sz="2000" b="1" dirty="0">
              <a:solidFill>
                <a:srgbClr val="C00000"/>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5"/>
          <a:stretch>
            <a:fillRect/>
          </a:stretch>
        </p:blipFill>
        <p:spPr>
          <a:xfrm>
            <a:off x="2480422" y="4582202"/>
            <a:ext cx="6913053" cy="2049100"/>
          </a:xfrm>
          <a:prstGeom prst="rect">
            <a:avLst/>
          </a:prstGeom>
        </p:spPr>
      </p:pic>
      <p:pic>
        <p:nvPicPr>
          <p:cNvPr id="11" name="Picture 10"/>
          <p:cNvPicPr>
            <a:picLocks noChangeAspect="1"/>
          </p:cNvPicPr>
          <p:nvPr/>
        </p:nvPicPr>
        <p:blipFill>
          <a:blip r:embed="rId6"/>
          <a:stretch>
            <a:fillRect/>
          </a:stretch>
        </p:blipFill>
        <p:spPr>
          <a:xfrm>
            <a:off x="607740" y="890744"/>
            <a:ext cx="10803363" cy="4107976"/>
          </a:xfrm>
          <a:prstGeom prst="rect">
            <a:avLst/>
          </a:prstGeom>
        </p:spPr>
      </p:pic>
    </p:spTree>
    <p:extLst>
      <p:ext uri="{BB962C8B-B14F-4D97-AF65-F5344CB8AC3E}">
        <p14:creationId xmlns:p14="http://schemas.microsoft.com/office/powerpoint/2010/main" xmlns="" val="9037547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851" y="36595"/>
            <a:ext cx="7588553" cy="373154"/>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62</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90309" y="750979"/>
            <a:ext cx="11932562" cy="5366070"/>
          </a:xfrm>
        </p:spPr>
        <p:txBody>
          <a:bodyPr>
            <a:noAutofit/>
          </a:bodyPr>
          <a:lstStyle/>
          <a:p>
            <a:pPr marL="0" indent="0">
              <a:buNone/>
            </a:pPr>
            <a:r>
              <a:rPr lang="en-IN" sz="2000" b="1" dirty="0" smtClean="0">
                <a:solidFill>
                  <a:srgbClr val="0070C0"/>
                </a:solidFill>
                <a:latin typeface="Times New Roman" panose="02020603050405020304" pitchFamily="18" charset="0"/>
                <a:cs typeface="Times New Roman" panose="02020603050405020304" pitchFamily="18" charset="0"/>
              </a:rPr>
              <a:t>2. Control </a:t>
            </a:r>
            <a:r>
              <a:rPr lang="en-IN" sz="2000" b="1" dirty="0">
                <a:solidFill>
                  <a:srgbClr val="0070C0"/>
                </a:solidFill>
                <a:latin typeface="Times New Roman" panose="02020603050405020304" pitchFamily="18" charset="0"/>
                <a:cs typeface="Times New Roman" panose="02020603050405020304" pitchFamily="18" charset="0"/>
              </a:rPr>
              <a:t>Dependence: </a:t>
            </a:r>
          </a:p>
          <a:p>
            <a:pPr algn="just"/>
            <a:r>
              <a:rPr lang="en-US" sz="2000" b="1" dirty="0">
                <a:solidFill>
                  <a:srgbClr val="002060"/>
                </a:solidFill>
                <a:latin typeface="Times New Roman" panose="02020603050405020304" pitchFamily="18" charset="0"/>
                <a:cs typeface="Times New Roman" panose="02020603050405020304" pitchFamily="18" charset="0"/>
              </a:rPr>
              <a:t>This refers to the situation where the order of the execution of statements cannot be determined before run time. </a:t>
            </a:r>
          </a:p>
          <a:p>
            <a:pPr algn="just"/>
            <a:r>
              <a:rPr lang="en-US" sz="2000" b="1" dirty="0">
                <a:solidFill>
                  <a:srgbClr val="C00000"/>
                </a:solidFill>
                <a:latin typeface="Times New Roman" panose="02020603050405020304" pitchFamily="18" charset="0"/>
                <a:cs typeface="Times New Roman" panose="02020603050405020304" pitchFamily="18" charset="0"/>
              </a:rPr>
              <a:t>For example all condition statement, where the flow of statement depends on the output. </a:t>
            </a:r>
          </a:p>
          <a:p>
            <a:pPr algn="just"/>
            <a:r>
              <a:rPr lang="en-US" sz="2000" b="1" dirty="0">
                <a:solidFill>
                  <a:srgbClr val="002060"/>
                </a:solidFill>
                <a:latin typeface="Times New Roman" panose="02020603050405020304" pitchFamily="18" charset="0"/>
                <a:cs typeface="Times New Roman" panose="02020603050405020304" pitchFamily="18" charset="0"/>
              </a:rPr>
              <a:t>Different paths taken after a conditional branch may depend on the data hence we need to eliminate this data dependence among the instructions. </a:t>
            </a:r>
          </a:p>
          <a:p>
            <a:pPr algn="just"/>
            <a:r>
              <a:rPr lang="en-US" sz="2000" b="1" dirty="0">
                <a:solidFill>
                  <a:srgbClr val="C00000"/>
                </a:solidFill>
                <a:latin typeface="Times New Roman" panose="02020603050405020304" pitchFamily="18" charset="0"/>
                <a:cs typeface="Times New Roman" panose="02020603050405020304" pitchFamily="18" charset="0"/>
              </a:rPr>
              <a:t>This dependence also exists between operations performed in successive iterations of looping procedure. Control dependence often prohibits parallelism from being exploited. </a:t>
            </a:r>
          </a:p>
          <a:p>
            <a:pPr marL="0" indent="0">
              <a:buNone/>
            </a:pPr>
            <a:endParaRPr lang="en-US" sz="2000" b="1" dirty="0">
              <a:solidFill>
                <a:srgbClr val="C0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5"/>
          <a:stretch>
            <a:fillRect/>
          </a:stretch>
        </p:blipFill>
        <p:spPr>
          <a:xfrm>
            <a:off x="432913" y="3504428"/>
            <a:ext cx="3999000" cy="2515434"/>
          </a:xfrm>
          <a:prstGeom prst="rect">
            <a:avLst/>
          </a:prstGeom>
        </p:spPr>
      </p:pic>
      <p:pic>
        <p:nvPicPr>
          <p:cNvPr id="12" name="Picture 11"/>
          <p:cNvPicPr>
            <a:picLocks noChangeAspect="1"/>
          </p:cNvPicPr>
          <p:nvPr/>
        </p:nvPicPr>
        <p:blipFill>
          <a:blip r:embed="rId6"/>
          <a:stretch>
            <a:fillRect/>
          </a:stretch>
        </p:blipFill>
        <p:spPr>
          <a:xfrm>
            <a:off x="5028154" y="3519580"/>
            <a:ext cx="3947400" cy="1975033"/>
          </a:xfrm>
          <a:prstGeom prst="rect">
            <a:avLst/>
          </a:prstGeom>
        </p:spPr>
      </p:pic>
      <p:sp>
        <p:nvSpPr>
          <p:cNvPr id="13" name="Rectangle 12"/>
          <p:cNvSpPr/>
          <p:nvPr/>
        </p:nvSpPr>
        <p:spPr>
          <a:xfrm>
            <a:off x="245036" y="5835843"/>
            <a:ext cx="11733950" cy="646331"/>
          </a:xfrm>
          <a:prstGeom prst="rect">
            <a:avLst/>
          </a:prstGeom>
        </p:spPr>
        <p:txBody>
          <a:bodyPr wrap="square">
            <a:spAutoFit/>
          </a:bodyPr>
          <a:lstStyle/>
          <a:p>
            <a:r>
              <a:rPr lang="en-US" b="1" dirty="0">
                <a:solidFill>
                  <a:srgbClr val="C00000"/>
                </a:solidFill>
                <a:latin typeface="Times New Roman" panose="02020603050405020304" pitchFamily="18" charset="0"/>
              </a:rPr>
              <a:t>Control dependence also avoids parallelism to being exploited. Compilers are used to eliminate this control dependence and exploit the parallelism. </a:t>
            </a:r>
            <a:endParaRPr lang="en-IN" b="1" dirty="0">
              <a:solidFill>
                <a:srgbClr val="C00000"/>
              </a:solidFill>
            </a:endParaRPr>
          </a:p>
        </p:txBody>
      </p:sp>
    </p:spTree>
    <p:extLst>
      <p:ext uri="{BB962C8B-B14F-4D97-AF65-F5344CB8AC3E}">
        <p14:creationId xmlns:p14="http://schemas.microsoft.com/office/powerpoint/2010/main" xmlns="" val="6259485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851" y="36595"/>
            <a:ext cx="7588553" cy="373154"/>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63</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90309" y="750979"/>
            <a:ext cx="11932562" cy="5366070"/>
          </a:xfrm>
        </p:spPr>
        <p:txBody>
          <a:bodyPr>
            <a:noAutofit/>
          </a:bodyPr>
          <a:lstStyle/>
          <a:p>
            <a:pPr marL="0" indent="0">
              <a:buNone/>
            </a:pPr>
            <a:r>
              <a:rPr lang="en-IN" sz="2000" b="1" dirty="0" smtClean="0">
                <a:solidFill>
                  <a:srgbClr val="0070C0"/>
                </a:solidFill>
                <a:latin typeface="Times New Roman" panose="02020603050405020304" pitchFamily="18" charset="0"/>
                <a:cs typeface="Times New Roman" panose="02020603050405020304" pitchFamily="18" charset="0"/>
              </a:rPr>
              <a:t>3. Resource </a:t>
            </a:r>
            <a:r>
              <a:rPr lang="en-IN" sz="2000" b="1" dirty="0">
                <a:solidFill>
                  <a:srgbClr val="0070C0"/>
                </a:solidFill>
                <a:latin typeface="Times New Roman" panose="02020603050405020304" pitchFamily="18" charset="0"/>
                <a:cs typeface="Times New Roman" panose="02020603050405020304" pitchFamily="18" charset="0"/>
              </a:rPr>
              <a:t>dependence: </a:t>
            </a:r>
          </a:p>
          <a:p>
            <a:pPr algn="just"/>
            <a:r>
              <a:rPr lang="en-US" sz="2000" b="1" dirty="0">
                <a:solidFill>
                  <a:srgbClr val="002060"/>
                </a:solidFill>
                <a:latin typeface="Times New Roman" panose="02020603050405020304" pitchFamily="18" charset="0"/>
                <a:cs typeface="Times New Roman" panose="02020603050405020304" pitchFamily="18" charset="0"/>
              </a:rPr>
              <a:t>Data and control dependencies are based on the independence of the work to be done. </a:t>
            </a:r>
          </a:p>
          <a:p>
            <a:pPr algn="just"/>
            <a:r>
              <a:rPr lang="en-US" sz="2000" b="1" dirty="0">
                <a:solidFill>
                  <a:srgbClr val="C00000"/>
                </a:solidFill>
                <a:latin typeface="Times New Roman" panose="02020603050405020304" pitchFamily="18" charset="0"/>
                <a:cs typeface="Times New Roman" panose="02020603050405020304" pitchFamily="18" charset="0"/>
              </a:rPr>
              <a:t>Resource independence is concerned with conflicts in using shared resources, such as registers, integer and floating point ALUs, etc. ALU conflicts are called ALU dependence. </a:t>
            </a:r>
          </a:p>
          <a:p>
            <a:r>
              <a:rPr lang="en-US" sz="2000" b="1" dirty="0">
                <a:solidFill>
                  <a:srgbClr val="002060"/>
                </a:solidFill>
                <a:latin typeface="Times New Roman" panose="02020603050405020304" pitchFamily="18" charset="0"/>
                <a:cs typeface="Times New Roman" panose="02020603050405020304" pitchFamily="18" charset="0"/>
              </a:rPr>
              <a:t>Memory (storage) conflicts are called storage dependence. </a:t>
            </a:r>
            <a:endParaRPr lang="en-US" sz="2000" b="1" dirty="0" smtClean="0">
              <a:solidFill>
                <a:srgbClr val="002060"/>
              </a:solidFill>
              <a:latin typeface="Times New Roman" panose="02020603050405020304" pitchFamily="18" charset="0"/>
              <a:cs typeface="Times New Roman" panose="02020603050405020304" pitchFamily="18" charset="0"/>
            </a:endParaRPr>
          </a:p>
          <a:p>
            <a:pPr marL="0" indent="0">
              <a:buNone/>
            </a:pPr>
            <a:r>
              <a:rPr lang="en-IN" sz="2000" b="1" dirty="0">
                <a:solidFill>
                  <a:srgbClr val="0070C0"/>
                </a:solidFill>
                <a:latin typeface="Times New Roman" panose="02020603050405020304" pitchFamily="18" charset="0"/>
                <a:cs typeface="Times New Roman" panose="02020603050405020304" pitchFamily="18" charset="0"/>
              </a:rPr>
              <a:t>Bernstein’s Conditions </a:t>
            </a:r>
          </a:p>
          <a:p>
            <a:pPr algn="just"/>
            <a:r>
              <a:rPr lang="en-US" sz="2000" b="1" dirty="0">
                <a:solidFill>
                  <a:srgbClr val="0070C0"/>
                </a:solidFill>
                <a:latin typeface="Times New Roman" panose="02020603050405020304" pitchFamily="18" charset="0"/>
                <a:cs typeface="Times New Roman" panose="02020603050405020304" pitchFamily="18" charset="0"/>
              </a:rPr>
              <a:t>Bernstein’s conditions are a set of conditions which must exist if two processes can execute in parallel. </a:t>
            </a:r>
          </a:p>
          <a:p>
            <a:pPr marL="0" indent="0" algn="just">
              <a:buNone/>
            </a:pPr>
            <a:r>
              <a:rPr lang="en-IN" sz="2000" b="1" dirty="0">
                <a:solidFill>
                  <a:srgbClr val="C00000"/>
                </a:solidFill>
                <a:latin typeface="Times New Roman" panose="02020603050405020304" pitchFamily="18" charset="0"/>
                <a:cs typeface="Times New Roman" panose="02020603050405020304" pitchFamily="18" charset="0"/>
              </a:rPr>
              <a:t> Notation </a:t>
            </a:r>
            <a:r>
              <a:rPr lang="en-IN" sz="2000" b="1" dirty="0" smtClean="0">
                <a:solidFill>
                  <a:srgbClr val="C00000"/>
                </a:solidFill>
                <a:latin typeface="Times New Roman" panose="02020603050405020304" pitchFamily="18" charset="0"/>
                <a:cs typeface="Times New Roman" panose="02020603050405020304" pitchFamily="18" charset="0"/>
              </a:rPr>
              <a:t>of </a:t>
            </a:r>
            <a:r>
              <a:rPr lang="en-IN" sz="2000" b="1" dirty="0">
                <a:solidFill>
                  <a:srgbClr val="C00000"/>
                </a:solidFill>
                <a:latin typeface="Times New Roman" panose="02020603050405020304" pitchFamily="18" charset="0"/>
                <a:cs typeface="Times New Roman" panose="02020603050405020304" pitchFamily="18" charset="0"/>
              </a:rPr>
              <a:t>Bernstein’s Conditions </a:t>
            </a:r>
          </a:p>
          <a:p>
            <a:pPr algn="just"/>
            <a:r>
              <a:rPr lang="en-US" sz="2000" b="1" dirty="0" err="1" smtClean="0">
                <a:solidFill>
                  <a:srgbClr val="002060"/>
                </a:solidFill>
                <a:latin typeface="Times New Roman" panose="02020603050405020304" pitchFamily="18" charset="0"/>
                <a:cs typeface="Times New Roman" panose="02020603050405020304" pitchFamily="18" charset="0"/>
              </a:rPr>
              <a:t>Ia</a:t>
            </a:r>
            <a:r>
              <a:rPr lang="en-US" sz="2000" b="1" dirty="0" smtClean="0">
                <a:solidFill>
                  <a:srgbClr val="002060"/>
                </a:solidFill>
                <a:latin typeface="Times New Roman" panose="02020603050405020304" pitchFamily="18" charset="0"/>
                <a:cs typeface="Times New Roman" panose="02020603050405020304" pitchFamily="18" charset="0"/>
              </a:rPr>
              <a:t> </a:t>
            </a:r>
            <a:r>
              <a:rPr lang="en-US" sz="2000" b="1" dirty="0">
                <a:solidFill>
                  <a:srgbClr val="002060"/>
                </a:solidFill>
                <a:latin typeface="Times New Roman" panose="02020603050405020304" pitchFamily="18" charset="0"/>
                <a:cs typeface="Times New Roman" panose="02020603050405020304" pitchFamily="18" charset="0"/>
              </a:rPr>
              <a:t>is the set of all input variables for a process </a:t>
            </a:r>
            <a:r>
              <a:rPr lang="en-US" sz="2000" b="1" dirty="0" smtClean="0">
                <a:solidFill>
                  <a:srgbClr val="002060"/>
                </a:solidFill>
                <a:latin typeface="Times New Roman" panose="02020603050405020304" pitchFamily="18" charset="0"/>
                <a:cs typeface="Times New Roman" panose="02020603050405020304" pitchFamily="18" charset="0"/>
              </a:rPr>
              <a:t>Pa. </a:t>
            </a:r>
            <a:r>
              <a:rPr lang="en-US" sz="2000" b="1" dirty="0" err="1" smtClean="0">
                <a:solidFill>
                  <a:srgbClr val="002060"/>
                </a:solidFill>
                <a:latin typeface="Times New Roman" panose="02020603050405020304" pitchFamily="18" charset="0"/>
                <a:cs typeface="Times New Roman" panose="02020603050405020304" pitchFamily="18" charset="0"/>
              </a:rPr>
              <a:t>Ia</a:t>
            </a:r>
            <a:r>
              <a:rPr lang="en-US" sz="2000" b="1" dirty="0" smtClean="0">
                <a:solidFill>
                  <a:srgbClr val="002060"/>
                </a:solidFill>
                <a:latin typeface="Times New Roman" panose="02020603050405020304" pitchFamily="18" charset="0"/>
                <a:cs typeface="Times New Roman" panose="02020603050405020304" pitchFamily="18" charset="0"/>
              </a:rPr>
              <a:t> </a:t>
            </a:r>
            <a:r>
              <a:rPr lang="en-US" sz="2000" b="1" dirty="0">
                <a:solidFill>
                  <a:srgbClr val="002060"/>
                </a:solidFill>
                <a:latin typeface="Times New Roman" panose="02020603050405020304" pitchFamily="18" charset="0"/>
                <a:cs typeface="Times New Roman" panose="02020603050405020304" pitchFamily="18" charset="0"/>
              </a:rPr>
              <a:t>is also called the </a:t>
            </a:r>
            <a:r>
              <a:rPr lang="en-US" sz="2000" b="1" dirty="0">
                <a:solidFill>
                  <a:srgbClr val="C00000"/>
                </a:solidFill>
                <a:latin typeface="Times New Roman" panose="02020603050405020304" pitchFamily="18" charset="0"/>
                <a:cs typeface="Times New Roman" panose="02020603050405020304" pitchFamily="18" charset="0"/>
              </a:rPr>
              <a:t>read set </a:t>
            </a:r>
            <a:r>
              <a:rPr lang="en-US" sz="2000" b="1" dirty="0">
                <a:solidFill>
                  <a:srgbClr val="002060"/>
                </a:solidFill>
                <a:latin typeface="Times New Roman" panose="02020603050405020304" pitchFamily="18" charset="0"/>
                <a:cs typeface="Times New Roman" panose="02020603050405020304" pitchFamily="18" charset="0"/>
              </a:rPr>
              <a:t>or domain of </a:t>
            </a:r>
            <a:r>
              <a:rPr lang="en-US" sz="2000" b="1" dirty="0" smtClean="0">
                <a:solidFill>
                  <a:srgbClr val="002060"/>
                </a:solidFill>
                <a:latin typeface="Times New Roman" panose="02020603050405020304" pitchFamily="18" charset="0"/>
                <a:cs typeface="Times New Roman" panose="02020603050405020304" pitchFamily="18" charset="0"/>
              </a:rPr>
              <a:t>Pa. </a:t>
            </a:r>
            <a:r>
              <a:rPr lang="en-US" sz="2000" b="1" dirty="0" err="1" smtClean="0">
                <a:solidFill>
                  <a:srgbClr val="002060"/>
                </a:solidFill>
                <a:latin typeface="Times New Roman" panose="02020603050405020304" pitchFamily="18" charset="0"/>
                <a:cs typeface="Times New Roman" panose="02020603050405020304" pitchFamily="18" charset="0"/>
              </a:rPr>
              <a:t>Oa</a:t>
            </a:r>
            <a:r>
              <a:rPr lang="en-US" sz="2000" b="1" dirty="0" smtClean="0">
                <a:solidFill>
                  <a:srgbClr val="002060"/>
                </a:solidFill>
                <a:latin typeface="Times New Roman" panose="02020603050405020304" pitchFamily="18" charset="0"/>
                <a:cs typeface="Times New Roman" panose="02020603050405020304" pitchFamily="18" charset="0"/>
              </a:rPr>
              <a:t> </a:t>
            </a:r>
            <a:r>
              <a:rPr lang="en-US" sz="2000" b="1" dirty="0">
                <a:solidFill>
                  <a:srgbClr val="002060"/>
                </a:solidFill>
                <a:latin typeface="Times New Roman" panose="02020603050405020304" pitchFamily="18" charset="0"/>
                <a:cs typeface="Times New Roman" panose="02020603050405020304" pitchFamily="18" charset="0"/>
              </a:rPr>
              <a:t>is the set of all output variables for a process </a:t>
            </a:r>
            <a:r>
              <a:rPr lang="en-US" sz="2000" b="1" dirty="0" smtClean="0">
                <a:solidFill>
                  <a:srgbClr val="002060"/>
                </a:solidFill>
                <a:latin typeface="Times New Roman" panose="02020603050405020304" pitchFamily="18" charset="0"/>
                <a:cs typeface="Times New Roman" panose="02020603050405020304" pitchFamily="18" charset="0"/>
              </a:rPr>
              <a:t>Pa </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smtClean="0">
                <a:solidFill>
                  <a:srgbClr val="002060"/>
                </a:solidFill>
                <a:latin typeface="Times New Roman" panose="02020603050405020304" pitchFamily="18" charset="0"/>
                <a:cs typeface="Times New Roman" panose="02020603050405020304" pitchFamily="18" charset="0"/>
              </a:rPr>
              <a:t>Oa</a:t>
            </a:r>
            <a:r>
              <a:rPr lang="en-US" sz="2000" b="1" dirty="0" smtClean="0">
                <a:solidFill>
                  <a:srgbClr val="002060"/>
                </a:solidFill>
                <a:latin typeface="Times New Roman" panose="02020603050405020304" pitchFamily="18" charset="0"/>
                <a:cs typeface="Times New Roman" panose="02020603050405020304" pitchFamily="18" charset="0"/>
              </a:rPr>
              <a:t> </a:t>
            </a:r>
            <a:r>
              <a:rPr lang="en-US" sz="2000" b="1" dirty="0">
                <a:solidFill>
                  <a:srgbClr val="002060"/>
                </a:solidFill>
                <a:latin typeface="Times New Roman" panose="02020603050405020304" pitchFamily="18" charset="0"/>
                <a:cs typeface="Times New Roman" panose="02020603050405020304" pitchFamily="18" charset="0"/>
              </a:rPr>
              <a:t>is also called </a:t>
            </a:r>
            <a:r>
              <a:rPr lang="en-US" sz="2000" b="1" dirty="0">
                <a:solidFill>
                  <a:srgbClr val="C00000"/>
                </a:solidFill>
                <a:latin typeface="Times New Roman" panose="02020603050405020304" pitchFamily="18" charset="0"/>
                <a:cs typeface="Times New Roman" panose="02020603050405020304" pitchFamily="18" charset="0"/>
              </a:rPr>
              <a:t>write set</a:t>
            </a:r>
            <a:r>
              <a:rPr lang="en-US" sz="2000" b="1" dirty="0">
                <a:solidFill>
                  <a:srgbClr val="002060"/>
                </a:solidFill>
                <a:latin typeface="Times New Roman" panose="02020603050405020304" pitchFamily="18" charset="0"/>
                <a:cs typeface="Times New Roman" panose="02020603050405020304" pitchFamily="18" charset="0"/>
              </a:rPr>
              <a:t>. </a:t>
            </a:r>
          </a:p>
          <a:p>
            <a:pPr algn="just"/>
            <a:r>
              <a:rPr lang="en-US" sz="2000" b="1" dirty="0">
                <a:solidFill>
                  <a:srgbClr val="C00000"/>
                </a:solidFill>
                <a:latin typeface="Times New Roman" panose="02020603050405020304" pitchFamily="18" charset="0"/>
                <a:cs typeface="Times New Roman" panose="02020603050405020304" pitchFamily="18" charset="0"/>
              </a:rPr>
              <a:t>If P</a:t>
            </a:r>
            <a:r>
              <a:rPr lang="en-US" sz="2000" b="1" baseline="-25000" dirty="0">
                <a:solidFill>
                  <a:srgbClr val="C00000"/>
                </a:solidFill>
                <a:latin typeface="Times New Roman" panose="02020603050405020304" pitchFamily="18" charset="0"/>
                <a:cs typeface="Times New Roman" panose="02020603050405020304" pitchFamily="18" charset="0"/>
              </a:rPr>
              <a:t>1</a:t>
            </a:r>
            <a:r>
              <a:rPr lang="en-US" sz="2000" b="1" dirty="0">
                <a:solidFill>
                  <a:srgbClr val="C00000"/>
                </a:solidFill>
                <a:latin typeface="Times New Roman" panose="02020603050405020304" pitchFamily="18" charset="0"/>
                <a:cs typeface="Times New Roman" panose="02020603050405020304" pitchFamily="18" charset="0"/>
              </a:rPr>
              <a:t> and P</a:t>
            </a:r>
            <a:r>
              <a:rPr lang="en-US" sz="2000" b="1" baseline="-25000" dirty="0">
                <a:solidFill>
                  <a:srgbClr val="C00000"/>
                </a:solidFill>
                <a:latin typeface="Times New Roman" panose="02020603050405020304" pitchFamily="18" charset="0"/>
                <a:cs typeface="Times New Roman" panose="02020603050405020304" pitchFamily="18" charset="0"/>
              </a:rPr>
              <a:t>2</a:t>
            </a:r>
            <a:r>
              <a:rPr lang="en-US" sz="2000" b="1" dirty="0">
                <a:solidFill>
                  <a:srgbClr val="C00000"/>
                </a:solidFill>
                <a:latin typeface="Times New Roman" panose="02020603050405020304" pitchFamily="18" charset="0"/>
                <a:cs typeface="Times New Roman" panose="02020603050405020304" pitchFamily="18" charset="0"/>
              </a:rPr>
              <a:t> can execute in parallel (which is written as P</a:t>
            </a:r>
            <a:r>
              <a:rPr lang="en-US" sz="2000" b="1" baseline="-25000" dirty="0">
                <a:solidFill>
                  <a:srgbClr val="C00000"/>
                </a:solidFill>
                <a:latin typeface="Times New Roman" panose="02020603050405020304" pitchFamily="18" charset="0"/>
                <a:cs typeface="Times New Roman" panose="02020603050405020304" pitchFamily="18" charset="0"/>
              </a:rPr>
              <a:t>1</a:t>
            </a:r>
            <a:r>
              <a:rPr lang="en-US" sz="2000" b="1" dirty="0">
                <a:solidFill>
                  <a:srgbClr val="C00000"/>
                </a:solidFill>
                <a:latin typeface="Times New Roman" panose="02020603050405020304" pitchFamily="18" charset="0"/>
                <a:cs typeface="Times New Roman" panose="02020603050405020304" pitchFamily="18" charset="0"/>
              </a:rPr>
              <a:t> || P</a:t>
            </a:r>
            <a:r>
              <a:rPr lang="en-US" sz="2000" b="1" baseline="-25000" dirty="0">
                <a:solidFill>
                  <a:srgbClr val="C00000"/>
                </a:solidFill>
                <a:latin typeface="Times New Roman" panose="02020603050405020304" pitchFamily="18" charset="0"/>
                <a:cs typeface="Times New Roman" panose="02020603050405020304" pitchFamily="18" charset="0"/>
              </a:rPr>
              <a:t>2</a:t>
            </a:r>
            <a:r>
              <a:rPr lang="en-US" sz="2000" b="1" dirty="0">
                <a:solidFill>
                  <a:srgbClr val="C00000"/>
                </a:solidFill>
                <a:latin typeface="Times New Roman" panose="02020603050405020304" pitchFamily="18" charset="0"/>
                <a:cs typeface="Times New Roman" panose="02020603050405020304" pitchFamily="18" charset="0"/>
              </a:rPr>
              <a:t>), then: </a:t>
            </a:r>
          </a:p>
          <a:p>
            <a:pPr algn="just"/>
            <a:endParaRPr lang="en-US" sz="2000" b="1" dirty="0">
              <a:solidFill>
                <a:srgbClr val="002060"/>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5"/>
          <a:stretch>
            <a:fillRect/>
          </a:stretch>
        </p:blipFill>
        <p:spPr>
          <a:xfrm>
            <a:off x="8117481" y="4427338"/>
            <a:ext cx="2486025" cy="1762125"/>
          </a:xfrm>
          <a:prstGeom prst="rect">
            <a:avLst/>
          </a:prstGeom>
        </p:spPr>
      </p:pic>
    </p:spTree>
    <p:extLst>
      <p:ext uri="{BB962C8B-B14F-4D97-AF65-F5344CB8AC3E}">
        <p14:creationId xmlns:p14="http://schemas.microsoft.com/office/powerpoint/2010/main" xmlns="" val="33071189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851" y="36595"/>
            <a:ext cx="7588553" cy="373154"/>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64</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90309" y="750979"/>
            <a:ext cx="11932562" cy="5366070"/>
          </a:xfrm>
        </p:spPr>
        <p:txBody>
          <a:bodyPr>
            <a:noAutofit/>
          </a:bodyPr>
          <a:lstStyle/>
          <a:p>
            <a:pPr marL="0" indent="0">
              <a:buNone/>
            </a:pPr>
            <a:r>
              <a:rPr lang="en-IN" sz="2000" b="1" dirty="0" smtClean="0">
                <a:solidFill>
                  <a:srgbClr val="0070C0"/>
                </a:solidFill>
                <a:latin typeface="Times New Roman" panose="02020603050405020304" pitchFamily="18" charset="0"/>
                <a:cs typeface="Times New Roman" panose="02020603050405020304" pitchFamily="18" charset="0"/>
              </a:rPr>
              <a:t>3. Resource </a:t>
            </a:r>
            <a:r>
              <a:rPr lang="en-IN" sz="2000" b="1" dirty="0">
                <a:solidFill>
                  <a:srgbClr val="0070C0"/>
                </a:solidFill>
                <a:latin typeface="Times New Roman" panose="02020603050405020304" pitchFamily="18" charset="0"/>
                <a:cs typeface="Times New Roman" panose="02020603050405020304" pitchFamily="18" charset="0"/>
              </a:rPr>
              <a:t>dependence: </a:t>
            </a:r>
          </a:p>
          <a:p>
            <a:pPr marL="0" indent="0">
              <a:buNone/>
            </a:pPr>
            <a:r>
              <a:rPr lang="en-IN" sz="2000" b="1" dirty="0" smtClean="0">
                <a:solidFill>
                  <a:srgbClr val="0070C0"/>
                </a:solidFill>
                <a:latin typeface="Times New Roman" panose="02020603050405020304" pitchFamily="18" charset="0"/>
                <a:cs typeface="Times New Roman" panose="02020603050405020304" pitchFamily="18" charset="0"/>
              </a:rPr>
              <a:t>Bernstein’s </a:t>
            </a:r>
            <a:r>
              <a:rPr lang="en-IN" sz="2000" b="1" dirty="0">
                <a:solidFill>
                  <a:srgbClr val="0070C0"/>
                </a:solidFill>
                <a:latin typeface="Times New Roman" panose="02020603050405020304" pitchFamily="18" charset="0"/>
                <a:cs typeface="Times New Roman" panose="02020603050405020304" pitchFamily="18" charset="0"/>
              </a:rPr>
              <a:t>Conditions </a:t>
            </a:r>
            <a:r>
              <a:rPr lang="en-IN" sz="2000" b="1" dirty="0" err="1" smtClean="0">
                <a:solidFill>
                  <a:srgbClr val="0070C0"/>
                </a:solidFill>
                <a:latin typeface="Times New Roman" panose="02020603050405020304" pitchFamily="18" charset="0"/>
                <a:cs typeface="Times New Roman" panose="02020603050405020304" pitchFamily="18" charset="0"/>
              </a:rPr>
              <a:t>contd</a:t>
            </a:r>
            <a:r>
              <a:rPr lang="en-IN" sz="2000" b="1" dirty="0" smtClean="0">
                <a:solidFill>
                  <a:srgbClr val="0070C0"/>
                </a:solidFill>
                <a:latin typeface="Times New Roman" panose="02020603050405020304" pitchFamily="18" charset="0"/>
                <a:cs typeface="Times New Roman" panose="02020603050405020304" pitchFamily="18" charset="0"/>
              </a:rPr>
              <a:t>…</a:t>
            </a:r>
          </a:p>
          <a:p>
            <a:r>
              <a:rPr lang="en-US" sz="2000" b="1" dirty="0">
                <a:solidFill>
                  <a:srgbClr val="002060"/>
                </a:solidFill>
                <a:latin typeface="Times New Roman" panose="02020603050405020304" pitchFamily="18" charset="0"/>
                <a:cs typeface="Times New Roman" panose="02020603050405020304" pitchFamily="18" charset="0"/>
              </a:rPr>
              <a:t>In terms of data dependencies, Bernstein’s conditions imply that two processes can execute in parallel if they are flow-independent, anti-independent, and output-independent. </a:t>
            </a:r>
          </a:p>
          <a:p>
            <a:r>
              <a:rPr lang="en-IN" sz="2000" b="1" dirty="0">
                <a:solidFill>
                  <a:srgbClr val="C00000"/>
                </a:solidFill>
                <a:latin typeface="Times New Roman" panose="02020603050405020304" pitchFamily="18" charset="0"/>
                <a:cs typeface="Times New Roman" panose="02020603050405020304" pitchFamily="18" charset="0"/>
              </a:rPr>
              <a:t>The parallelism relation || is commutative (P</a:t>
            </a:r>
            <a:r>
              <a:rPr lang="en-IN" sz="2000" b="1" baseline="-25000" dirty="0">
                <a:solidFill>
                  <a:srgbClr val="C00000"/>
                </a:solidFill>
                <a:latin typeface="Times New Roman" panose="02020603050405020304" pitchFamily="18" charset="0"/>
                <a:cs typeface="Times New Roman" panose="02020603050405020304" pitchFamily="18" charset="0"/>
              </a:rPr>
              <a:t>i</a:t>
            </a:r>
            <a:r>
              <a:rPr lang="en-IN" sz="2000" b="1" dirty="0">
                <a:solidFill>
                  <a:srgbClr val="C00000"/>
                </a:solidFill>
                <a:latin typeface="Times New Roman" panose="02020603050405020304" pitchFamily="18" charset="0"/>
                <a:cs typeface="Times New Roman" panose="02020603050405020304" pitchFamily="18" charset="0"/>
              </a:rPr>
              <a:t> || </a:t>
            </a:r>
            <a:r>
              <a:rPr lang="en-IN" sz="2000" b="1" dirty="0" err="1">
                <a:solidFill>
                  <a:srgbClr val="C00000"/>
                </a:solidFill>
                <a:latin typeface="Times New Roman" panose="02020603050405020304" pitchFamily="18" charset="0"/>
                <a:cs typeface="Times New Roman" panose="02020603050405020304" pitchFamily="18" charset="0"/>
              </a:rPr>
              <a:t>P</a:t>
            </a:r>
            <a:r>
              <a:rPr lang="en-IN" sz="2000" b="1" baseline="-25000" dirty="0" err="1">
                <a:solidFill>
                  <a:srgbClr val="C00000"/>
                </a:solidFill>
                <a:latin typeface="Times New Roman" panose="02020603050405020304" pitchFamily="18" charset="0"/>
                <a:cs typeface="Times New Roman" panose="02020603050405020304" pitchFamily="18" charset="0"/>
              </a:rPr>
              <a:t>j</a:t>
            </a:r>
            <a:r>
              <a:rPr lang="en-IN" sz="2000" b="1" dirty="0">
                <a:solidFill>
                  <a:srgbClr val="C00000"/>
                </a:solidFill>
                <a:latin typeface="Times New Roman" panose="02020603050405020304" pitchFamily="18" charset="0"/>
                <a:cs typeface="Times New Roman" panose="02020603050405020304" pitchFamily="18" charset="0"/>
              </a:rPr>
              <a:t> implies </a:t>
            </a:r>
            <a:r>
              <a:rPr lang="en-IN" sz="2000" b="1" dirty="0" err="1">
                <a:solidFill>
                  <a:srgbClr val="C00000"/>
                </a:solidFill>
                <a:latin typeface="Times New Roman" panose="02020603050405020304" pitchFamily="18" charset="0"/>
                <a:cs typeface="Times New Roman" panose="02020603050405020304" pitchFamily="18" charset="0"/>
              </a:rPr>
              <a:t>P</a:t>
            </a:r>
            <a:r>
              <a:rPr lang="en-IN" sz="2000" b="1" baseline="-25000" dirty="0" err="1">
                <a:solidFill>
                  <a:srgbClr val="C00000"/>
                </a:solidFill>
                <a:latin typeface="Times New Roman" panose="02020603050405020304" pitchFamily="18" charset="0"/>
                <a:cs typeface="Times New Roman" panose="02020603050405020304" pitchFamily="18" charset="0"/>
              </a:rPr>
              <a:t>j</a:t>
            </a:r>
            <a:r>
              <a:rPr lang="en-IN" sz="2000" b="1" dirty="0">
                <a:solidFill>
                  <a:srgbClr val="C00000"/>
                </a:solidFill>
                <a:latin typeface="Times New Roman" panose="02020603050405020304" pitchFamily="18" charset="0"/>
                <a:cs typeface="Times New Roman" panose="02020603050405020304" pitchFamily="18" charset="0"/>
              </a:rPr>
              <a:t> || P</a:t>
            </a:r>
            <a:r>
              <a:rPr lang="en-IN" sz="2000" b="1" baseline="-25000" dirty="0">
                <a:solidFill>
                  <a:srgbClr val="C00000"/>
                </a:solidFill>
                <a:latin typeface="Times New Roman" panose="02020603050405020304" pitchFamily="18" charset="0"/>
                <a:cs typeface="Times New Roman" panose="02020603050405020304" pitchFamily="18" charset="0"/>
              </a:rPr>
              <a:t>i</a:t>
            </a:r>
            <a:r>
              <a:rPr lang="en-IN" sz="2000" b="1" dirty="0">
                <a:solidFill>
                  <a:srgbClr val="C00000"/>
                </a:solidFill>
                <a:latin typeface="Times New Roman" panose="02020603050405020304" pitchFamily="18" charset="0"/>
                <a:cs typeface="Times New Roman" panose="02020603050405020304" pitchFamily="18" charset="0"/>
              </a:rPr>
              <a:t> ), but not transitive (P</a:t>
            </a:r>
            <a:r>
              <a:rPr lang="en-IN" sz="2000" b="1" baseline="-25000" dirty="0">
                <a:solidFill>
                  <a:srgbClr val="C00000"/>
                </a:solidFill>
                <a:latin typeface="Times New Roman" panose="02020603050405020304" pitchFamily="18" charset="0"/>
                <a:cs typeface="Times New Roman" panose="02020603050405020304" pitchFamily="18" charset="0"/>
              </a:rPr>
              <a:t>i</a:t>
            </a:r>
            <a:r>
              <a:rPr lang="en-IN" sz="2000" b="1" dirty="0">
                <a:solidFill>
                  <a:srgbClr val="C00000"/>
                </a:solidFill>
                <a:latin typeface="Times New Roman" panose="02020603050405020304" pitchFamily="18" charset="0"/>
                <a:cs typeface="Times New Roman" panose="02020603050405020304" pitchFamily="18" charset="0"/>
              </a:rPr>
              <a:t> || </a:t>
            </a:r>
            <a:r>
              <a:rPr lang="en-IN" sz="2000" b="1" dirty="0" err="1">
                <a:solidFill>
                  <a:srgbClr val="C00000"/>
                </a:solidFill>
                <a:latin typeface="Times New Roman" panose="02020603050405020304" pitchFamily="18" charset="0"/>
                <a:cs typeface="Times New Roman" panose="02020603050405020304" pitchFamily="18" charset="0"/>
              </a:rPr>
              <a:t>P</a:t>
            </a:r>
            <a:r>
              <a:rPr lang="en-IN" sz="2000" b="1" baseline="-25000" dirty="0" err="1">
                <a:solidFill>
                  <a:srgbClr val="C00000"/>
                </a:solidFill>
                <a:latin typeface="Times New Roman" panose="02020603050405020304" pitchFamily="18" charset="0"/>
                <a:cs typeface="Times New Roman" panose="02020603050405020304" pitchFamily="18" charset="0"/>
              </a:rPr>
              <a:t>j</a:t>
            </a:r>
            <a:r>
              <a:rPr lang="en-IN" sz="2000" b="1" baseline="-25000" dirty="0">
                <a:solidFill>
                  <a:srgbClr val="C00000"/>
                </a:solidFill>
                <a:latin typeface="Times New Roman" panose="02020603050405020304" pitchFamily="18" charset="0"/>
                <a:cs typeface="Times New Roman" panose="02020603050405020304" pitchFamily="18" charset="0"/>
              </a:rPr>
              <a:t> </a:t>
            </a:r>
            <a:r>
              <a:rPr lang="en-IN" sz="2000" b="1" dirty="0">
                <a:solidFill>
                  <a:srgbClr val="C00000"/>
                </a:solidFill>
                <a:latin typeface="Times New Roman" panose="02020603050405020304" pitchFamily="18" charset="0"/>
                <a:cs typeface="Times New Roman" panose="02020603050405020304" pitchFamily="18" charset="0"/>
              </a:rPr>
              <a:t>and </a:t>
            </a:r>
            <a:r>
              <a:rPr lang="en-IN" sz="2000" b="1" dirty="0" err="1">
                <a:solidFill>
                  <a:srgbClr val="C00000"/>
                </a:solidFill>
                <a:latin typeface="Times New Roman" panose="02020603050405020304" pitchFamily="18" charset="0"/>
                <a:cs typeface="Times New Roman" panose="02020603050405020304" pitchFamily="18" charset="0"/>
              </a:rPr>
              <a:t>P</a:t>
            </a:r>
            <a:r>
              <a:rPr lang="en-IN" sz="2000" b="1" baseline="-25000" dirty="0" err="1">
                <a:solidFill>
                  <a:srgbClr val="C00000"/>
                </a:solidFill>
                <a:latin typeface="Times New Roman" panose="02020603050405020304" pitchFamily="18" charset="0"/>
                <a:cs typeface="Times New Roman" panose="02020603050405020304" pitchFamily="18" charset="0"/>
              </a:rPr>
              <a:t>j</a:t>
            </a:r>
            <a:r>
              <a:rPr lang="en-IN" sz="2000" b="1" dirty="0">
                <a:solidFill>
                  <a:srgbClr val="C00000"/>
                </a:solidFill>
                <a:latin typeface="Times New Roman" panose="02020603050405020304" pitchFamily="18" charset="0"/>
                <a:cs typeface="Times New Roman" panose="02020603050405020304" pitchFamily="18" charset="0"/>
              </a:rPr>
              <a:t> || </a:t>
            </a:r>
            <a:r>
              <a:rPr lang="en-IN" sz="2000" b="1" dirty="0" err="1">
                <a:solidFill>
                  <a:srgbClr val="C00000"/>
                </a:solidFill>
                <a:latin typeface="Times New Roman" panose="02020603050405020304" pitchFamily="18" charset="0"/>
                <a:cs typeface="Times New Roman" panose="02020603050405020304" pitchFamily="18" charset="0"/>
              </a:rPr>
              <a:t>P</a:t>
            </a:r>
            <a:r>
              <a:rPr lang="en-IN" sz="2000" b="1" baseline="-25000" dirty="0" err="1">
                <a:solidFill>
                  <a:srgbClr val="C00000"/>
                </a:solidFill>
                <a:latin typeface="Times New Roman" panose="02020603050405020304" pitchFamily="18" charset="0"/>
                <a:cs typeface="Times New Roman" panose="02020603050405020304" pitchFamily="18" charset="0"/>
              </a:rPr>
              <a:t>k</a:t>
            </a:r>
            <a:r>
              <a:rPr lang="en-IN" sz="2000" b="1" dirty="0">
                <a:solidFill>
                  <a:srgbClr val="C00000"/>
                </a:solidFill>
                <a:latin typeface="Times New Roman" panose="02020603050405020304" pitchFamily="18" charset="0"/>
                <a:cs typeface="Times New Roman" panose="02020603050405020304" pitchFamily="18" charset="0"/>
              </a:rPr>
              <a:t> does not imply P</a:t>
            </a:r>
            <a:r>
              <a:rPr lang="en-IN" sz="2000" b="1" baseline="-25000" dirty="0">
                <a:solidFill>
                  <a:srgbClr val="C00000"/>
                </a:solidFill>
                <a:latin typeface="Times New Roman" panose="02020603050405020304" pitchFamily="18" charset="0"/>
                <a:cs typeface="Times New Roman" panose="02020603050405020304" pitchFamily="18" charset="0"/>
              </a:rPr>
              <a:t>i</a:t>
            </a:r>
            <a:r>
              <a:rPr lang="en-IN" sz="2000" b="1" dirty="0">
                <a:solidFill>
                  <a:srgbClr val="C00000"/>
                </a:solidFill>
                <a:latin typeface="Times New Roman" panose="02020603050405020304" pitchFamily="18" charset="0"/>
                <a:cs typeface="Times New Roman" panose="02020603050405020304" pitchFamily="18" charset="0"/>
              </a:rPr>
              <a:t> || </a:t>
            </a:r>
            <a:r>
              <a:rPr lang="en-IN" sz="2000" b="1" dirty="0" err="1">
                <a:solidFill>
                  <a:srgbClr val="C00000"/>
                </a:solidFill>
                <a:latin typeface="Times New Roman" panose="02020603050405020304" pitchFamily="18" charset="0"/>
                <a:cs typeface="Times New Roman" panose="02020603050405020304" pitchFamily="18" charset="0"/>
              </a:rPr>
              <a:t>P</a:t>
            </a:r>
            <a:r>
              <a:rPr lang="en-IN" sz="2000" b="1" baseline="-25000" dirty="0" err="1">
                <a:solidFill>
                  <a:srgbClr val="C00000"/>
                </a:solidFill>
                <a:latin typeface="Times New Roman" panose="02020603050405020304" pitchFamily="18" charset="0"/>
                <a:cs typeface="Times New Roman" panose="02020603050405020304" pitchFamily="18" charset="0"/>
              </a:rPr>
              <a:t>k</a:t>
            </a:r>
            <a:r>
              <a:rPr lang="en-IN" sz="2000" b="1" dirty="0">
                <a:solidFill>
                  <a:srgbClr val="C00000"/>
                </a:solidFill>
                <a:latin typeface="Times New Roman" panose="02020603050405020304" pitchFamily="18" charset="0"/>
                <a:cs typeface="Times New Roman" panose="02020603050405020304" pitchFamily="18" charset="0"/>
              </a:rPr>
              <a:t> ) . </a:t>
            </a:r>
          </a:p>
          <a:p>
            <a:r>
              <a:rPr lang="en-US" sz="2000" b="1" dirty="0">
                <a:solidFill>
                  <a:srgbClr val="002060"/>
                </a:solidFill>
                <a:latin typeface="Times New Roman" panose="02020603050405020304" pitchFamily="18" charset="0"/>
                <a:cs typeface="Times New Roman" panose="02020603050405020304" pitchFamily="18" charset="0"/>
              </a:rPr>
              <a:t>Therefore, || is not an equivalence relation. Intersection of the input sets is allowed. </a:t>
            </a:r>
          </a:p>
          <a:p>
            <a:r>
              <a:rPr lang="en-US" sz="2000" b="1" dirty="0">
                <a:solidFill>
                  <a:srgbClr val="C00000"/>
                </a:solidFill>
                <a:latin typeface="Times New Roman" panose="02020603050405020304" pitchFamily="18" charset="0"/>
                <a:cs typeface="Times New Roman" panose="02020603050405020304" pitchFamily="18" charset="0"/>
              </a:rPr>
              <a:t>Example: Detection of parallelism in a program using Bernstein’s conditions </a:t>
            </a:r>
          </a:p>
          <a:p>
            <a:r>
              <a:rPr lang="en-US" sz="2000" b="1" dirty="0">
                <a:solidFill>
                  <a:srgbClr val="002060"/>
                </a:solidFill>
                <a:latin typeface="Times New Roman" panose="02020603050405020304" pitchFamily="18" charset="0"/>
                <a:cs typeface="Times New Roman" panose="02020603050405020304" pitchFamily="18" charset="0"/>
              </a:rPr>
              <a:t>Consider the simple case in which each process is a single HLL statement. We want to detect the parallelism embedded in the following 5 statements labeled P1, P2, P3, P4, P5 in program order. </a:t>
            </a:r>
            <a:endParaRPr lang="en-IN" sz="2000" b="1" dirty="0">
              <a:solidFill>
                <a:srgbClr val="002060"/>
              </a:solidFill>
              <a:latin typeface="Times New Roman" panose="02020603050405020304" pitchFamily="18" charset="0"/>
              <a:cs typeface="Times New Roman" panose="02020603050405020304" pitchFamily="18" charset="0"/>
            </a:endParaRPr>
          </a:p>
          <a:p>
            <a:pPr marL="0" indent="0" algn="just">
              <a:buNone/>
            </a:pPr>
            <a:endParaRPr lang="en-US" sz="20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1804525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851" y="36595"/>
            <a:ext cx="7588553" cy="373154"/>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65</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90309" y="750979"/>
            <a:ext cx="11932562" cy="5366070"/>
          </a:xfrm>
        </p:spPr>
        <p:txBody>
          <a:bodyPr>
            <a:noAutofit/>
          </a:bodyPr>
          <a:lstStyle/>
          <a:p>
            <a:pPr marL="0" indent="0">
              <a:buNone/>
            </a:pPr>
            <a:r>
              <a:rPr lang="en-IN" sz="2000" b="1" dirty="0" smtClean="0">
                <a:solidFill>
                  <a:srgbClr val="0070C0"/>
                </a:solidFill>
                <a:latin typeface="Times New Roman" panose="02020603050405020304" pitchFamily="18" charset="0"/>
                <a:cs typeface="Times New Roman" panose="02020603050405020304" pitchFamily="18" charset="0"/>
              </a:rPr>
              <a:t>3. </a:t>
            </a:r>
            <a:r>
              <a:rPr lang="en-IN" sz="1600" b="1" dirty="0" smtClean="0">
                <a:solidFill>
                  <a:srgbClr val="0070C0"/>
                </a:solidFill>
                <a:latin typeface="Times New Roman" panose="02020603050405020304" pitchFamily="18" charset="0"/>
                <a:cs typeface="Times New Roman" panose="02020603050405020304" pitchFamily="18" charset="0"/>
              </a:rPr>
              <a:t>Resource </a:t>
            </a:r>
            <a:r>
              <a:rPr lang="en-IN" sz="1600" b="1" dirty="0">
                <a:solidFill>
                  <a:srgbClr val="0070C0"/>
                </a:solidFill>
                <a:latin typeface="Times New Roman" panose="02020603050405020304" pitchFamily="18" charset="0"/>
                <a:cs typeface="Times New Roman" panose="02020603050405020304" pitchFamily="18" charset="0"/>
              </a:rPr>
              <a:t>dependence: </a:t>
            </a:r>
          </a:p>
          <a:p>
            <a:pPr marL="0" indent="0">
              <a:buNone/>
            </a:pPr>
            <a:r>
              <a:rPr lang="en-IN" sz="1600" b="1" dirty="0" smtClean="0">
                <a:solidFill>
                  <a:srgbClr val="0070C0"/>
                </a:solidFill>
                <a:latin typeface="Times New Roman" panose="02020603050405020304" pitchFamily="18" charset="0"/>
                <a:cs typeface="Times New Roman" panose="02020603050405020304" pitchFamily="18" charset="0"/>
              </a:rPr>
              <a:t>Bernstein’s </a:t>
            </a:r>
            <a:r>
              <a:rPr lang="en-IN" sz="1600" b="1" dirty="0">
                <a:solidFill>
                  <a:srgbClr val="0070C0"/>
                </a:solidFill>
                <a:latin typeface="Times New Roman" panose="02020603050405020304" pitchFamily="18" charset="0"/>
                <a:cs typeface="Times New Roman" panose="02020603050405020304" pitchFamily="18" charset="0"/>
              </a:rPr>
              <a:t>Conditions </a:t>
            </a:r>
            <a:r>
              <a:rPr lang="en-IN" sz="1600" b="1" dirty="0" err="1" smtClean="0">
                <a:solidFill>
                  <a:srgbClr val="0070C0"/>
                </a:solidFill>
                <a:latin typeface="Times New Roman" panose="02020603050405020304" pitchFamily="18" charset="0"/>
                <a:cs typeface="Times New Roman" panose="02020603050405020304" pitchFamily="18" charset="0"/>
              </a:rPr>
              <a:t>contd</a:t>
            </a:r>
            <a:r>
              <a:rPr lang="en-IN" sz="2000" b="1" dirty="0" smtClean="0">
                <a:solidFill>
                  <a:srgbClr val="0070C0"/>
                </a:solidFill>
                <a:latin typeface="Times New Roman" panose="02020603050405020304" pitchFamily="18" charset="0"/>
                <a:cs typeface="Times New Roman" panose="02020603050405020304" pitchFamily="18" charset="0"/>
              </a:rPr>
              <a:t>…</a:t>
            </a:r>
          </a:p>
        </p:txBody>
      </p:sp>
      <p:pic>
        <p:nvPicPr>
          <p:cNvPr id="7" name="Picture 6"/>
          <p:cNvPicPr>
            <a:picLocks noChangeAspect="1"/>
          </p:cNvPicPr>
          <p:nvPr/>
        </p:nvPicPr>
        <p:blipFill>
          <a:blip r:embed="rId5"/>
          <a:stretch>
            <a:fillRect/>
          </a:stretch>
        </p:blipFill>
        <p:spPr>
          <a:xfrm>
            <a:off x="95952" y="1493521"/>
            <a:ext cx="2916555" cy="2347912"/>
          </a:xfrm>
          <a:prstGeom prst="rect">
            <a:avLst/>
          </a:prstGeom>
        </p:spPr>
      </p:pic>
      <p:pic>
        <p:nvPicPr>
          <p:cNvPr id="11" name="Picture 10"/>
          <p:cNvPicPr>
            <a:picLocks noChangeAspect="1"/>
          </p:cNvPicPr>
          <p:nvPr/>
        </p:nvPicPr>
        <p:blipFill>
          <a:blip r:embed="rId6"/>
          <a:stretch>
            <a:fillRect/>
          </a:stretch>
        </p:blipFill>
        <p:spPr>
          <a:xfrm>
            <a:off x="3109822" y="914400"/>
            <a:ext cx="8301281" cy="3459479"/>
          </a:xfrm>
          <a:prstGeom prst="rect">
            <a:avLst/>
          </a:prstGeom>
        </p:spPr>
      </p:pic>
    </p:spTree>
    <p:extLst>
      <p:ext uri="{BB962C8B-B14F-4D97-AF65-F5344CB8AC3E}">
        <p14:creationId xmlns:p14="http://schemas.microsoft.com/office/powerpoint/2010/main" xmlns="" val="303404424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851" y="36595"/>
            <a:ext cx="7588553" cy="373154"/>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66</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90309" y="750979"/>
            <a:ext cx="11932562" cy="5366070"/>
          </a:xfrm>
        </p:spPr>
        <p:txBody>
          <a:bodyPr>
            <a:noAutofit/>
          </a:bodyPr>
          <a:lstStyle/>
          <a:p>
            <a:pPr marL="0" indent="0">
              <a:buNone/>
            </a:pPr>
            <a:r>
              <a:rPr lang="en-IN" sz="2000" b="1" dirty="0" smtClean="0">
                <a:solidFill>
                  <a:srgbClr val="0070C0"/>
                </a:solidFill>
                <a:latin typeface="Times New Roman" panose="02020603050405020304" pitchFamily="18" charset="0"/>
                <a:cs typeface="Times New Roman" panose="02020603050405020304" pitchFamily="18" charset="0"/>
              </a:rPr>
              <a:t>3. </a:t>
            </a:r>
            <a:r>
              <a:rPr lang="en-IN" sz="1600" b="1" dirty="0" smtClean="0">
                <a:solidFill>
                  <a:srgbClr val="0070C0"/>
                </a:solidFill>
                <a:latin typeface="Times New Roman" panose="02020603050405020304" pitchFamily="18" charset="0"/>
                <a:cs typeface="Times New Roman" panose="02020603050405020304" pitchFamily="18" charset="0"/>
              </a:rPr>
              <a:t>Resource </a:t>
            </a:r>
            <a:r>
              <a:rPr lang="en-IN" sz="1600" b="1" dirty="0">
                <a:solidFill>
                  <a:srgbClr val="0070C0"/>
                </a:solidFill>
                <a:latin typeface="Times New Roman" panose="02020603050405020304" pitchFamily="18" charset="0"/>
                <a:cs typeface="Times New Roman" panose="02020603050405020304" pitchFamily="18" charset="0"/>
              </a:rPr>
              <a:t>dependence: </a:t>
            </a:r>
          </a:p>
          <a:p>
            <a:pPr marL="0" indent="0">
              <a:buNone/>
            </a:pPr>
            <a:r>
              <a:rPr lang="en-IN" sz="1600" b="1" dirty="0" smtClean="0">
                <a:solidFill>
                  <a:srgbClr val="0070C0"/>
                </a:solidFill>
                <a:latin typeface="Times New Roman" panose="02020603050405020304" pitchFamily="18" charset="0"/>
                <a:cs typeface="Times New Roman" panose="02020603050405020304" pitchFamily="18" charset="0"/>
              </a:rPr>
              <a:t>Bernstein’s </a:t>
            </a:r>
            <a:r>
              <a:rPr lang="en-IN" sz="1600" b="1" dirty="0">
                <a:solidFill>
                  <a:srgbClr val="0070C0"/>
                </a:solidFill>
                <a:latin typeface="Times New Roman" panose="02020603050405020304" pitchFamily="18" charset="0"/>
                <a:cs typeface="Times New Roman" panose="02020603050405020304" pitchFamily="18" charset="0"/>
              </a:rPr>
              <a:t>Conditions </a:t>
            </a:r>
            <a:r>
              <a:rPr lang="en-IN" sz="1600" b="1" dirty="0" err="1" smtClean="0">
                <a:solidFill>
                  <a:srgbClr val="0070C0"/>
                </a:solidFill>
                <a:latin typeface="Times New Roman" panose="02020603050405020304" pitchFamily="18" charset="0"/>
                <a:cs typeface="Times New Roman" panose="02020603050405020304" pitchFamily="18" charset="0"/>
              </a:rPr>
              <a:t>contd</a:t>
            </a:r>
            <a:r>
              <a:rPr lang="en-IN" sz="2000" b="1" dirty="0" smtClean="0">
                <a:solidFill>
                  <a:srgbClr val="0070C0"/>
                </a:solidFill>
                <a:latin typeface="Times New Roman" panose="02020603050405020304" pitchFamily="18" charset="0"/>
                <a:cs typeface="Times New Roman" panose="02020603050405020304" pitchFamily="18" charset="0"/>
              </a:rPr>
              <a:t>…</a:t>
            </a:r>
          </a:p>
        </p:txBody>
      </p:sp>
      <p:pic>
        <p:nvPicPr>
          <p:cNvPr id="3" name="Picture 2"/>
          <p:cNvPicPr>
            <a:picLocks noChangeAspect="1"/>
          </p:cNvPicPr>
          <p:nvPr/>
        </p:nvPicPr>
        <p:blipFill>
          <a:blip r:embed="rId5"/>
          <a:stretch>
            <a:fillRect/>
          </a:stretch>
        </p:blipFill>
        <p:spPr>
          <a:xfrm>
            <a:off x="-1" y="861425"/>
            <a:ext cx="4950461" cy="5328038"/>
          </a:xfrm>
          <a:prstGeom prst="rect">
            <a:avLst/>
          </a:prstGeom>
        </p:spPr>
      </p:pic>
      <p:pic>
        <p:nvPicPr>
          <p:cNvPr id="12" name="Picture 11"/>
          <p:cNvPicPr>
            <a:picLocks noChangeAspect="1"/>
          </p:cNvPicPr>
          <p:nvPr/>
        </p:nvPicPr>
        <p:blipFill>
          <a:blip r:embed="rId6"/>
          <a:stretch>
            <a:fillRect/>
          </a:stretch>
        </p:blipFill>
        <p:spPr>
          <a:xfrm>
            <a:off x="5615268" y="1267076"/>
            <a:ext cx="5869500" cy="4333875"/>
          </a:xfrm>
          <a:prstGeom prst="rect">
            <a:avLst/>
          </a:prstGeom>
        </p:spPr>
      </p:pic>
      <p:pic>
        <p:nvPicPr>
          <p:cNvPr id="13" name="Picture 12"/>
          <p:cNvPicPr>
            <a:picLocks noChangeAspect="1"/>
          </p:cNvPicPr>
          <p:nvPr/>
        </p:nvPicPr>
        <p:blipFill>
          <a:blip r:embed="rId7"/>
          <a:stretch>
            <a:fillRect/>
          </a:stretch>
        </p:blipFill>
        <p:spPr>
          <a:xfrm>
            <a:off x="2688959" y="6117048"/>
            <a:ext cx="7686000" cy="610082"/>
          </a:xfrm>
          <a:prstGeom prst="rect">
            <a:avLst/>
          </a:prstGeom>
        </p:spPr>
      </p:pic>
    </p:spTree>
    <p:extLst>
      <p:ext uri="{BB962C8B-B14F-4D97-AF65-F5344CB8AC3E}">
        <p14:creationId xmlns:p14="http://schemas.microsoft.com/office/powerpoint/2010/main" xmlns="" val="282790191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851" y="36595"/>
            <a:ext cx="7588553" cy="373154"/>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67</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90309" y="750979"/>
            <a:ext cx="11932562" cy="5366070"/>
          </a:xfrm>
        </p:spPr>
        <p:txBody>
          <a:bodyPr>
            <a:noAutofit/>
          </a:bodyPr>
          <a:lstStyle/>
          <a:p>
            <a:pPr marL="0" indent="0">
              <a:buNone/>
            </a:pPr>
            <a:r>
              <a:rPr lang="en-US" sz="2000" b="1" dirty="0">
                <a:solidFill>
                  <a:srgbClr val="002060"/>
                </a:solidFill>
                <a:latin typeface="Times New Roman" panose="02020603050405020304" pitchFamily="18" charset="0"/>
                <a:cs typeface="Times New Roman" panose="02020603050405020304" pitchFamily="18" charset="0"/>
              </a:rPr>
              <a:t>Hardware and software parallelism </a:t>
            </a:r>
          </a:p>
          <a:p>
            <a:pPr marL="0" indent="0">
              <a:buNone/>
            </a:pPr>
            <a:r>
              <a:rPr lang="en-IN" sz="2000" b="1" dirty="0">
                <a:solidFill>
                  <a:srgbClr val="C00000"/>
                </a:solidFill>
                <a:latin typeface="Times New Roman" panose="02020603050405020304" pitchFamily="18" charset="0"/>
                <a:cs typeface="Times New Roman" panose="02020603050405020304" pitchFamily="18" charset="0"/>
              </a:rPr>
              <a:t>Hardware parallelism </a:t>
            </a:r>
          </a:p>
          <a:p>
            <a:r>
              <a:rPr lang="en-US" sz="2000" b="1" dirty="0" smtClean="0">
                <a:solidFill>
                  <a:srgbClr val="002060"/>
                </a:solidFill>
                <a:latin typeface="Times New Roman" panose="02020603050405020304" pitchFamily="18" charset="0"/>
                <a:cs typeface="Times New Roman" panose="02020603050405020304" pitchFamily="18" charset="0"/>
              </a:rPr>
              <a:t>Hardware </a:t>
            </a:r>
            <a:r>
              <a:rPr lang="en-US" sz="2000" b="1" dirty="0">
                <a:solidFill>
                  <a:srgbClr val="002060"/>
                </a:solidFill>
                <a:latin typeface="Times New Roman" panose="02020603050405020304" pitchFamily="18" charset="0"/>
                <a:cs typeface="Times New Roman" panose="02020603050405020304" pitchFamily="18" charset="0"/>
              </a:rPr>
              <a:t>parallelism is defined by machine architecture and hardware multiplicity i.e., functional parallelism times the processor parallelism. </a:t>
            </a:r>
          </a:p>
          <a:p>
            <a:r>
              <a:rPr lang="en-US" sz="2000" b="1" dirty="0">
                <a:solidFill>
                  <a:srgbClr val="C00000"/>
                </a:solidFill>
                <a:latin typeface="Times New Roman" panose="02020603050405020304" pitchFamily="18" charset="0"/>
                <a:cs typeface="Times New Roman" panose="02020603050405020304" pitchFamily="18" charset="0"/>
              </a:rPr>
              <a:t>It can be characterized by the number of instructions that can be issued per machine cycle. </a:t>
            </a:r>
          </a:p>
          <a:p>
            <a:r>
              <a:rPr lang="en-US" sz="2000" b="1" dirty="0" smtClean="0">
                <a:solidFill>
                  <a:srgbClr val="002060"/>
                </a:solidFill>
                <a:latin typeface="Times New Roman" panose="02020603050405020304" pitchFamily="18" charset="0"/>
                <a:cs typeface="Times New Roman" panose="02020603050405020304" pitchFamily="18" charset="0"/>
              </a:rPr>
              <a:t>If </a:t>
            </a:r>
            <a:r>
              <a:rPr lang="en-US" sz="2000" b="1" dirty="0">
                <a:solidFill>
                  <a:srgbClr val="002060"/>
                </a:solidFill>
                <a:latin typeface="Times New Roman" panose="02020603050405020304" pitchFamily="18" charset="0"/>
                <a:cs typeface="Times New Roman" panose="02020603050405020304" pitchFamily="18" charset="0"/>
              </a:rPr>
              <a:t>a processor issues k instructions per machine cycle, it is called a k-issue processor. </a:t>
            </a:r>
          </a:p>
          <a:p>
            <a:r>
              <a:rPr lang="en-US" sz="2000" b="1" dirty="0">
                <a:solidFill>
                  <a:srgbClr val="C00000"/>
                </a:solidFill>
                <a:latin typeface="Times New Roman" panose="02020603050405020304" pitchFamily="18" charset="0"/>
                <a:cs typeface="Times New Roman" panose="02020603050405020304" pitchFamily="18" charset="0"/>
              </a:rPr>
              <a:t>Conventional processors are one-issue machines. </a:t>
            </a:r>
          </a:p>
          <a:p>
            <a:r>
              <a:rPr lang="en-US" sz="2000" b="1" dirty="0" smtClean="0">
                <a:solidFill>
                  <a:srgbClr val="002060"/>
                </a:solidFill>
                <a:latin typeface="Times New Roman" panose="02020603050405020304" pitchFamily="18" charset="0"/>
                <a:cs typeface="Times New Roman" panose="02020603050405020304" pitchFamily="18" charset="0"/>
              </a:rPr>
              <a:t>This </a:t>
            </a:r>
            <a:r>
              <a:rPr lang="en-US" sz="2000" b="1" dirty="0">
                <a:solidFill>
                  <a:srgbClr val="002060"/>
                </a:solidFill>
                <a:latin typeface="Times New Roman" panose="02020603050405020304" pitchFamily="18" charset="0"/>
                <a:cs typeface="Times New Roman" panose="02020603050405020304" pitchFamily="18" charset="0"/>
              </a:rPr>
              <a:t>provide the user the information about peak attainable performance. </a:t>
            </a:r>
            <a:endParaRPr lang="en-US" sz="2000" b="1" dirty="0" smtClean="0">
              <a:solidFill>
                <a:srgbClr val="002060"/>
              </a:solidFill>
              <a:latin typeface="Times New Roman" panose="02020603050405020304" pitchFamily="18" charset="0"/>
              <a:cs typeface="Times New Roman" panose="02020603050405020304" pitchFamily="18" charset="0"/>
            </a:endParaRPr>
          </a:p>
          <a:p>
            <a:r>
              <a:rPr lang="en-US" sz="2000" b="1" dirty="0">
                <a:solidFill>
                  <a:srgbClr val="C00000"/>
                </a:solidFill>
                <a:latin typeface="Times New Roman" panose="02020603050405020304" pitchFamily="18" charset="0"/>
                <a:cs typeface="Times New Roman" panose="02020603050405020304" pitchFamily="18" charset="0"/>
              </a:rPr>
              <a:t>Examples: Intel i960CA is a three-issue processor (arithmetic, memory access, branch). </a:t>
            </a:r>
          </a:p>
          <a:p>
            <a:r>
              <a:rPr lang="en-US" sz="2000" b="1" dirty="0">
                <a:solidFill>
                  <a:srgbClr val="C00000"/>
                </a:solidFill>
                <a:latin typeface="Times New Roman" panose="02020603050405020304" pitchFamily="18" charset="0"/>
                <a:cs typeface="Times New Roman" panose="02020603050405020304" pitchFamily="18" charset="0"/>
              </a:rPr>
              <a:t>IBM RS -6000 is a four-issue processor (arithmetic, floating-point, memory access, branch). </a:t>
            </a:r>
          </a:p>
          <a:p>
            <a:r>
              <a:rPr lang="en-US" sz="2000" b="1" dirty="0">
                <a:solidFill>
                  <a:srgbClr val="002060"/>
                </a:solidFill>
                <a:latin typeface="Times New Roman" panose="02020603050405020304" pitchFamily="18" charset="0"/>
                <a:cs typeface="Times New Roman" panose="02020603050405020304" pitchFamily="18" charset="0"/>
              </a:rPr>
              <a:t>A machine with n k-issue processors should be able to handle a maximum of </a:t>
            </a:r>
            <a:r>
              <a:rPr lang="en-US" sz="2000" b="1" dirty="0" err="1">
                <a:solidFill>
                  <a:srgbClr val="002060"/>
                </a:solidFill>
                <a:latin typeface="Times New Roman" panose="02020603050405020304" pitchFamily="18" charset="0"/>
                <a:cs typeface="Times New Roman" panose="02020603050405020304" pitchFamily="18" charset="0"/>
              </a:rPr>
              <a:t>nk</a:t>
            </a:r>
            <a:r>
              <a:rPr lang="en-US" sz="2000" b="1" dirty="0">
                <a:solidFill>
                  <a:srgbClr val="002060"/>
                </a:solidFill>
                <a:latin typeface="Times New Roman" panose="02020603050405020304" pitchFamily="18" charset="0"/>
                <a:cs typeface="Times New Roman" panose="02020603050405020304" pitchFamily="18" charset="0"/>
              </a:rPr>
              <a:t> threads simultaneously. </a:t>
            </a:r>
          </a:p>
          <a:p>
            <a:pPr marL="0" indent="0">
              <a:buNone/>
            </a:pPr>
            <a:endParaRPr lang="en-IN" sz="2000" b="1" dirty="0" smtClean="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42248342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851" y="36595"/>
            <a:ext cx="7588553" cy="373154"/>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68</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6" name="Content Placeholder 5"/>
          <p:cNvSpPr>
            <a:spLocks noGrp="1"/>
          </p:cNvSpPr>
          <p:nvPr>
            <p:ph idx="1"/>
          </p:nvPr>
        </p:nvSpPr>
        <p:spPr>
          <a:xfrm>
            <a:off x="90309" y="750979"/>
            <a:ext cx="11932562" cy="5366070"/>
          </a:xfrm>
        </p:spPr>
        <p:txBody>
          <a:bodyPr>
            <a:noAutofit/>
          </a:bodyPr>
          <a:lstStyle/>
          <a:p>
            <a:pPr marL="0" indent="0">
              <a:buNone/>
            </a:pPr>
            <a:r>
              <a:rPr lang="en-IN" sz="2000" b="1" dirty="0">
                <a:solidFill>
                  <a:srgbClr val="002060"/>
                </a:solidFill>
                <a:latin typeface="Times New Roman" panose="02020603050405020304" pitchFamily="18" charset="0"/>
                <a:cs typeface="Times New Roman" panose="02020603050405020304" pitchFamily="18" charset="0"/>
              </a:rPr>
              <a:t>Software Parallelism </a:t>
            </a:r>
          </a:p>
          <a:p>
            <a:r>
              <a:rPr lang="en-US" sz="2000" b="1" dirty="0">
                <a:solidFill>
                  <a:srgbClr val="C00000"/>
                </a:solidFill>
                <a:latin typeface="Times New Roman" panose="02020603050405020304" pitchFamily="18" charset="0"/>
                <a:ea typeface="+mj-ea"/>
                <a:cs typeface="Times New Roman" panose="02020603050405020304" pitchFamily="18" charset="0"/>
              </a:rPr>
              <a:t>Software parallelism is defined by the control and data dependence of programs, and is revealed in the program’s flow graph i.e., it is defined by dependencies with in the code and is a function of algorithm, </a:t>
            </a:r>
            <a:r>
              <a:rPr lang="en-US" sz="2000" b="1" dirty="0" smtClean="0">
                <a:solidFill>
                  <a:srgbClr val="C00000"/>
                </a:solidFill>
                <a:latin typeface="Times New Roman" panose="02020603050405020304" pitchFamily="18" charset="0"/>
                <a:ea typeface="+mj-ea"/>
                <a:cs typeface="Times New Roman" panose="02020603050405020304" pitchFamily="18" charset="0"/>
              </a:rPr>
              <a:t>programming </a:t>
            </a:r>
            <a:r>
              <a:rPr lang="en-US" sz="2000" b="1" dirty="0">
                <a:solidFill>
                  <a:srgbClr val="C00000"/>
                </a:solidFill>
                <a:latin typeface="Times New Roman" panose="02020603050405020304" pitchFamily="18" charset="0"/>
                <a:ea typeface="+mj-ea"/>
                <a:cs typeface="Times New Roman" panose="02020603050405020304" pitchFamily="18" charset="0"/>
              </a:rPr>
              <a:t>style, and compiler optimization. </a:t>
            </a:r>
            <a:endParaRPr lang="en-US" sz="2000" b="1" dirty="0" smtClean="0">
              <a:solidFill>
                <a:srgbClr val="C00000"/>
              </a:solidFill>
              <a:latin typeface="Times New Roman" panose="02020603050405020304" pitchFamily="18" charset="0"/>
              <a:ea typeface="+mj-ea"/>
              <a:cs typeface="Times New Roman" panose="02020603050405020304" pitchFamily="18" charset="0"/>
            </a:endParaRPr>
          </a:p>
          <a:p>
            <a:r>
              <a:rPr lang="en-US" sz="2000" b="1" dirty="0">
                <a:solidFill>
                  <a:srgbClr val="C00000"/>
                </a:solidFill>
                <a:latin typeface="Times New Roman" panose="02020603050405020304" pitchFamily="18" charset="0"/>
                <a:ea typeface="+mj-ea"/>
                <a:cs typeface="Times New Roman" panose="02020603050405020304" pitchFamily="18" charset="0"/>
              </a:rPr>
              <a:t>Example: Mismatch between Software parallelism and Hardware parallelism </a:t>
            </a:r>
          </a:p>
          <a:p>
            <a:pPr lvl="1"/>
            <a:r>
              <a:rPr lang="en-US" sz="2000" b="1" dirty="0" smtClean="0">
                <a:solidFill>
                  <a:srgbClr val="C00000"/>
                </a:solidFill>
                <a:latin typeface="Times New Roman" panose="02020603050405020304" pitchFamily="18" charset="0"/>
                <a:ea typeface="+mj-ea"/>
                <a:cs typeface="Times New Roman" panose="02020603050405020304" pitchFamily="18" charset="0"/>
              </a:rPr>
              <a:t>Consider </a:t>
            </a:r>
            <a:r>
              <a:rPr lang="en-US" sz="2000" b="1" dirty="0">
                <a:solidFill>
                  <a:srgbClr val="C00000"/>
                </a:solidFill>
                <a:latin typeface="Times New Roman" panose="02020603050405020304" pitchFamily="18" charset="0"/>
                <a:ea typeface="+mj-ea"/>
                <a:cs typeface="Times New Roman" panose="02020603050405020304" pitchFamily="18" charset="0"/>
              </a:rPr>
              <a:t>the example program graph in Fig. 2.3a. There are eight instructions (four loads and four arithmetic operations) to be executed in three consecutive machine cycles. </a:t>
            </a:r>
          </a:p>
          <a:p>
            <a:pPr lvl="1"/>
            <a:r>
              <a:rPr lang="en-US" sz="2000" b="1" dirty="0" smtClean="0">
                <a:solidFill>
                  <a:srgbClr val="C00000"/>
                </a:solidFill>
                <a:latin typeface="Times New Roman" panose="02020603050405020304" pitchFamily="18" charset="0"/>
                <a:ea typeface="+mj-ea"/>
                <a:cs typeface="Times New Roman" panose="02020603050405020304" pitchFamily="18" charset="0"/>
              </a:rPr>
              <a:t> </a:t>
            </a:r>
            <a:r>
              <a:rPr lang="en-US" sz="2000" b="1" dirty="0">
                <a:solidFill>
                  <a:srgbClr val="002060"/>
                </a:solidFill>
                <a:latin typeface="Times New Roman" panose="02020603050405020304" pitchFamily="18" charset="0"/>
                <a:ea typeface="+mj-ea"/>
                <a:cs typeface="Times New Roman" panose="02020603050405020304" pitchFamily="18" charset="0"/>
              </a:rPr>
              <a:t>Four load operations are performed in the first cycle, followed by two multiply operations in the second cycle and two add/subtract operations in the third cycle. </a:t>
            </a:r>
          </a:p>
          <a:p>
            <a:pPr lvl="1"/>
            <a:r>
              <a:rPr lang="en-US" sz="2000" b="1" dirty="0" smtClean="0">
                <a:solidFill>
                  <a:srgbClr val="C00000"/>
                </a:solidFill>
                <a:latin typeface="Times New Roman" panose="02020603050405020304" pitchFamily="18" charset="0"/>
                <a:ea typeface="+mj-ea"/>
                <a:cs typeface="Times New Roman" panose="02020603050405020304" pitchFamily="18" charset="0"/>
              </a:rPr>
              <a:t>Therefore</a:t>
            </a:r>
            <a:r>
              <a:rPr lang="en-US" sz="2000" b="1" dirty="0">
                <a:solidFill>
                  <a:srgbClr val="C00000"/>
                </a:solidFill>
                <a:latin typeface="Times New Roman" panose="02020603050405020304" pitchFamily="18" charset="0"/>
                <a:ea typeface="+mj-ea"/>
                <a:cs typeface="Times New Roman" panose="02020603050405020304" pitchFamily="18" charset="0"/>
              </a:rPr>
              <a:t>, the parallelism varies from 4 to 2 in three cycles. The average software parallelism is equal to 8/3 = 2.67 instructions per cycle in this example program. </a:t>
            </a:r>
          </a:p>
          <a:p>
            <a:pPr lvl="1"/>
            <a:r>
              <a:rPr lang="en-US" sz="2000" b="1" dirty="0">
                <a:solidFill>
                  <a:srgbClr val="002060"/>
                </a:solidFill>
                <a:latin typeface="Times New Roman" panose="02020603050405020304" pitchFamily="18" charset="0"/>
                <a:ea typeface="+mj-ea"/>
                <a:cs typeface="Times New Roman" panose="02020603050405020304" pitchFamily="18" charset="0"/>
              </a:rPr>
              <a:t>Now consider execution of the same program by a two-issue processor which can execute one memory access (load or write) and one arithmetic (add, subtract, multiply, etc.) operation simultaneously. </a:t>
            </a:r>
          </a:p>
          <a:p>
            <a:pPr lvl="1"/>
            <a:r>
              <a:rPr lang="en-US" sz="2000" b="1" dirty="0" smtClean="0">
                <a:solidFill>
                  <a:srgbClr val="C00000"/>
                </a:solidFill>
                <a:latin typeface="Times New Roman" panose="02020603050405020304" pitchFamily="18" charset="0"/>
                <a:ea typeface="+mj-ea"/>
                <a:cs typeface="Times New Roman" panose="02020603050405020304" pitchFamily="18" charset="0"/>
              </a:rPr>
              <a:t> </a:t>
            </a:r>
            <a:r>
              <a:rPr lang="en-US" sz="2000" b="1" dirty="0">
                <a:solidFill>
                  <a:srgbClr val="C00000"/>
                </a:solidFill>
                <a:latin typeface="Times New Roman" panose="02020603050405020304" pitchFamily="18" charset="0"/>
                <a:ea typeface="+mj-ea"/>
                <a:cs typeface="Times New Roman" panose="02020603050405020304" pitchFamily="18" charset="0"/>
              </a:rPr>
              <a:t>With this hardware restriction, the program must execute in seven machine cycles as shown in Fig. 2.3b. Therefore, the hardware parallelism displays an average value of 8/7 = 1.14 instructions executed per cycle. </a:t>
            </a:r>
          </a:p>
          <a:p>
            <a:pPr lvl="1"/>
            <a:r>
              <a:rPr lang="en-US" sz="2000" b="1" dirty="0">
                <a:solidFill>
                  <a:srgbClr val="002060"/>
                </a:solidFill>
                <a:latin typeface="Times New Roman" panose="02020603050405020304" pitchFamily="18" charset="0"/>
                <a:ea typeface="+mj-ea"/>
                <a:cs typeface="Times New Roman" panose="02020603050405020304" pitchFamily="18" charset="0"/>
              </a:rPr>
              <a:t>This demonstrates a mismatch between the software parallelism and the hardware parallelism. </a:t>
            </a:r>
          </a:p>
          <a:p>
            <a:endParaRPr lang="en-IN" sz="2000" b="1" dirty="0">
              <a:solidFill>
                <a:srgbClr val="C00000"/>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xmlns="" val="323919251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851" y="36595"/>
            <a:ext cx="7588553" cy="373154"/>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69</a:t>
            </a:fld>
            <a:endParaRPr lang="en-IN" b="1" i="1" dirty="0">
              <a:solidFill>
                <a:srgbClr val="FF0000"/>
              </a:solidFill>
              <a:latin typeface="Lucida Handwriting" panose="03010101010101010101" pitchFamily="66" charset="0"/>
              <a:cs typeface="Times New Roman" panose="02020603050405020304" pitchFamily="18" charset="0"/>
            </a:endParaRPr>
          </a:p>
        </p:txBody>
      </p:sp>
      <p:pic>
        <p:nvPicPr>
          <p:cNvPr id="7" name="Content Placeholder 6"/>
          <p:cNvPicPr>
            <a:picLocks noGrp="1" noChangeAspect="1"/>
          </p:cNvPicPr>
          <p:nvPr>
            <p:ph idx="1"/>
          </p:nvPr>
        </p:nvPicPr>
        <p:blipFill>
          <a:blip r:embed="rId5"/>
          <a:stretch>
            <a:fillRect/>
          </a:stretch>
        </p:blipFill>
        <p:spPr>
          <a:xfrm>
            <a:off x="7785219" y="5872355"/>
            <a:ext cx="2828658" cy="493143"/>
          </a:xfrm>
          <a:prstGeom prst="rect">
            <a:avLst/>
          </a:prstGeom>
        </p:spPr>
      </p:pic>
      <p:pic>
        <p:nvPicPr>
          <p:cNvPr id="12" name="Picture 11"/>
          <p:cNvPicPr>
            <a:picLocks noChangeAspect="1"/>
          </p:cNvPicPr>
          <p:nvPr/>
        </p:nvPicPr>
        <p:blipFill>
          <a:blip r:embed="rId6"/>
          <a:stretch>
            <a:fillRect/>
          </a:stretch>
        </p:blipFill>
        <p:spPr>
          <a:xfrm>
            <a:off x="186411" y="870999"/>
            <a:ext cx="5018049" cy="5227134"/>
          </a:xfrm>
          <a:prstGeom prst="rect">
            <a:avLst/>
          </a:prstGeom>
        </p:spPr>
      </p:pic>
      <p:pic>
        <p:nvPicPr>
          <p:cNvPr id="13" name="Picture 12"/>
          <p:cNvPicPr>
            <a:picLocks noChangeAspect="1"/>
          </p:cNvPicPr>
          <p:nvPr/>
        </p:nvPicPr>
        <p:blipFill>
          <a:blip r:embed="rId7"/>
          <a:stretch>
            <a:fillRect/>
          </a:stretch>
        </p:blipFill>
        <p:spPr>
          <a:xfrm>
            <a:off x="6142048" y="655310"/>
            <a:ext cx="5151120" cy="5217045"/>
          </a:xfrm>
          <a:prstGeom prst="rect">
            <a:avLst/>
          </a:prstGeom>
        </p:spPr>
      </p:pic>
      <p:pic>
        <p:nvPicPr>
          <p:cNvPr id="3" name="Picture 2"/>
          <p:cNvPicPr>
            <a:picLocks noChangeAspect="1"/>
          </p:cNvPicPr>
          <p:nvPr/>
        </p:nvPicPr>
        <p:blipFill>
          <a:blip r:embed="rId8"/>
          <a:stretch>
            <a:fillRect/>
          </a:stretch>
        </p:blipFill>
        <p:spPr>
          <a:xfrm>
            <a:off x="186411" y="6420461"/>
            <a:ext cx="11534775" cy="553259"/>
          </a:xfrm>
          <a:prstGeom prst="rect">
            <a:avLst/>
          </a:prstGeom>
        </p:spPr>
      </p:pic>
      <p:pic>
        <p:nvPicPr>
          <p:cNvPr id="6" name="Picture 5"/>
          <p:cNvPicPr>
            <a:picLocks noChangeAspect="1"/>
          </p:cNvPicPr>
          <p:nvPr/>
        </p:nvPicPr>
        <p:blipFill>
          <a:blip r:embed="rId9"/>
          <a:stretch>
            <a:fillRect/>
          </a:stretch>
        </p:blipFill>
        <p:spPr>
          <a:xfrm>
            <a:off x="1176060" y="6012962"/>
            <a:ext cx="3286125" cy="571500"/>
          </a:xfrm>
          <a:prstGeom prst="rect">
            <a:avLst/>
          </a:prstGeom>
        </p:spPr>
      </p:pic>
    </p:spTree>
    <p:extLst>
      <p:ext uri="{BB962C8B-B14F-4D97-AF65-F5344CB8AC3E}">
        <p14:creationId xmlns:p14="http://schemas.microsoft.com/office/powerpoint/2010/main" xmlns="" val="30908753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552" y="936521"/>
            <a:ext cx="11934681" cy="5617762"/>
          </a:xfrm>
        </p:spPr>
        <p:txBody>
          <a:bodyPr>
            <a:normAutofit/>
          </a:bodyPr>
          <a:lstStyle/>
          <a:p>
            <a:pPr marL="457200" lvl="1" indent="0" algn="ctr">
              <a:spcBef>
                <a:spcPts val="1200"/>
              </a:spcBef>
              <a:buNone/>
            </a:pPr>
            <a:r>
              <a:rPr lang="en-US" sz="2000" b="1" dirty="0" smtClean="0">
                <a:solidFill>
                  <a:srgbClr val="002060"/>
                </a:solidFill>
                <a:latin typeface="Times New Roman" panose="02020603050405020304" pitchFamily="18" charset="0"/>
                <a:ea typeface="+mj-ea"/>
                <a:cs typeface="Times New Roman" panose="02020603050405020304" pitchFamily="18" charset="0"/>
              </a:rPr>
              <a:t>ISA is Embedded </a:t>
            </a:r>
            <a:r>
              <a:rPr lang="en-US" sz="2000" b="1" dirty="0">
                <a:solidFill>
                  <a:srgbClr val="002060"/>
                </a:solidFill>
                <a:latin typeface="Times New Roman" panose="02020603050405020304" pitchFamily="18" charset="0"/>
                <a:ea typeface="+mj-ea"/>
                <a:cs typeface="Times New Roman" panose="02020603050405020304" pitchFamily="18" charset="0"/>
              </a:rPr>
              <a:t>programming language of the </a:t>
            </a:r>
            <a:r>
              <a:rPr lang="en-US" sz="2000" b="1" dirty="0" smtClean="0">
                <a:solidFill>
                  <a:srgbClr val="002060"/>
                </a:solidFill>
                <a:latin typeface="Times New Roman" panose="02020603050405020304" pitchFamily="18" charset="0"/>
                <a:ea typeface="+mj-ea"/>
                <a:cs typeface="Times New Roman" panose="02020603050405020304" pitchFamily="18" charset="0"/>
              </a:rPr>
              <a:t>CPU. </a:t>
            </a:r>
          </a:p>
          <a:p>
            <a:pPr marL="457200" lvl="1" indent="0" algn="ctr">
              <a:spcBef>
                <a:spcPts val="1200"/>
              </a:spcBef>
              <a:buNone/>
            </a:pPr>
            <a:r>
              <a:rPr lang="en-US" sz="2000" b="1" dirty="0" smtClean="0">
                <a:solidFill>
                  <a:srgbClr val="C00000"/>
                </a:solidFill>
                <a:latin typeface="Times New Roman" panose="02020603050405020304" pitchFamily="18" charset="0"/>
                <a:ea typeface="+mj-ea"/>
                <a:cs typeface="Times New Roman" panose="02020603050405020304" pitchFamily="18" charset="0"/>
              </a:rPr>
              <a:t>This </a:t>
            </a:r>
            <a:r>
              <a:rPr lang="en-US" sz="2000" b="1" dirty="0">
                <a:solidFill>
                  <a:srgbClr val="C00000"/>
                </a:solidFill>
                <a:latin typeface="Times New Roman" panose="02020603050405020304" pitchFamily="18" charset="0"/>
                <a:ea typeface="+mj-ea"/>
                <a:cs typeface="Times New Roman" panose="02020603050405020304" pitchFamily="18" charset="0"/>
              </a:rPr>
              <a:t>includes the word size, processor register types, memory addressing modes, data formats and the instruction set that programmers use</a:t>
            </a:r>
            <a:r>
              <a:rPr lang="en-US" sz="2000" b="1" dirty="0" smtClean="0">
                <a:solidFill>
                  <a:srgbClr val="C00000"/>
                </a:solidFill>
                <a:latin typeface="Times New Roman" panose="02020603050405020304" pitchFamily="18" charset="0"/>
                <a:ea typeface="+mj-ea"/>
                <a:cs typeface="Times New Roman" panose="02020603050405020304" pitchFamily="18" charset="0"/>
              </a:rPr>
              <a:t>.</a:t>
            </a:r>
          </a:p>
          <a:p>
            <a:pPr marL="457200" lvl="1" indent="0" algn="ctr">
              <a:spcBef>
                <a:spcPts val="1200"/>
              </a:spcBef>
              <a:buNone/>
            </a:pPr>
            <a:r>
              <a:rPr lang="en-US" sz="2000" b="1" dirty="0">
                <a:solidFill>
                  <a:srgbClr val="002060"/>
                </a:solidFill>
                <a:latin typeface="Times New Roman" panose="02020603050405020304" pitchFamily="18" charset="0"/>
                <a:ea typeface="+mj-ea"/>
                <a:cs typeface="Times New Roman" panose="02020603050405020304" pitchFamily="18" charset="0"/>
              </a:rPr>
              <a:t>Ex: MIPS (Microprocessor without Interlocked Pipelined Stages) is </a:t>
            </a:r>
            <a:r>
              <a:rPr lang="en-US" sz="2000" b="1" dirty="0" smtClean="0">
                <a:solidFill>
                  <a:srgbClr val="002060"/>
                </a:solidFill>
                <a:latin typeface="Times New Roman" panose="02020603050405020304" pitchFamily="18" charset="0"/>
                <a:ea typeface="+mj-ea"/>
                <a:cs typeface="Times New Roman" panose="02020603050405020304" pitchFamily="18" charset="0"/>
              </a:rPr>
              <a:t>a Reduced </a:t>
            </a:r>
            <a:r>
              <a:rPr lang="en-US" sz="2000" b="1" dirty="0">
                <a:solidFill>
                  <a:srgbClr val="002060"/>
                </a:solidFill>
                <a:latin typeface="Times New Roman" panose="02020603050405020304" pitchFamily="18" charset="0"/>
                <a:ea typeface="+mj-ea"/>
                <a:cs typeface="Times New Roman" panose="02020603050405020304" pitchFamily="18" charset="0"/>
              </a:rPr>
              <a:t>I</a:t>
            </a:r>
            <a:r>
              <a:rPr lang="en-US" sz="2000" b="1" dirty="0" smtClean="0">
                <a:solidFill>
                  <a:srgbClr val="002060"/>
                </a:solidFill>
                <a:latin typeface="Times New Roman" panose="02020603050405020304" pitchFamily="18" charset="0"/>
                <a:ea typeface="+mj-ea"/>
                <a:cs typeface="Times New Roman" panose="02020603050405020304" pitchFamily="18" charset="0"/>
              </a:rPr>
              <a:t>nstruction Set Computer </a:t>
            </a:r>
            <a:r>
              <a:rPr lang="en-US" sz="2000" b="1" dirty="0">
                <a:solidFill>
                  <a:srgbClr val="002060"/>
                </a:solidFill>
                <a:latin typeface="Times New Roman" panose="02020603050405020304" pitchFamily="18" charset="0"/>
                <a:ea typeface="+mj-ea"/>
                <a:cs typeface="Times New Roman" panose="02020603050405020304" pitchFamily="18" charset="0"/>
              </a:rPr>
              <a:t>(RISC) instruction set architecture (ISA) developed by MIPS </a:t>
            </a:r>
            <a:r>
              <a:rPr lang="en-US" sz="2000" b="1" dirty="0" smtClean="0">
                <a:solidFill>
                  <a:srgbClr val="002060"/>
                </a:solidFill>
                <a:latin typeface="Times New Roman" panose="02020603050405020304" pitchFamily="18" charset="0"/>
                <a:ea typeface="+mj-ea"/>
                <a:cs typeface="Times New Roman" panose="02020603050405020304" pitchFamily="18" charset="0"/>
              </a:rPr>
              <a:t>Technologies.</a:t>
            </a:r>
            <a:endParaRPr lang="en-US" sz="2000" b="1" dirty="0">
              <a:solidFill>
                <a:srgbClr val="002060"/>
              </a:solidFill>
              <a:latin typeface="Times New Roman" panose="02020603050405020304" pitchFamily="18" charset="0"/>
              <a:ea typeface="+mj-ea"/>
              <a:cs typeface="Times New Roman" panose="02020603050405020304" pitchFamily="18" charset="0"/>
            </a:endParaRPr>
          </a:p>
          <a:p>
            <a:pPr marL="0" indent="0">
              <a:buNone/>
            </a:pPr>
            <a:r>
              <a:rPr lang="en-IN" sz="2500" b="1" dirty="0" smtClean="0">
                <a:solidFill>
                  <a:srgbClr val="0070C0"/>
                </a:solidFill>
                <a:latin typeface="Times New Roman" panose="02020603050405020304" pitchFamily="18" charset="0"/>
                <a:ea typeface="+mj-ea"/>
                <a:cs typeface="Times New Roman" panose="02020603050405020304" pitchFamily="18" charset="0"/>
              </a:rPr>
              <a:t>Two types of ISA</a:t>
            </a:r>
          </a:p>
          <a:p>
            <a:pPr marL="0" indent="0">
              <a:spcBef>
                <a:spcPts val="1200"/>
              </a:spcBef>
              <a:spcAft>
                <a:spcPts val="1200"/>
              </a:spcAft>
              <a:buNone/>
            </a:pPr>
            <a:r>
              <a:rPr lang="en-US" sz="2000" b="1" dirty="0">
                <a:solidFill>
                  <a:srgbClr val="002060"/>
                </a:solidFill>
                <a:latin typeface="Times New Roman" panose="02020603050405020304" pitchFamily="18" charset="0"/>
                <a:ea typeface="+mj-ea"/>
                <a:cs typeface="Times New Roman" panose="02020603050405020304" pitchFamily="18" charset="0"/>
              </a:rPr>
              <a:t>Reduced Instruction Set Architecture (RISC) – </a:t>
            </a:r>
            <a:endParaRPr lang="en-US" sz="2000" b="1" dirty="0" smtClean="0">
              <a:solidFill>
                <a:srgbClr val="002060"/>
              </a:solidFill>
              <a:latin typeface="Times New Roman" panose="02020603050405020304" pitchFamily="18" charset="0"/>
              <a:ea typeface="+mj-ea"/>
              <a:cs typeface="Times New Roman" panose="02020603050405020304" pitchFamily="18" charset="0"/>
            </a:endParaRPr>
          </a:p>
          <a:p>
            <a:pPr>
              <a:spcBef>
                <a:spcPts val="1200"/>
              </a:spcBef>
              <a:spcAft>
                <a:spcPts val="1200"/>
              </a:spcAft>
            </a:pPr>
            <a:r>
              <a:rPr lang="en-US" sz="2000" b="1" dirty="0" smtClean="0">
                <a:solidFill>
                  <a:srgbClr val="C00000"/>
                </a:solidFill>
                <a:latin typeface="Times New Roman" panose="02020603050405020304" pitchFamily="18" charset="0"/>
                <a:ea typeface="+mj-ea"/>
                <a:cs typeface="Times New Roman" panose="02020603050405020304" pitchFamily="18" charset="0"/>
              </a:rPr>
              <a:t>Simpler </a:t>
            </a:r>
            <a:r>
              <a:rPr lang="en-US" sz="2000" b="1" dirty="0">
                <a:solidFill>
                  <a:srgbClr val="C00000"/>
                </a:solidFill>
                <a:latin typeface="Times New Roman" panose="02020603050405020304" pitchFamily="18" charset="0"/>
                <a:ea typeface="+mj-ea"/>
                <a:cs typeface="Times New Roman" panose="02020603050405020304" pitchFamily="18" charset="0"/>
              </a:rPr>
              <a:t>Hardware </a:t>
            </a:r>
          </a:p>
          <a:p>
            <a:r>
              <a:rPr lang="en-US" sz="2000" b="1" dirty="0">
                <a:solidFill>
                  <a:srgbClr val="C00000"/>
                </a:solidFill>
                <a:latin typeface="Times New Roman" panose="02020603050405020304" pitchFamily="18" charset="0"/>
                <a:ea typeface="+mj-ea"/>
                <a:cs typeface="Times New Roman" panose="02020603050405020304" pitchFamily="18" charset="0"/>
              </a:rPr>
              <a:t>An instruction set composed of a few basic steps for loading, evaluating, and storing operations just like a load command will load data, store command will store the data. </a:t>
            </a:r>
            <a:endParaRPr lang="en-IN" sz="2000" b="1" dirty="0">
              <a:solidFill>
                <a:srgbClr val="C00000"/>
              </a:solidFill>
              <a:latin typeface="Times New Roman" panose="02020603050405020304" pitchFamily="18" charset="0"/>
              <a:ea typeface="+mj-ea"/>
              <a:cs typeface="Times New Roman" panose="02020603050405020304" pitchFamily="18" charset="0"/>
            </a:endParaRPr>
          </a:p>
          <a:p>
            <a:pPr marL="0" indent="0">
              <a:buNone/>
            </a:pPr>
            <a:r>
              <a:rPr lang="en-US" sz="2000" b="1" dirty="0">
                <a:solidFill>
                  <a:srgbClr val="002060"/>
                </a:solidFill>
                <a:latin typeface="Times New Roman" panose="02020603050405020304" pitchFamily="18" charset="0"/>
                <a:ea typeface="+mj-ea"/>
                <a:cs typeface="Times New Roman" panose="02020603050405020304" pitchFamily="18" charset="0"/>
              </a:rPr>
              <a:t>Complex Instruction Set Architecture (CISC) – </a:t>
            </a:r>
            <a:endParaRPr lang="en-IN" sz="2000" b="1" dirty="0">
              <a:solidFill>
                <a:srgbClr val="002060"/>
              </a:solidFill>
              <a:latin typeface="Times New Roman" panose="02020603050405020304" pitchFamily="18" charset="0"/>
              <a:ea typeface="+mj-ea"/>
              <a:cs typeface="Times New Roman" panose="02020603050405020304" pitchFamily="18" charset="0"/>
            </a:endParaRPr>
          </a:p>
          <a:p>
            <a:pPr marL="0" indent="0">
              <a:buNone/>
            </a:pPr>
            <a:r>
              <a:rPr lang="en-IN" sz="2000" b="1" dirty="0">
                <a:solidFill>
                  <a:srgbClr val="C00000"/>
                </a:solidFill>
                <a:latin typeface="Times New Roman" panose="02020603050405020304" pitchFamily="18" charset="0"/>
                <a:ea typeface="+mj-ea"/>
                <a:cs typeface="Times New Roman" panose="02020603050405020304" pitchFamily="18" charset="0"/>
              </a:rPr>
              <a:t>Complex </a:t>
            </a:r>
            <a:r>
              <a:rPr lang="en-IN" sz="2000" b="1" dirty="0" smtClean="0">
                <a:solidFill>
                  <a:srgbClr val="C00000"/>
                </a:solidFill>
                <a:latin typeface="Times New Roman" panose="02020603050405020304" pitchFamily="18" charset="0"/>
                <a:ea typeface="+mj-ea"/>
                <a:cs typeface="Times New Roman" panose="02020603050405020304" pitchFamily="18" charset="0"/>
              </a:rPr>
              <a:t>Hardware</a:t>
            </a:r>
          </a:p>
          <a:p>
            <a:pPr marL="0" indent="0">
              <a:buNone/>
            </a:pPr>
            <a:r>
              <a:rPr lang="en-IN" sz="2000" b="1" dirty="0" smtClean="0">
                <a:solidFill>
                  <a:srgbClr val="C00000"/>
                </a:solidFill>
                <a:latin typeface="Times New Roman" panose="02020603050405020304" pitchFamily="18" charset="0"/>
                <a:ea typeface="+mj-ea"/>
                <a:cs typeface="Times New Roman" panose="02020603050405020304" pitchFamily="18" charset="0"/>
              </a:rPr>
              <a:t>Large set of instructions </a:t>
            </a:r>
            <a:endParaRPr lang="en-IN" sz="2000" b="1" dirty="0">
              <a:solidFill>
                <a:srgbClr val="C00000"/>
              </a:solidFill>
              <a:latin typeface="Times New Roman" panose="02020603050405020304" pitchFamily="18" charset="0"/>
              <a:ea typeface="+mj-ea"/>
              <a:cs typeface="Times New Roman" panose="02020603050405020304" pitchFamily="18" charset="0"/>
            </a:endParaRPr>
          </a:p>
          <a:p>
            <a:pPr marL="0" indent="0">
              <a:buNone/>
            </a:pPr>
            <a:endParaRPr lang="en-IN" sz="2500" b="1" dirty="0">
              <a:solidFill>
                <a:srgbClr val="0070C0"/>
              </a:solidFill>
              <a:latin typeface="Times New Roman" panose="02020603050405020304" pitchFamily="18" charset="0"/>
              <a:ea typeface="+mj-ea"/>
              <a:cs typeface="Times New Roman" panose="02020603050405020304" pitchFamily="18" charset="0"/>
            </a:endParaRPr>
          </a:p>
          <a:p>
            <a:pPr marL="0" indent="0">
              <a:buNone/>
            </a:pPr>
            <a:endParaRPr lang="en-IN" sz="2500" b="1" dirty="0" smtClean="0">
              <a:solidFill>
                <a:srgbClr val="0070C0"/>
              </a:solidFill>
              <a:latin typeface="Times New Roman" panose="02020603050405020304" pitchFamily="18" charset="0"/>
              <a:ea typeface="+mj-ea"/>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9252" y="0"/>
            <a:ext cx="970384" cy="928092"/>
          </a:xfrm>
          <a:prstGeom prst="rect">
            <a:avLst/>
          </a:prstGeom>
        </p:spPr>
      </p:pic>
      <p:pic>
        <p:nvPicPr>
          <p:cNvPr id="5" name="Picture 2" descr="logo"/>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191904" y="36594"/>
            <a:ext cx="914681" cy="914681"/>
          </a:xfrm>
          <a:prstGeom prst="rect">
            <a:avLst/>
          </a:prstGeom>
          <a:noFill/>
          <a:extLst>
            <a:ext uri="{909E8E84-426E-40DD-AFC4-6F175D3DCCD1}">
              <a14:hiddenFill xmlns:a14="http://schemas.microsoft.com/office/drawing/2010/main" xmlns="">
                <a:solidFill>
                  <a:srgbClr val="FFFFFF"/>
                </a:solidFill>
              </a14:hiddenFill>
            </a:ext>
          </a:extLst>
        </p:spPr>
      </p:pic>
      <p:sp>
        <p:nvSpPr>
          <p:cNvPr id="6" name="Date Placeholder 5"/>
          <p:cNvSpPr>
            <a:spLocks noGrp="1"/>
          </p:cNvSpPr>
          <p:nvPr>
            <p:ph type="dt" sz="half" idx="10"/>
          </p:nvPr>
        </p:nvSpPr>
        <p:spPr>
          <a:xfrm>
            <a:off x="116552" y="6371721"/>
            <a:ext cx="1298249" cy="365125"/>
          </a:xfrm>
        </p:spPr>
        <p:txBody>
          <a:bodyPr/>
          <a:lstStyle/>
          <a:p>
            <a:pPr algn="ctr"/>
            <a:fld id="{7FC825D3-F3A0-4B8D-9D55-6D0507654D48}" type="datetime1">
              <a:rPr lang="en-IN" b="1" i="1" smtClean="0">
                <a:solidFill>
                  <a:srgbClr val="FF0000"/>
                </a:solidFill>
                <a:latin typeface="Lucida Handwriting" panose="03010101010101010101" pitchFamily="66" charset="0"/>
                <a:cs typeface="Times New Roman" panose="02020603050405020304" pitchFamily="18" charset="0"/>
              </a:rPr>
              <a:pPr algn="ct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8" name="Footer Placeholder 7"/>
          <p:cNvSpPr>
            <a:spLocks noGrp="1"/>
          </p:cNvSpPr>
          <p:nvPr>
            <p:ph type="ftr" sz="quarter" idx="11"/>
          </p:nvPr>
        </p:nvSpPr>
        <p:spPr>
          <a:xfrm>
            <a:off x="4038599" y="6356350"/>
            <a:ext cx="5575419" cy="365125"/>
          </a:xfrm>
        </p:spPr>
        <p:txBody>
          <a:bodyPr/>
          <a:lstStyle/>
          <a:p>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Dr.</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t>
            </a:r>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Vijayalaxmi</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t>
            </a:r>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Mekali</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Associate Professor, Dept. of CSE, KSIT</a:t>
            </a:r>
            <a:endParaRPr lang="en-IN" b="1" i="1" dirty="0">
              <a:solidFill>
                <a:srgbClr val="FF000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11096260" y="6420461"/>
            <a:ext cx="1105968" cy="365125"/>
          </a:xfrm>
        </p:spPr>
        <p:txBody>
          <a:bodyPr/>
          <a:lstStyle/>
          <a:p>
            <a:pPr algn="ctr"/>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ctr"/>
              <a:t>7</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10" name="Title 1"/>
          <p:cNvSpPr>
            <a:spLocks noGrp="1"/>
          </p:cNvSpPr>
          <p:nvPr>
            <p:ph type="title"/>
          </p:nvPr>
        </p:nvSpPr>
        <p:spPr>
          <a:xfrm>
            <a:off x="1414801" y="36594"/>
            <a:ext cx="8237434" cy="583134"/>
          </a:xfrm>
        </p:spPr>
        <p:txBody>
          <a:bodyPr>
            <a:noAutofit/>
          </a:bodyPr>
          <a:lstStyle/>
          <a:p>
            <a:pPr algn="ctr"/>
            <a:r>
              <a:rPr lang="en-IN" sz="2800" b="1" dirty="0">
                <a:solidFill>
                  <a:srgbClr val="002060"/>
                </a:solidFill>
                <a:latin typeface="Times New Roman" panose="02020603050405020304" pitchFamily="18" charset="0"/>
                <a:cs typeface="Times New Roman" panose="02020603050405020304" pitchFamily="18" charset="0"/>
              </a:rPr>
              <a:t>Advanced Computer Architecture</a:t>
            </a:r>
          </a:p>
        </p:txBody>
      </p:sp>
    </p:spTree>
    <p:extLst>
      <p:ext uri="{BB962C8B-B14F-4D97-AF65-F5344CB8AC3E}">
        <p14:creationId xmlns:p14="http://schemas.microsoft.com/office/powerpoint/2010/main" xmlns="" val="238338324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851" y="36595"/>
            <a:ext cx="7588553" cy="373154"/>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70</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282724" y="953954"/>
            <a:ext cx="10515600" cy="4351338"/>
          </a:xfrm>
        </p:spPr>
        <p:txBody>
          <a:bodyPr/>
          <a:lstStyle/>
          <a:p>
            <a:pPr algn="just"/>
            <a:r>
              <a:rPr lang="en-US" sz="2000" b="1" dirty="0" smtClean="0">
                <a:solidFill>
                  <a:srgbClr val="002060"/>
                </a:solidFill>
                <a:latin typeface="Times New Roman" panose="02020603050405020304" pitchFamily="18" charset="0"/>
                <a:cs typeface="Times New Roman" panose="02020603050405020304" pitchFamily="18" charset="0"/>
              </a:rPr>
              <a:t>Let </a:t>
            </a:r>
            <a:r>
              <a:rPr lang="en-US" sz="2000" b="1" dirty="0">
                <a:solidFill>
                  <a:srgbClr val="002060"/>
                </a:solidFill>
                <a:latin typeface="Times New Roman" panose="02020603050405020304" pitchFamily="18" charset="0"/>
                <a:cs typeface="Times New Roman" panose="02020603050405020304" pitchFamily="18" charset="0"/>
              </a:rPr>
              <a:t>us try to match the software parallelism shown in Fig. 2.3a in a hardware platform of a dual-processor system, where single-issue processors are used. </a:t>
            </a:r>
          </a:p>
          <a:p>
            <a:pPr algn="just"/>
            <a:r>
              <a:rPr lang="en-US" sz="2000" b="1" dirty="0" smtClean="0">
                <a:solidFill>
                  <a:srgbClr val="C00000"/>
                </a:solidFill>
                <a:latin typeface="Times New Roman" panose="02020603050405020304" pitchFamily="18" charset="0"/>
                <a:cs typeface="Times New Roman" panose="02020603050405020304" pitchFamily="18" charset="0"/>
              </a:rPr>
              <a:t>The </a:t>
            </a:r>
            <a:r>
              <a:rPr lang="en-US" sz="2000" b="1" dirty="0">
                <a:solidFill>
                  <a:srgbClr val="C00000"/>
                </a:solidFill>
                <a:latin typeface="Times New Roman" panose="02020603050405020304" pitchFamily="18" charset="0"/>
                <a:cs typeface="Times New Roman" panose="02020603050405020304" pitchFamily="18" charset="0"/>
              </a:rPr>
              <a:t>achievable hardware parallelism is shown in Fig 2.4. Six processor cycles are needed to execute 12 instructions by two processors. </a:t>
            </a:r>
          </a:p>
          <a:p>
            <a:pPr algn="just"/>
            <a:r>
              <a:rPr lang="en-US" sz="2000" b="1" dirty="0" smtClean="0">
                <a:solidFill>
                  <a:srgbClr val="002060"/>
                </a:solidFill>
                <a:latin typeface="Times New Roman" panose="02020603050405020304" pitchFamily="18" charset="0"/>
                <a:cs typeface="Times New Roman" panose="02020603050405020304" pitchFamily="18" charset="0"/>
              </a:rPr>
              <a:t>S1 </a:t>
            </a:r>
            <a:r>
              <a:rPr lang="en-US" sz="2000" b="1" dirty="0">
                <a:solidFill>
                  <a:srgbClr val="002060"/>
                </a:solidFill>
                <a:latin typeface="Times New Roman" panose="02020603050405020304" pitchFamily="18" charset="0"/>
                <a:cs typeface="Times New Roman" panose="02020603050405020304" pitchFamily="18" charset="0"/>
              </a:rPr>
              <a:t>and S2 are two inserted store operations, l5 and l6 are two inserted load operations for </a:t>
            </a:r>
            <a:r>
              <a:rPr lang="en-US" sz="2000" b="1" dirty="0" err="1">
                <a:solidFill>
                  <a:srgbClr val="002060"/>
                </a:solidFill>
                <a:latin typeface="Times New Roman" panose="02020603050405020304" pitchFamily="18" charset="0"/>
                <a:cs typeface="Times New Roman" panose="02020603050405020304" pitchFamily="18" charset="0"/>
              </a:rPr>
              <a:t>interprocessor</a:t>
            </a:r>
            <a:r>
              <a:rPr lang="en-US" sz="2000" b="1" dirty="0">
                <a:solidFill>
                  <a:srgbClr val="002060"/>
                </a:solidFill>
                <a:latin typeface="Times New Roman" panose="02020603050405020304" pitchFamily="18" charset="0"/>
                <a:cs typeface="Times New Roman" panose="02020603050405020304" pitchFamily="18" charset="0"/>
              </a:rPr>
              <a:t> communication through the shared memory. </a:t>
            </a:r>
          </a:p>
          <a:p>
            <a:endParaRPr lang="en-IN" dirty="0"/>
          </a:p>
        </p:txBody>
      </p:sp>
    </p:spTree>
    <p:extLst>
      <p:ext uri="{BB962C8B-B14F-4D97-AF65-F5344CB8AC3E}">
        <p14:creationId xmlns:p14="http://schemas.microsoft.com/office/powerpoint/2010/main" xmlns="" val="30444880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851" y="36595"/>
            <a:ext cx="7588553" cy="373154"/>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71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282723" y="953954"/>
            <a:ext cx="11823861" cy="4351338"/>
          </a:xfrm>
        </p:spPr>
        <p:txBody>
          <a:bodyPr/>
          <a:lstStyle/>
          <a:p>
            <a:pPr marL="0" indent="0">
              <a:buNone/>
            </a:pPr>
            <a:r>
              <a:rPr lang="en-IN" b="1" dirty="0">
                <a:solidFill>
                  <a:srgbClr val="0070C0"/>
                </a:solidFill>
                <a:latin typeface="Times New Roman" panose="02020603050405020304" pitchFamily="18" charset="0"/>
                <a:cs typeface="Times New Roman" panose="02020603050405020304" pitchFamily="18" charset="0"/>
              </a:rPr>
              <a:t>The Role of Compilers </a:t>
            </a:r>
          </a:p>
          <a:p>
            <a:pPr algn="just"/>
            <a:r>
              <a:rPr lang="en-US" b="1" dirty="0">
                <a:solidFill>
                  <a:srgbClr val="002060"/>
                </a:solidFill>
                <a:latin typeface="Times New Roman" panose="02020603050405020304" pitchFamily="18" charset="0"/>
                <a:ea typeface="+mj-ea"/>
                <a:cs typeface="Times New Roman" panose="02020603050405020304" pitchFamily="18" charset="0"/>
              </a:rPr>
              <a:t>Compilers used to exploit hardware features to improve performance. Interaction between compiler and architecture design is a necessity in modern computer development. </a:t>
            </a:r>
          </a:p>
          <a:p>
            <a:pPr algn="just"/>
            <a:r>
              <a:rPr lang="en-US" b="1" dirty="0">
                <a:solidFill>
                  <a:srgbClr val="002060"/>
                </a:solidFill>
                <a:latin typeface="Times New Roman" panose="02020603050405020304" pitchFamily="18" charset="0"/>
                <a:ea typeface="+mj-ea"/>
                <a:cs typeface="Times New Roman" panose="02020603050405020304" pitchFamily="18" charset="0"/>
              </a:rPr>
              <a:t> </a:t>
            </a:r>
            <a:r>
              <a:rPr lang="en-US" b="1" dirty="0">
                <a:solidFill>
                  <a:srgbClr val="C00000"/>
                </a:solidFill>
                <a:latin typeface="Times New Roman" panose="02020603050405020304" pitchFamily="18" charset="0"/>
                <a:ea typeface="+mj-ea"/>
                <a:cs typeface="Times New Roman" panose="02020603050405020304" pitchFamily="18" charset="0"/>
              </a:rPr>
              <a:t>It is not necessarily the case that more software parallelism will improve performance in conventional scalar processors</a:t>
            </a:r>
            <a:r>
              <a:rPr lang="en-US" b="1" dirty="0">
                <a:solidFill>
                  <a:srgbClr val="002060"/>
                </a:solidFill>
                <a:latin typeface="Times New Roman" panose="02020603050405020304" pitchFamily="18" charset="0"/>
                <a:ea typeface="+mj-ea"/>
                <a:cs typeface="Times New Roman" panose="02020603050405020304" pitchFamily="18" charset="0"/>
              </a:rPr>
              <a:t>. </a:t>
            </a:r>
          </a:p>
          <a:p>
            <a:pPr algn="just"/>
            <a:r>
              <a:rPr lang="en-US" b="1" dirty="0">
                <a:solidFill>
                  <a:srgbClr val="002060"/>
                </a:solidFill>
                <a:latin typeface="Times New Roman" panose="02020603050405020304" pitchFamily="18" charset="0"/>
                <a:ea typeface="+mj-ea"/>
                <a:cs typeface="Times New Roman" panose="02020603050405020304" pitchFamily="18" charset="0"/>
              </a:rPr>
              <a:t>The hardware and compiler should be designed at the same time. </a:t>
            </a:r>
          </a:p>
          <a:p>
            <a:pPr marL="0" indent="0">
              <a:buNone/>
            </a:pPr>
            <a:endParaRPr lang="en-IN" dirty="0"/>
          </a:p>
        </p:txBody>
      </p:sp>
    </p:spTree>
    <p:extLst>
      <p:ext uri="{BB962C8B-B14F-4D97-AF65-F5344CB8AC3E}">
        <p14:creationId xmlns:p14="http://schemas.microsoft.com/office/powerpoint/2010/main" xmlns="" val="332286689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851" y="36595"/>
            <a:ext cx="7588553" cy="373154"/>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72</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282723" y="953953"/>
            <a:ext cx="11823861" cy="5538921"/>
          </a:xfrm>
        </p:spPr>
        <p:txBody>
          <a:bodyPr>
            <a:normAutofit/>
          </a:bodyPr>
          <a:lstStyle/>
          <a:p>
            <a:pPr marL="0" indent="0">
              <a:buNone/>
            </a:pPr>
            <a:r>
              <a:rPr lang="en-IN" sz="3000" b="1" dirty="0">
                <a:solidFill>
                  <a:srgbClr val="0070C0"/>
                </a:solidFill>
                <a:latin typeface="Times New Roman" panose="02020603050405020304" pitchFamily="18" charset="0"/>
                <a:cs typeface="Times New Roman" panose="02020603050405020304" pitchFamily="18" charset="0"/>
              </a:rPr>
              <a:t>Program Partitioning &amp; Scheduling </a:t>
            </a:r>
          </a:p>
          <a:p>
            <a:pPr marL="0" indent="0">
              <a:buNone/>
            </a:pPr>
            <a:r>
              <a:rPr lang="en-US" sz="2600" b="1" dirty="0">
                <a:solidFill>
                  <a:srgbClr val="0070C0"/>
                </a:solidFill>
                <a:latin typeface="Times New Roman" panose="02020603050405020304" pitchFamily="18" charset="0"/>
                <a:ea typeface="+mj-ea"/>
                <a:cs typeface="Times New Roman" panose="02020603050405020304" pitchFamily="18" charset="0"/>
              </a:rPr>
              <a:t>Grain size and latency </a:t>
            </a:r>
          </a:p>
          <a:p>
            <a:r>
              <a:rPr lang="en-US" sz="2600" b="1" dirty="0">
                <a:solidFill>
                  <a:srgbClr val="002060"/>
                </a:solidFill>
                <a:latin typeface="Times New Roman" panose="02020603050405020304" pitchFamily="18" charset="0"/>
                <a:ea typeface="+mj-ea"/>
                <a:cs typeface="Times New Roman" panose="02020603050405020304" pitchFamily="18" charset="0"/>
              </a:rPr>
              <a:t>The size of the parts or pieces of a program that can be considered for parallel execution can vary. </a:t>
            </a:r>
          </a:p>
          <a:p>
            <a:r>
              <a:rPr lang="en-US" sz="2600" b="1" dirty="0">
                <a:solidFill>
                  <a:srgbClr val="C00000"/>
                </a:solidFill>
                <a:latin typeface="Times New Roman" panose="02020603050405020304" pitchFamily="18" charset="0"/>
                <a:ea typeface="+mj-ea"/>
                <a:cs typeface="Times New Roman" panose="02020603050405020304" pitchFamily="18" charset="0"/>
              </a:rPr>
              <a:t> The sizes are roughly classified using the term </a:t>
            </a:r>
            <a:r>
              <a:rPr lang="en-US" sz="2600" b="1" dirty="0" smtClean="0">
                <a:solidFill>
                  <a:srgbClr val="C00000"/>
                </a:solidFill>
                <a:latin typeface="Times New Roman" panose="02020603050405020304" pitchFamily="18" charset="0"/>
                <a:ea typeface="+mj-ea"/>
                <a:cs typeface="Times New Roman" panose="02020603050405020304" pitchFamily="18" charset="0"/>
              </a:rPr>
              <a:t>―”granule size” </a:t>
            </a:r>
            <a:r>
              <a:rPr lang="en-US" sz="2600" b="1" dirty="0">
                <a:solidFill>
                  <a:srgbClr val="C00000"/>
                </a:solidFill>
                <a:latin typeface="Times New Roman" panose="02020603050405020304" pitchFamily="18" charset="0"/>
                <a:ea typeface="+mj-ea"/>
                <a:cs typeface="Times New Roman" panose="02020603050405020304" pitchFamily="18" charset="0"/>
              </a:rPr>
              <a:t>or simply </a:t>
            </a:r>
            <a:r>
              <a:rPr lang="en-US" sz="2600" b="1" dirty="0" smtClean="0">
                <a:solidFill>
                  <a:srgbClr val="C00000"/>
                </a:solidFill>
                <a:latin typeface="Times New Roman" panose="02020603050405020304" pitchFamily="18" charset="0"/>
                <a:ea typeface="+mj-ea"/>
                <a:cs typeface="Times New Roman" panose="02020603050405020304" pitchFamily="18" charset="0"/>
              </a:rPr>
              <a:t>“granularity”. </a:t>
            </a:r>
            <a:endParaRPr lang="en-US" sz="2600" b="1" dirty="0">
              <a:solidFill>
                <a:srgbClr val="C00000"/>
              </a:solidFill>
              <a:latin typeface="Times New Roman" panose="02020603050405020304" pitchFamily="18" charset="0"/>
              <a:ea typeface="+mj-ea"/>
              <a:cs typeface="Times New Roman" panose="02020603050405020304" pitchFamily="18" charset="0"/>
            </a:endParaRPr>
          </a:p>
          <a:p>
            <a:r>
              <a:rPr lang="en-US" sz="2600" b="1" dirty="0">
                <a:solidFill>
                  <a:srgbClr val="002060"/>
                </a:solidFill>
                <a:latin typeface="Times New Roman" panose="02020603050405020304" pitchFamily="18" charset="0"/>
                <a:ea typeface="+mj-ea"/>
                <a:cs typeface="Times New Roman" panose="02020603050405020304" pitchFamily="18" charset="0"/>
              </a:rPr>
              <a:t>The simplest measure, for example, is the number of instructions in a program part. </a:t>
            </a:r>
          </a:p>
          <a:p>
            <a:r>
              <a:rPr lang="en-US" sz="2600" b="1" dirty="0">
                <a:solidFill>
                  <a:srgbClr val="C00000"/>
                </a:solidFill>
                <a:latin typeface="Times New Roman" panose="02020603050405020304" pitchFamily="18" charset="0"/>
                <a:ea typeface="+mj-ea"/>
                <a:cs typeface="Times New Roman" panose="02020603050405020304" pitchFamily="18" charset="0"/>
              </a:rPr>
              <a:t>Grain sizes are usually described as fine, medium or coarse, depending on the level of parallelism involved. </a:t>
            </a:r>
            <a:endParaRPr lang="en-US" sz="2600" b="1" dirty="0" smtClean="0">
              <a:solidFill>
                <a:srgbClr val="C00000"/>
              </a:solidFill>
              <a:latin typeface="Times New Roman" panose="02020603050405020304" pitchFamily="18" charset="0"/>
              <a:ea typeface="+mj-ea"/>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xmlns="" val="425731987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851" y="36595"/>
            <a:ext cx="7588553" cy="373154"/>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73</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1" y="953953"/>
            <a:ext cx="12106584" cy="5538921"/>
          </a:xfrm>
        </p:spPr>
        <p:txBody>
          <a:bodyPr>
            <a:normAutofit fontScale="92500" lnSpcReduction="20000"/>
          </a:bodyPr>
          <a:lstStyle/>
          <a:p>
            <a:pPr marL="0" indent="0">
              <a:buNone/>
            </a:pPr>
            <a:r>
              <a:rPr lang="en-IN" sz="3000" b="1" dirty="0">
                <a:solidFill>
                  <a:srgbClr val="0070C0"/>
                </a:solidFill>
                <a:latin typeface="Times New Roman" panose="02020603050405020304" pitchFamily="18" charset="0"/>
                <a:cs typeface="Times New Roman" panose="02020603050405020304" pitchFamily="18" charset="0"/>
              </a:rPr>
              <a:t>Program Partitioning &amp; Scheduling </a:t>
            </a:r>
          </a:p>
          <a:p>
            <a:pPr marL="0" indent="0">
              <a:buNone/>
            </a:pPr>
            <a:endParaRPr lang="en-US" sz="2000" b="1" dirty="0" smtClean="0">
              <a:solidFill>
                <a:srgbClr val="C00000"/>
              </a:solidFill>
              <a:latin typeface="Times New Roman" panose="02020603050405020304" pitchFamily="18" charset="0"/>
              <a:ea typeface="+mj-ea"/>
              <a:cs typeface="Times New Roman" panose="02020603050405020304" pitchFamily="18" charset="0"/>
            </a:endParaRPr>
          </a:p>
          <a:p>
            <a:pPr marL="0" indent="0">
              <a:buNone/>
            </a:pPr>
            <a:r>
              <a:rPr lang="en-IN" sz="3000" b="1" dirty="0">
                <a:solidFill>
                  <a:srgbClr val="0070C0"/>
                </a:solidFill>
                <a:latin typeface="Times New Roman" panose="02020603050405020304" pitchFamily="18" charset="0"/>
                <a:ea typeface="+mj-ea"/>
                <a:cs typeface="Times New Roman" panose="02020603050405020304" pitchFamily="18" charset="0"/>
              </a:rPr>
              <a:t>Latency </a:t>
            </a:r>
          </a:p>
          <a:p>
            <a:pPr lvl="1" algn="just"/>
            <a:r>
              <a:rPr lang="en-US" sz="2600" b="1" dirty="0">
                <a:solidFill>
                  <a:srgbClr val="002060"/>
                </a:solidFill>
                <a:latin typeface="Times New Roman" panose="02020603050405020304" pitchFamily="18" charset="0"/>
                <a:ea typeface="+mj-ea"/>
                <a:cs typeface="Times New Roman" panose="02020603050405020304" pitchFamily="18" charset="0"/>
              </a:rPr>
              <a:t>Latency is the time required for communication between different subsystems in a computer. </a:t>
            </a:r>
            <a:endParaRPr lang="en-US" sz="2600" b="1" dirty="0" smtClean="0">
              <a:solidFill>
                <a:srgbClr val="002060"/>
              </a:solidFill>
              <a:latin typeface="Times New Roman" panose="02020603050405020304" pitchFamily="18" charset="0"/>
              <a:ea typeface="+mj-ea"/>
              <a:cs typeface="Times New Roman" panose="02020603050405020304" pitchFamily="18" charset="0"/>
            </a:endParaRPr>
          </a:p>
          <a:p>
            <a:pPr lvl="1" algn="just"/>
            <a:r>
              <a:rPr lang="en-US" sz="2600" b="1" dirty="0" smtClean="0">
                <a:solidFill>
                  <a:srgbClr val="C00000"/>
                </a:solidFill>
                <a:latin typeface="Times New Roman" panose="02020603050405020304" pitchFamily="18" charset="0"/>
                <a:ea typeface="+mj-ea"/>
                <a:cs typeface="Times New Roman" panose="02020603050405020304" pitchFamily="18" charset="0"/>
              </a:rPr>
              <a:t>Memory </a:t>
            </a:r>
            <a:r>
              <a:rPr lang="en-US" sz="2600" b="1" dirty="0">
                <a:solidFill>
                  <a:srgbClr val="C00000"/>
                </a:solidFill>
                <a:latin typeface="Times New Roman" panose="02020603050405020304" pitchFamily="18" charset="0"/>
                <a:ea typeface="+mj-ea"/>
                <a:cs typeface="Times New Roman" panose="02020603050405020304" pitchFamily="18" charset="0"/>
              </a:rPr>
              <a:t>latency, for example, is the time required by a processor to access memory. </a:t>
            </a:r>
            <a:endParaRPr lang="en-US" sz="2600" b="1" dirty="0" smtClean="0">
              <a:solidFill>
                <a:srgbClr val="C00000"/>
              </a:solidFill>
              <a:latin typeface="Times New Roman" panose="02020603050405020304" pitchFamily="18" charset="0"/>
              <a:ea typeface="+mj-ea"/>
              <a:cs typeface="Times New Roman" panose="02020603050405020304" pitchFamily="18" charset="0"/>
            </a:endParaRPr>
          </a:p>
          <a:p>
            <a:pPr lvl="1" algn="just"/>
            <a:r>
              <a:rPr lang="en-US" sz="2600" b="1" dirty="0" smtClean="0">
                <a:solidFill>
                  <a:srgbClr val="002060"/>
                </a:solidFill>
                <a:latin typeface="Times New Roman" panose="02020603050405020304" pitchFamily="18" charset="0"/>
                <a:ea typeface="+mj-ea"/>
                <a:cs typeface="Times New Roman" panose="02020603050405020304" pitchFamily="18" charset="0"/>
              </a:rPr>
              <a:t>Synchronization </a:t>
            </a:r>
            <a:r>
              <a:rPr lang="en-US" sz="2600" b="1" dirty="0">
                <a:solidFill>
                  <a:srgbClr val="002060"/>
                </a:solidFill>
                <a:latin typeface="Times New Roman" panose="02020603050405020304" pitchFamily="18" charset="0"/>
                <a:ea typeface="+mj-ea"/>
                <a:cs typeface="Times New Roman" panose="02020603050405020304" pitchFamily="18" charset="0"/>
              </a:rPr>
              <a:t>latency is the time required for two processes to synchronize their execution. </a:t>
            </a:r>
            <a:endParaRPr lang="en-US" sz="2600" b="1" dirty="0" smtClean="0">
              <a:solidFill>
                <a:srgbClr val="002060"/>
              </a:solidFill>
              <a:latin typeface="Times New Roman" panose="02020603050405020304" pitchFamily="18" charset="0"/>
              <a:ea typeface="+mj-ea"/>
              <a:cs typeface="Times New Roman" panose="02020603050405020304" pitchFamily="18" charset="0"/>
            </a:endParaRPr>
          </a:p>
          <a:p>
            <a:pPr lvl="1" algn="just"/>
            <a:r>
              <a:rPr lang="en-US" sz="2600" b="1" dirty="0">
                <a:solidFill>
                  <a:srgbClr val="C00000"/>
                </a:solidFill>
                <a:latin typeface="Times New Roman" panose="02020603050405020304" pitchFamily="18" charset="0"/>
                <a:ea typeface="+mj-ea"/>
                <a:cs typeface="Times New Roman" panose="02020603050405020304" pitchFamily="18" charset="0"/>
              </a:rPr>
              <a:t>Computational granularity and communication latency are closely related. </a:t>
            </a:r>
          </a:p>
          <a:p>
            <a:pPr algn="just"/>
            <a:r>
              <a:rPr lang="en-US" sz="3000" b="1" dirty="0">
                <a:solidFill>
                  <a:srgbClr val="002060"/>
                </a:solidFill>
                <a:latin typeface="Times New Roman" panose="02020603050405020304" pitchFamily="18" charset="0"/>
                <a:ea typeface="+mj-ea"/>
                <a:cs typeface="Times New Roman" panose="02020603050405020304" pitchFamily="18" charset="0"/>
              </a:rPr>
              <a:t>Latency and grain size are interrelated and some general observation are </a:t>
            </a:r>
          </a:p>
          <a:p>
            <a:pPr lvl="1" algn="just"/>
            <a:r>
              <a:rPr lang="en-US" sz="2600" b="1" dirty="0" smtClean="0">
                <a:solidFill>
                  <a:srgbClr val="002060"/>
                </a:solidFill>
                <a:latin typeface="Times New Roman" panose="02020603050405020304" pitchFamily="18" charset="0"/>
                <a:ea typeface="+mj-ea"/>
                <a:cs typeface="Times New Roman" panose="02020603050405020304" pitchFamily="18" charset="0"/>
              </a:rPr>
              <a:t>As </a:t>
            </a:r>
            <a:r>
              <a:rPr lang="en-US" sz="2600" b="1" dirty="0">
                <a:solidFill>
                  <a:srgbClr val="002060"/>
                </a:solidFill>
                <a:latin typeface="Times New Roman" panose="02020603050405020304" pitchFamily="18" charset="0"/>
                <a:ea typeface="+mj-ea"/>
                <a:cs typeface="Times New Roman" panose="02020603050405020304" pitchFamily="18" charset="0"/>
              </a:rPr>
              <a:t>grain size decreases, potential parallelism increases, and overhead also increases. </a:t>
            </a:r>
          </a:p>
          <a:p>
            <a:pPr lvl="1" algn="just"/>
            <a:r>
              <a:rPr lang="en-US" sz="2600" b="1" dirty="0" smtClean="0">
                <a:solidFill>
                  <a:srgbClr val="C00000"/>
                </a:solidFill>
                <a:latin typeface="Times New Roman" panose="02020603050405020304" pitchFamily="18" charset="0"/>
                <a:ea typeface="+mj-ea"/>
                <a:cs typeface="Times New Roman" panose="02020603050405020304" pitchFamily="18" charset="0"/>
              </a:rPr>
              <a:t>Overhead </a:t>
            </a:r>
            <a:r>
              <a:rPr lang="en-US" sz="2600" b="1" dirty="0">
                <a:solidFill>
                  <a:srgbClr val="C00000"/>
                </a:solidFill>
                <a:latin typeface="Times New Roman" panose="02020603050405020304" pitchFamily="18" charset="0"/>
                <a:ea typeface="+mj-ea"/>
                <a:cs typeface="Times New Roman" panose="02020603050405020304" pitchFamily="18" charset="0"/>
              </a:rPr>
              <a:t>is the cost of parallelizing a task. The principle overhead is communication latency. </a:t>
            </a:r>
          </a:p>
          <a:p>
            <a:pPr lvl="1" algn="just"/>
            <a:r>
              <a:rPr lang="en-US" sz="2600" b="1" dirty="0" smtClean="0">
                <a:solidFill>
                  <a:srgbClr val="002060"/>
                </a:solidFill>
                <a:latin typeface="Times New Roman" panose="02020603050405020304" pitchFamily="18" charset="0"/>
                <a:ea typeface="+mj-ea"/>
                <a:cs typeface="Times New Roman" panose="02020603050405020304" pitchFamily="18" charset="0"/>
              </a:rPr>
              <a:t>As </a:t>
            </a:r>
            <a:r>
              <a:rPr lang="en-US" sz="2600" b="1" dirty="0">
                <a:solidFill>
                  <a:srgbClr val="002060"/>
                </a:solidFill>
                <a:latin typeface="Times New Roman" panose="02020603050405020304" pitchFamily="18" charset="0"/>
                <a:ea typeface="+mj-ea"/>
                <a:cs typeface="Times New Roman" panose="02020603050405020304" pitchFamily="18" charset="0"/>
              </a:rPr>
              <a:t>grain size is reduced, there are fewer operations between communication, and hence the impact of latency increases. </a:t>
            </a:r>
          </a:p>
          <a:p>
            <a:pPr lvl="1" algn="just"/>
            <a:r>
              <a:rPr lang="en-IN" sz="2600" b="1" dirty="0">
                <a:solidFill>
                  <a:srgbClr val="C00000"/>
                </a:solidFill>
                <a:latin typeface="Times New Roman" panose="02020603050405020304" pitchFamily="18" charset="0"/>
                <a:ea typeface="+mj-ea"/>
                <a:cs typeface="Times New Roman" panose="02020603050405020304" pitchFamily="18" charset="0"/>
              </a:rPr>
              <a:t>Surface to volume: inter to intra-node comm. </a:t>
            </a:r>
            <a:endParaRPr lang="en-US" sz="2600" b="1" dirty="0">
              <a:solidFill>
                <a:srgbClr val="C00000"/>
              </a:solidFill>
              <a:latin typeface="Times New Roman" panose="02020603050405020304" pitchFamily="18" charset="0"/>
              <a:ea typeface="+mj-ea"/>
              <a:cs typeface="Times New Roman" panose="02020603050405020304" pitchFamily="18" charset="0"/>
            </a:endParaRPr>
          </a:p>
          <a:p>
            <a:pPr marL="0" indent="0">
              <a:buNone/>
            </a:pPr>
            <a:endParaRPr lang="en-IN" sz="3900" dirty="0"/>
          </a:p>
        </p:txBody>
      </p:sp>
    </p:spTree>
    <p:extLst>
      <p:ext uri="{BB962C8B-B14F-4D97-AF65-F5344CB8AC3E}">
        <p14:creationId xmlns:p14="http://schemas.microsoft.com/office/powerpoint/2010/main" xmlns="" val="198895991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851" y="36595"/>
            <a:ext cx="7588553" cy="373154"/>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74</a:t>
            </a:fld>
            <a:endParaRPr lang="en-IN" b="1" i="1" dirty="0">
              <a:solidFill>
                <a:srgbClr val="FF0000"/>
              </a:solidFill>
              <a:latin typeface="Lucida Handwriting" panose="03010101010101010101" pitchFamily="66" charset="0"/>
              <a:cs typeface="Times New Roman" panose="02020603050405020304" pitchFamily="18" charset="0"/>
            </a:endParaRPr>
          </a:p>
        </p:txBody>
      </p:sp>
      <p:pic>
        <p:nvPicPr>
          <p:cNvPr id="6" name="Content Placeholder 5"/>
          <p:cNvPicPr>
            <a:picLocks noGrp="1" noChangeAspect="1"/>
          </p:cNvPicPr>
          <p:nvPr>
            <p:ph idx="1"/>
          </p:nvPr>
        </p:nvPicPr>
        <p:blipFill>
          <a:blip r:embed="rId5"/>
          <a:stretch>
            <a:fillRect/>
          </a:stretch>
        </p:blipFill>
        <p:spPr>
          <a:xfrm>
            <a:off x="640080" y="-7212"/>
            <a:ext cx="9922784" cy="6971892"/>
          </a:xfrm>
          <a:prstGeom prst="rect">
            <a:avLst/>
          </a:prstGeom>
        </p:spPr>
      </p:pic>
    </p:spTree>
    <p:extLst>
      <p:ext uri="{BB962C8B-B14F-4D97-AF65-F5344CB8AC3E}">
        <p14:creationId xmlns:p14="http://schemas.microsoft.com/office/powerpoint/2010/main" xmlns="" val="327171622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851" y="36595"/>
            <a:ext cx="7588553" cy="373154"/>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75</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271443" y="686124"/>
            <a:ext cx="11570293" cy="5385548"/>
          </a:xfrm>
        </p:spPr>
        <p:txBody>
          <a:bodyPr>
            <a:noAutofit/>
          </a:bodyPr>
          <a:lstStyle/>
          <a:p>
            <a:pPr marL="0" indent="0">
              <a:buNone/>
            </a:pPr>
            <a:r>
              <a:rPr lang="en-IN" sz="2400" b="1" dirty="0" smtClean="0">
                <a:solidFill>
                  <a:srgbClr val="002060"/>
                </a:solidFill>
                <a:latin typeface="Times New Roman" panose="02020603050405020304" pitchFamily="18" charset="0"/>
                <a:ea typeface="+mj-ea"/>
                <a:cs typeface="Times New Roman" panose="02020603050405020304" pitchFamily="18" charset="0"/>
              </a:rPr>
              <a:t>1. </a:t>
            </a:r>
            <a:r>
              <a:rPr lang="en-IN" sz="2400" b="1" dirty="0" smtClean="0">
                <a:solidFill>
                  <a:srgbClr val="0070C0"/>
                </a:solidFill>
                <a:latin typeface="Times New Roman" panose="02020603050405020304" pitchFamily="18" charset="0"/>
                <a:ea typeface="+mj-ea"/>
                <a:cs typeface="Times New Roman" panose="02020603050405020304" pitchFamily="18" charset="0"/>
              </a:rPr>
              <a:t>Instruction </a:t>
            </a:r>
            <a:r>
              <a:rPr lang="en-IN" sz="2400" b="1" dirty="0">
                <a:solidFill>
                  <a:srgbClr val="0070C0"/>
                </a:solidFill>
                <a:latin typeface="Times New Roman" panose="02020603050405020304" pitchFamily="18" charset="0"/>
                <a:ea typeface="+mj-ea"/>
                <a:cs typeface="Times New Roman" panose="02020603050405020304" pitchFamily="18" charset="0"/>
              </a:rPr>
              <a:t>Level Parallelism </a:t>
            </a:r>
            <a:r>
              <a:rPr lang="en-IN" sz="2400" b="1" dirty="0" smtClean="0">
                <a:solidFill>
                  <a:srgbClr val="0070C0"/>
                </a:solidFill>
                <a:latin typeface="Times New Roman" panose="02020603050405020304" pitchFamily="18" charset="0"/>
                <a:ea typeface="+mj-ea"/>
                <a:cs typeface="Times New Roman" panose="02020603050405020304" pitchFamily="18" charset="0"/>
              </a:rPr>
              <a:t>(ILP)</a:t>
            </a:r>
            <a:endParaRPr lang="en-IN" sz="2400" b="1" dirty="0">
              <a:solidFill>
                <a:srgbClr val="0070C0"/>
              </a:solidFill>
              <a:latin typeface="Times New Roman" panose="02020603050405020304" pitchFamily="18" charset="0"/>
              <a:ea typeface="+mj-ea"/>
              <a:cs typeface="Times New Roman" panose="02020603050405020304" pitchFamily="18" charset="0"/>
            </a:endParaRPr>
          </a:p>
          <a:p>
            <a:pPr algn="just"/>
            <a:r>
              <a:rPr lang="en-US" sz="2400" b="1" dirty="0">
                <a:solidFill>
                  <a:srgbClr val="C00000"/>
                </a:solidFill>
                <a:latin typeface="Times New Roman" panose="02020603050405020304" pitchFamily="18" charset="0"/>
                <a:ea typeface="+mj-ea"/>
                <a:cs typeface="Times New Roman" panose="02020603050405020304" pitchFamily="18" charset="0"/>
              </a:rPr>
              <a:t>This fine-grained, or smallest granularity level typically involves less than 20 instructions per grain. </a:t>
            </a:r>
          </a:p>
          <a:p>
            <a:pPr algn="just"/>
            <a:r>
              <a:rPr lang="en-US" sz="2400" b="1" dirty="0">
                <a:solidFill>
                  <a:srgbClr val="002060"/>
                </a:solidFill>
                <a:latin typeface="Times New Roman" panose="02020603050405020304" pitchFamily="18" charset="0"/>
                <a:ea typeface="+mj-ea"/>
                <a:cs typeface="Times New Roman" panose="02020603050405020304" pitchFamily="18" charset="0"/>
              </a:rPr>
              <a:t>The number of candidates for parallel execution varies from 2 to thousands, with about five instructions or statements (on the average) being the average level of parallelism. </a:t>
            </a:r>
          </a:p>
          <a:p>
            <a:r>
              <a:rPr lang="en-IN" sz="2400" b="1" dirty="0" smtClean="0">
                <a:solidFill>
                  <a:srgbClr val="002060"/>
                </a:solidFill>
                <a:latin typeface="Times New Roman" panose="02020603050405020304" pitchFamily="18" charset="0"/>
                <a:ea typeface="+mj-ea"/>
                <a:cs typeface="Times New Roman" panose="02020603050405020304" pitchFamily="18" charset="0"/>
              </a:rPr>
              <a:t>Advantages</a:t>
            </a:r>
            <a:r>
              <a:rPr lang="en-IN" sz="2400" b="1" dirty="0">
                <a:solidFill>
                  <a:srgbClr val="002060"/>
                </a:solidFill>
                <a:latin typeface="Times New Roman" panose="02020603050405020304" pitchFamily="18" charset="0"/>
                <a:ea typeface="+mj-ea"/>
                <a:cs typeface="Times New Roman" panose="02020603050405020304" pitchFamily="18" charset="0"/>
              </a:rPr>
              <a:t> </a:t>
            </a:r>
            <a:r>
              <a:rPr lang="en-IN" sz="2400" b="1" dirty="0" smtClean="0">
                <a:solidFill>
                  <a:srgbClr val="002060"/>
                </a:solidFill>
                <a:latin typeface="Times New Roman" panose="02020603050405020304" pitchFamily="18" charset="0"/>
                <a:ea typeface="+mj-ea"/>
                <a:cs typeface="Times New Roman" panose="02020603050405020304" pitchFamily="18" charset="0"/>
              </a:rPr>
              <a:t>of ILP</a:t>
            </a:r>
            <a:endParaRPr lang="en-IN" sz="2400" b="1" dirty="0">
              <a:solidFill>
                <a:srgbClr val="002060"/>
              </a:solidFill>
              <a:latin typeface="Times New Roman" panose="02020603050405020304" pitchFamily="18" charset="0"/>
              <a:ea typeface="+mj-ea"/>
              <a:cs typeface="Times New Roman" panose="02020603050405020304" pitchFamily="18" charset="0"/>
            </a:endParaRPr>
          </a:p>
          <a:p>
            <a:pPr lvl="1"/>
            <a:r>
              <a:rPr lang="en-US" b="1" dirty="0">
                <a:solidFill>
                  <a:srgbClr val="C00000"/>
                </a:solidFill>
                <a:latin typeface="Times New Roman" panose="02020603050405020304" pitchFamily="18" charset="0"/>
                <a:ea typeface="+mj-ea"/>
                <a:cs typeface="Times New Roman" panose="02020603050405020304" pitchFamily="18" charset="0"/>
              </a:rPr>
              <a:t>There are usually many candidates for parallel execution. Compilers can usually do a reasonable job of finding </a:t>
            </a:r>
            <a:r>
              <a:rPr lang="en-US" b="1" dirty="0" smtClean="0">
                <a:solidFill>
                  <a:srgbClr val="C00000"/>
                </a:solidFill>
                <a:latin typeface="Times New Roman" panose="02020603050405020304" pitchFamily="18" charset="0"/>
                <a:ea typeface="+mj-ea"/>
                <a:cs typeface="Times New Roman" panose="02020603050405020304" pitchFamily="18" charset="0"/>
              </a:rPr>
              <a:t>this </a:t>
            </a:r>
            <a:r>
              <a:rPr lang="en-US" b="1" dirty="0">
                <a:solidFill>
                  <a:srgbClr val="C00000"/>
                </a:solidFill>
                <a:latin typeface="Times New Roman" panose="02020603050405020304" pitchFamily="18" charset="0"/>
                <a:ea typeface="+mj-ea"/>
                <a:cs typeface="Times New Roman" panose="02020603050405020304" pitchFamily="18" charset="0"/>
              </a:rPr>
              <a:t>parallelism </a:t>
            </a:r>
            <a:endParaRPr lang="en-US" b="1" dirty="0" smtClean="0">
              <a:solidFill>
                <a:srgbClr val="C00000"/>
              </a:solidFill>
              <a:latin typeface="Times New Roman" panose="02020603050405020304" pitchFamily="18" charset="0"/>
              <a:ea typeface="+mj-ea"/>
              <a:cs typeface="Times New Roman" panose="02020603050405020304" pitchFamily="18" charset="0"/>
            </a:endParaRPr>
          </a:p>
          <a:p>
            <a:pPr marL="0" indent="0">
              <a:buNone/>
            </a:pPr>
            <a:r>
              <a:rPr lang="en-IN" sz="2400" b="1" dirty="0" smtClean="0">
                <a:solidFill>
                  <a:srgbClr val="0070C0"/>
                </a:solidFill>
                <a:latin typeface="Times New Roman" panose="02020603050405020304" pitchFamily="18" charset="0"/>
                <a:ea typeface="+mj-ea"/>
                <a:cs typeface="Times New Roman" panose="02020603050405020304" pitchFamily="18" charset="0"/>
              </a:rPr>
              <a:t>2. Loop-level </a:t>
            </a:r>
            <a:r>
              <a:rPr lang="en-IN" sz="2400" b="1" dirty="0">
                <a:solidFill>
                  <a:srgbClr val="0070C0"/>
                </a:solidFill>
                <a:latin typeface="Times New Roman" panose="02020603050405020304" pitchFamily="18" charset="0"/>
                <a:ea typeface="+mj-ea"/>
                <a:cs typeface="Times New Roman" panose="02020603050405020304" pitchFamily="18" charset="0"/>
              </a:rPr>
              <a:t>Parallelism </a:t>
            </a:r>
          </a:p>
          <a:p>
            <a:r>
              <a:rPr lang="en-US" sz="2400" b="1" dirty="0">
                <a:solidFill>
                  <a:srgbClr val="C00000"/>
                </a:solidFill>
                <a:latin typeface="Times New Roman" panose="02020603050405020304" pitchFamily="18" charset="0"/>
                <a:ea typeface="+mj-ea"/>
                <a:cs typeface="Times New Roman" panose="02020603050405020304" pitchFamily="18" charset="0"/>
              </a:rPr>
              <a:t>Typical loop has less than 500 instructions. If a loop operation is independent between iterations, it can be handled by a pipeline, or by a SIMD machine. </a:t>
            </a:r>
          </a:p>
          <a:p>
            <a:r>
              <a:rPr lang="en-US" sz="2400" b="1" dirty="0">
                <a:solidFill>
                  <a:srgbClr val="002060"/>
                </a:solidFill>
                <a:latin typeface="Times New Roman" panose="02020603050405020304" pitchFamily="18" charset="0"/>
                <a:ea typeface="+mj-ea"/>
                <a:cs typeface="Times New Roman" panose="02020603050405020304" pitchFamily="18" charset="0"/>
              </a:rPr>
              <a:t>Most optimized program construct to execute on a parallel or vector machine. </a:t>
            </a:r>
          </a:p>
          <a:p>
            <a:r>
              <a:rPr lang="en-US" sz="2400" b="1" dirty="0">
                <a:solidFill>
                  <a:srgbClr val="C00000"/>
                </a:solidFill>
                <a:latin typeface="Times New Roman" panose="02020603050405020304" pitchFamily="18" charset="0"/>
                <a:ea typeface="+mj-ea"/>
                <a:cs typeface="Times New Roman" panose="02020603050405020304" pitchFamily="18" charset="0"/>
              </a:rPr>
              <a:t>Some loops (e.g. recursive) are difficult to handle. Loop-level parallelism is still considered fine grain computation. </a:t>
            </a:r>
          </a:p>
          <a:p>
            <a:pPr lvl="1"/>
            <a:endParaRPr lang="en-IN" b="1" dirty="0">
              <a:solidFill>
                <a:srgbClr val="C00000"/>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xmlns="" val="357272747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851" y="36595"/>
            <a:ext cx="7588553" cy="373154"/>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76</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366622" y="894132"/>
            <a:ext cx="11570293" cy="5660491"/>
          </a:xfrm>
        </p:spPr>
        <p:txBody>
          <a:bodyPr>
            <a:normAutofit/>
          </a:bodyPr>
          <a:lstStyle/>
          <a:p>
            <a:pPr marL="0" indent="0">
              <a:buNone/>
            </a:pPr>
            <a:r>
              <a:rPr lang="en-IN" sz="2000" b="1" dirty="0" smtClean="0">
                <a:solidFill>
                  <a:srgbClr val="002060"/>
                </a:solidFill>
                <a:latin typeface="Times New Roman" panose="02020603050405020304" pitchFamily="18" charset="0"/>
                <a:ea typeface="+mj-ea"/>
                <a:cs typeface="Times New Roman" panose="02020603050405020304" pitchFamily="18" charset="0"/>
              </a:rPr>
              <a:t>3. </a:t>
            </a:r>
            <a:r>
              <a:rPr lang="en-IN" sz="2400" b="1" dirty="0" smtClean="0">
                <a:solidFill>
                  <a:srgbClr val="0070C0"/>
                </a:solidFill>
                <a:latin typeface="Times New Roman" panose="02020603050405020304" pitchFamily="18" charset="0"/>
                <a:ea typeface="+mj-ea"/>
                <a:cs typeface="Times New Roman" panose="02020603050405020304" pitchFamily="18" charset="0"/>
              </a:rPr>
              <a:t>Procedure-level </a:t>
            </a:r>
            <a:r>
              <a:rPr lang="en-IN" sz="2400" b="1" dirty="0">
                <a:solidFill>
                  <a:srgbClr val="0070C0"/>
                </a:solidFill>
                <a:latin typeface="Times New Roman" panose="02020603050405020304" pitchFamily="18" charset="0"/>
                <a:ea typeface="+mj-ea"/>
                <a:cs typeface="Times New Roman" panose="02020603050405020304" pitchFamily="18" charset="0"/>
              </a:rPr>
              <a:t>Parallelism </a:t>
            </a:r>
            <a:endParaRPr lang="en-IN" sz="2000" b="1" dirty="0">
              <a:solidFill>
                <a:srgbClr val="0070C0"/>
              </a:solidFill>
              <a:latin typeface="Times New Roman" panose="02020603050405020304" pitchFamily="18" charset="0"/>
              <a:ea typeface="+mj-ea"/>
              <a:cs typeface="Times New Roman" panose="02020603050405020304" pitchFamily="18" charset="0"/>
            </a:endParaRPr>
          </a:p>
          <a:p>
            <a:pPr algn="just"/>
            <a:r>
              <a:rPr lang="en-US" sz="2000" b="1" dirty="0" smtClean="0">
                <a:solidFill>
                  <a:srgbClr val="C00000"/>
                </a:solidFill>
                <a:latin typeface="Times New Roman" panose="02020603050405020304" pitchFamily="18" charset="0"/>
                <a:ea typeface="+mj-ea"/>
                <a:cs typeface="Times New Roman" panose="02020603050405020304" pitchFamily="18" charset="0"/>
              </a:rPr>
              <a:t>Medium-sized </a:t>
            </a:r>
            <a:r>
              <a:rPr lang="en-US" sz="2000" b="1" dirty="0">
                <a:solidFill>
                  <a:srgbClr val="C00000"/>
                </a:solidFill>
                <a:latin typeface="Times New Roman" panose="02020603050405020304" pitchFamily="18" charset="0"/>
                <a:ea typeface="+mj-ea"/>
                <a:cs typeface="Times New Roman" panose="02020603050405020304" pitchFamily="18" charset="0"/>
              </a:rPr>
              <a:t>grain; usually less than 2000 instructions. </a:t>
            </a:r>
          </a:p>
          <a:p>
            <a:pPr algn="just"/>
            <a:r>
              <a:rPr lang="en-US" sz="2000" b="1" dirty="0" smtClean="0">
                <a:solidFill>
                  <a:srgbClr val="002060"/>
                </a:solidFill>
                <a:latin typeface="Times New Roman" panose="02020603050405020304" pitchFamily="18" charset="0"/>
                <a:ea typeface="+mj-ea"/>
                <a:cs typeface="Times New Roman" panose="02020603050405020304" pitchFamily="18" charset="0"/>
              </a:rPr>
              <a:t>Detection </a:t>
            </a:r>
            <a:r>
              <a:rPr lang="en-US" sz="2000" b="1" dirty="0">
                <a:solidFill>
                  <a:srgbClr val="002060"/>
                </a:solidFill>
                <a:latin typeface="Times New Roman" panose="02020603050405020304" pitchFamily="18" charset="0"/>
                <a:ea typeface="+mj-ea"/>
                <a:cs typeface="Times New Roman" panose="02020603050405020304" pitchFamily="18" charset="0"/>
              </a:rPr>
              <a:t>of parallelism is more difficult than with smaller grains; </a:t>
            </a:r>
            <a:r>
              <a:rPr lang="en-US" sz="2000" b="1" dirty="0" err="1">
                <a:solidFill>
                  <a:srgbClr val="002060"/>
                </a:solidFill>
                <a:latin typeface="Times New Roman" panose="02020603050405020304" pitchFamily="18" charset="0"/>
                <a:ea typeface="+mj-ea"/>
                <a:cs typeface="Times New Roman" panose="02020603050405020304" pitchFamily="18" charset="0"/>
              </a:rPr>
              <a:t>interprocedural</a:t>
            </a:r>
            <a:r>
              <a:rPr lang="en-US" sz="2000" b="1" dirty="0">
                <a:solidFill>
                  <a:srgbClr val="002060"/>
                </a:solidFill>
                <a:latin typeface="Times New Roman" panose="02020603050405020304" pitchFamily="18" charset="0"/>
                <a:ea typeface="+mj-ea"/>
                <a:cs typeface="Times New Roman" panose="02020603050405020304" pitchFamily="18" charset="0"/>
              </a:rPr>
              <a:t> dependence analysis is difficult and history-sensitive. </a:t>
            </a:r>
          </a:p>
          <a:p>
            <a:pPr algn="just"/>
            <a:r>
              <a:rPr lang="en-US" sz="2000" b="1" dirty="0" smtClean="0">
                <a:solidFill>
                  <a:srgbClr val="C00000"/>
                </a:solidFill>
                <a:latin typeface="Times New Roman" panose="02020603050405020304" pitchFamily="18" charset="0"/>
                <a:ea typeface="+mj-ea"/>
                <a:cs typeface="Times New Roman" panose="02020603050405020304" pitchFamily="18" charset="0"/>
              </a:rPr>
              <a:t>Communication </a:t>
            </a:r>
            <a:r>
              <a:rPr lang="en-US" sz="2000" b="1" dirty="0">
                <a:solidFill>
                  <a:srgbClr val="C00000"/>
                </a:solidFill>
                <a:latin typeface="Times New Roman" panose="02020603050405020304" pitchFamily="18" charset="0"/>
                <a:ea typeface="+mj-ea"/>
                <a:cs typeface="Times New Roman" panose="02020603050405020304" pitchFamily="18" charset="0"/>
              </a:rPr>
              <a:t>requirement less than instruction level SPMD (single procedure multiple data) is a special case Multitasking belongs to this level. </a:t>
            </a:r>
            <a:endParaRPr lang="en-US" sz="2000" b="1" dirty="0" smtClean="0">
              <a:solidFill>
                <a:srgbClr val="C00000"/>
              </a:solidFill>
              <a:latin typeface="Times New Roman" panose="02020603050405020304" pitchFamily="18" charset="0"/>
              <a:ea typeface="+mj-ea"/>
              <a:cs typeface="Times New Roman" panose="02020603050405020304" pitchFamily="18" charset="0"/>
            </a:endParaRPr>
          </a:p>
          <a:p>
            <a:pPr marL="0" indent="0">
              <a:buNone/>
            </a:pPr>
            <a:r>
              <a:rPr lang="en-IN" sz="2400" b="1" dirty="0" smtClean="0">
                <a:solidFill>
                  <a:srgbClr val="0070C0"/>
                </a:solidFill>
                <a:latin typeface="Times New Roman" panose="02020603050405020304" pitchFamily="18" charset="0"/>
                <a:ea typeface="+mj-ea"/>
                <a:cs typeface="Times New Roman" panose="02020603050405020304" pitchFamily="18" charset="0"/>
              </a:rPr>
              <a:t>4. Subprogram-level </a:t>
            </a:r>
            <a:r>
              <a:rPr lang="en-IN" sz="2400" b="1" dirty="0">
                <a:solidFill>
                  <a:srgbClr val="0070C0"/>
                </a:solidFill>
                <a:latin typeface="Times New Roman" panose="02020603050405020304" pitchFamily="18" charset="0"/>
                <a:ea typeface="+mj-ea"/>
                <a:cs typeface="Times New Roman" panose="02020603050405020304" pitchFamily="18" charset="0"/>
              </a:rPr>
              <a:t>Parallelism </a:t>
            </a:r>
          </a:p>
          <a:p>
            <a:r>
              <a:rPr lang="en-US" sz="2000" b="1" dirty="0" smtClean="0">
                <a:solidFill>
                  <a:srgbClr val="C00000"/>
                </a:solidFill>
                <a:latin typeface="Times New Roman" panose="02020603050405020304" pitchFamily="18" charset="0"/>
                <a:ea typeface="+mj-ea"/>
                <a:cs typeface="Times New Roman" panose="02020603050405020304" pitchFamily="18" charset="0"/>
              </a:rPr>
              <a:t>Job </a:t>
            </a:r>
            <a:r>
              <a:rPr lang="en-US" sz="2000" b="1" dirty="0">
                <a:solidFill>
                  <a:srgbClr val="C00000"/>
                </a:solidFill>
                <a:latin typeface="Times New Roman" panose="02020603050405020304" pitchFamily="18" charset="0"/>
                <a:ea typeface="+mj-ea"/>
                <a:cs typeface="Times New Roman" panose="02020603050405020304" pitchFamily="18" charset="0"/>
              </a:rPr>
              <a:t>step level; grain typically has thousands of instructions; medium- or coarse-grain level. </a:t>
            </a:r>
          </a:p>
          <a:p>
            <a:r>
              <a:rPr lang="en-US" sz="2000" b="1" dirty="0">
                <a:solidFill>
                  <a:srgbClr val="002060"/>
                </a:solidFill>
                <a:latin typeface="Times New Roman" panose="02020603050405020304" pitchFamily="18" charset="0"/>
                <a:ea typeface="+mj-ea"/>
                <a:cs typeface="Times New Roman" panose="02020603050405020304" pitchFamily="18" charset="0"/>
              </a:rPr>
              <a:t>Job steps can overlap across different jobs. </a:t>
            </a:r>
            <a:r>
              <a:rPr lang="en-US" sz="2000" b="1" dirty="0" err="1">
                <a:solidFill>
                  <a:srgbClr val="002060"/>
                </a:solidFill>
                <a:latin typeface="Times New Roman" panose="02020603050405020304" pitchFamily="18" charset="0"/>
                <a:ea typeface="+mj-ea"/>
                <a:cs typeface="Times New Roman" panose="02020603050405020304" pitchFamily="18" charset="0"/>
              </a:rPr>
              <a:t>Multiprograming</a:t>
            </a:r>
            <a:r>
              <a:rPr lang="en-US" sz="2000" b="1" dirty="0">
                <a:solidFill>
                  <a:srgbClr val="002060"/>
                </a:solidFill>
                <a:latin typeface="Times New Roman" panose="02020603050405020304" pitchFamily="18" charset="0"/>
                <a:ea typeface="+mj-ea"/>
                <a:cs typeface="Times New Roman" panose="02020603050405020304" pitchFamily="18" charset="0"/>
              </a:rPr>
              <a:t> conducted at this </a:t>
            </a:r>
            <a:r>
              <a:rPr lang="en-US" sz="2000" b="1" dirty="0" smtClean="0">
                <a:solidFill>
                  <a:srgbClr val="002060"/>
                </a:solidFill>
                <a:latin typeface="Times New Roman" panose="02020603050405020304" pitchFamily="18" charset="0"/>
                <a:ea typeface="+mj-ea"/>
                <a:cs typeface="Times New Roman" panose="02020603050405020304" pitchFamily="18" charset="0"/>
              </a:rPr>
              <a:t>level. </a:t>
            </a:r>
            <a:r>
              <a:rPr lang="en-US" sz="2000" b="1" dirty="0">
                <a:solidFill>
                  <a:srgbClr val="002060"/>
                </a:solidFill>
                <a:latin typeface="Times New Roman" panose="02020603050405020304" pitchFamily="18" charset="0"/>
                <a:ea typeface="+mj-ea"/>
                <a:cs typeface="Times New Roman" panose="02020603050405020304" pitchFamily="18" charset="0"/>
              </a:rPr>
              <a:t>No compilers available to exploit medium- or coarse-grain parallelism at present. </a:t>
            </a:r>
          </a:p>
          <a:p>
            <a:pPr marL="0" indent="0">
              <a:buNone/>
            </a:pPr>
            <a:r>
              <a:rPr lang="en-IN" sz="2000" b="1" dirty="0" smtClean="0">
                <a:solidFill>
                  <a:srgbClr val="0070C0"/>
                </a:solidFill>
                <a:latin typeface="Times New Roman" panose="02020603050405020304" pitchFamily="18" charset="0"/>
                <a:ea typeface="+mj-ea"/>
                <a:cs typeface="Times New Roman" panose="02020603050405020304" pitchFamily="18" charset="0"/>
              </a:rPr>
              <a:t>5.</a:t>
            </a:r>
            <a:r>
              <a:rPr lang="en-IN" sz="2000" b="1" dirty="0" smtClean="0">
                <a:solidFill>
                  <a:srgbClr val="C00000"/>
                </a:solidFill>
                <a:latin typeface="Times New Roman" panose="02020603050405020304" pitchFamily="18" charset="0"/>
                <a:ea typeface="+mj-ea"/>
                <a:cs typeface="Times New Roman" panose="02020603050405020304" pitchFamily="18" charset="0"/>
              </a:rPr>
              <a:t> </a:t>
            </a:r>
            <a:r>
              <a:rPr lang="en-IN" sz="2400" b="1" dirty="0">
                <a:solidFill>
                  <a:srgbClr val="0070C0"/>
                </a:solidFill>
                <a:latin typeface="Times New Roman" panose="02020603050405020304" pitchFamily="18" charset="0"/>
                <a:ea typeface="+mj-ea"/>
                <a:cs typeface="Times New Roman" panose="02020603050405020304" pitchFamily="18" charset="0"/>
              </a:rPr>
              <a:t>Job or Program-Level Parallelism </a:t>
            </a:r>
          </a:p>
          <a:p>
            <a:r>
              <a:rPr lang="en-US" sz="2000" b="1" dirty="0" smtClean="0">
                <a:solidFill>
                  <a:srgbClr val="002060"/>
                </a:solidFill>
                <a:latin typeface="Times New Roman" panose="02020603050405020304" pitchFamily="18" charset="0"/>
                <a:ea typeface="+mj-ea"/>
                <a:cs typeface="Times New Roman" panose="02020603050405020304" pitchFamily="18" charset="0"/>
              </a:rPr>
              <a:t>Corresponds </a:t>
            </a:r>
            <a:r>
              <a:rPr lang="en-US" sz="2000" b="1" dirty="0">
                <a:solidFill>
                  <a:srgbClr val="002060"/>
                </a:solidFill>
                <a:latin typeface="Times New Roman" panose="02020603050405020304" pitchFamily="18" charset="0"/>
                <a:ea typeface="+mj-ea"/>
                <a:cs typeface="Times New Roman" panose="02020603050405020304" pitchFamily="18" charset="0"/>
              </a:rPr>
              <a:t>to execution of essentially independent jobs or programs on a parallel computer. </a:t>
            </a:r>
          </a:p>
          <a:p>
            <a:r>
              <a:rPr lang="en-US" sz="2000" b="1" dirty="0">
                <a:solidFill>
                  <a:srgbClr val="C00000"/>
                </a:solidFill>
                <a:latin typeface="Times New Roman" panose="02020603050405020304" pitchFamily="18" charset="0"/>
                <a:ea typeface="+mj-ea"/>
                <a:cs typeface="Times New Roman" panose="02020603050405020304" pitchFamily="18" charset="0"/>
              </a:rPr>
              <a:t>This is practical for a machine with a small number of powerful processors, but impractical for a machine with a large number of simple processors (since each processor would take too long to process a single job). </a:t>
            </a:r>
          </a:p>
          <a:p>
            <a:pPr algn="just"/>
            <a:endParaRPr lang="en-US" sz="2000" b="1" dirty="0">
              <a:solidFill>
                <a:srgbClr val="C00000"/>
              </a:solidFill>
              <a:latin typeface="Times New Roman" panose="02020603050405020304" pitchFamily="18" charset="0"/>
              <a:ea typeface="+mj-ea"/>
              <a:cs typeface="Times New Roman" panose="02020603050405020304" pitchFamily="18" charset="0"/>
            </a:endParaRPr>
          </a:p>
          <a:p>
            <a:pPr lvl="1"/>
            <a:endParaRPr lang="en-IN" sz="2000" b="1" dirty="0">
              <a:solidFill>
                <a:srgbClr val="C00000"/>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xmlns="" val="229455171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851" y="36595"/>
            <a:ext cx="7588553" cy="373154"/>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77</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366622" y="894132"/>
            <a:ext cx="11570293" cy="5660491"/>
          </a:xfrm>
        </p:spPr>
        <p:txBody>
          <a:bodyPr>
            <a:normAutofit lnSpcReduction="10000"/>
          </a:bodyPr>
          <a:lstStyle/>
          <a:p>
            <a:pPr marL="0" indent="0">
              <a:buNone/>
            </a:pPr>
            <a:r>
              <a:rPr lang="en-IN" sz="2400" b="1" dirty="0">
                <a:solidFill>
                  <a:srgbClr val="0070C0"/>
                </a:solidFill>
                <a:latin typeface="Times New Roman" panose="02020603050405020304" pitchFamily="18" charset="0"/>
                <a:cs typeface="Times New Roman" panose="02020603050405020304" pitchFamily="18" charset="0"/>
              </a:rPr>
              <a:t>Communication Latency </a:t>
            </a:r>
          </a:p>
          <a:p>
            <a:pPr algn="just"/>
            <a:r>
              <a:rPr lang="en-US" sz="2000" b="1" dirty="0">
                <a:solidFill>
                  <a:srgbClr val="002060"/>
                </a:solidFill>
                <a:latin typeface="Times New Roman" panose="02020603050405020304" pitchFamily="18" charset="0"/>
                <a:ea typeface="+mj-ea"/>
                <a:cs typeface="Times New Roman" panose="02020603050405020304" pitchFamily="18" charset="0"/>
              </a:rPr>
              <a:t>Balancing granularity and latency can yield better performance. Various latencies attributed to machine architecture, technology, and communication patterns used. </a:t>
            </a:r>
          </a:p>
          <a:p>
            <a:pPr algn="just"/>
            <a:r>
              <a:rPr lang="en-US" sz="2000" b="1" dirty="0">
                <a:solidFill>
                  <a:srgbClr val="C00000"/>
                </a:solidFill>
                <a:latin typeface="Times New Roman" panose="02020603050405020304" pitchFamily="18" charset="0"/>
                <a:ea typeface="+mj-ea"/>
                <a:cs typeface="Times New Roman" panose="02020603050405020304" pitchFamily="18" charset="0"/>
              </a:rPr>
              <a:t>Latency imposes a limiting factor on machine scalability. </a:t>
            </a:r>
          </a:p>
          <a:p>
            <a:pPr algn="just"/>
            <a:r>
              <a:rPr lang="en-US" sz="2000" b="1" dirty="0">
                <a:solidFill>
                  <a:srgbClr val="002060"/>
                </a:solidFill>
                <a:latin typeface="Times New Roman" panose="02020603050405020304" pitchFamily="18" charset="0"/>
                <a:ea typeface="+mj-ea"/>
                <a:cs typeface="Times New Roman" panose="02020603050405020304" pitchFamily="18" charset="0"/>
              </a:rPr>
              <a:t>Ex: Memory latency increases as memory capacity increases, limiting the amount of memory that can be used with a given tolerance for communication latency. </a:t>
            </a:r>
          </a:p>
          <a:p>
            <a:pPr algn="just"/>
            <a:r>
              <a:rPr lang="en-IN" sz="2000" b="1" dirty="0" err="1">
                <a:solidFill>
                  <a:srgbClr val="C00000"/>
                </a:solidFill>
                <a:latin typeface="Times New Roman" panose="02020603050405020304" pitchFamily="18" charset="0"/>
                <a:ea typeface="+mj-ea"/>
                <a:cs typeface="Times New Roman" panose="02020603050405020304" pitchFamily="18" charset="0"/>
              </a:rPr>
              <a:t>Interprocessor</a:t>
            </a:r>
            <a:r>
              <a:rPr lang="en-IN" sz="2000" b="1" dirty="0">
                <a:solidFill>
                  <a:srgbClr val="C00000"/>
                </a:solidFill>
                <a:latin typeface="Times New Roman" panose="02020603050405020304" pitchFamily="18" charset="0"/>
                <a:ea typeface="+mj-ea"/>
                <a:cs typeface="Times New Roman" panose="02020603050405020304" pitchFamily="18" charset="0"/>
              </a:rPr>
              <a:t> Communication Latency </a:t>
            </a:r>
          </a:p>
          <a:p>
            <a:pPr lvl="1" algn="just"/>
            <a:r>
              <a:rPr lang="en-US" sz="2000" b="1" dirty="0" smtClean="0">
                <a:solidFill>
                  <a:srgbClr val="002060"/>
                </a:solidFill>
                <a:latin typeface="Times New Roman" panose="02020603050405020304" pitchFamily="18" charset="0"/>
                <a:ea typeface="+mj-ea"/>
                <a:cs typeface="Times New Roman" panose="02020603050405020304" pitchFamily="18" charset="0"/>
              </a:rPr>
              <a:t>Needs </a:t>
            </a:r>
            <a:r>
              <a:rPr lang="en-US" sz="2000" b="1" dirty="0">
                <a:solidFill>
                  <a:srgbClr val="002060"/>
                </a:solidFill>
                <a:latin typeface="Times New Roman" panose="02020603050405020304" pitchFamily="18" charset="0"/>
                <a:ea typeface="+mj-ea"/>
                <a:cs typeface="Times New Roman" panose="02020603050405020304" pitchFamily="18" charset="0"/>
              </a:rPr>
              <a:t>to be minimized by system designer </a:t>
            </a:r>
          </a:p>
          <a:p>
            <a:pPr algn="just"/>
            <a:r>
              <a:rPr lang="en-US" sz="2000" b="1" dirty="0">
                <a:solidFill>
                  <a:srgbClr val="C00000"/>
                </a:solidFill>
                <a:latin typeface="Times New Roman" panose="02020603050405020304" pitchFamily="18" charset="0"/>
                <a:ea typeface="+mj-ea"/>
                <a:cs typeface="Times New Roman" panose="02020603050405020304" pitchFamily="18" charset="0"/>
              </a:rPr>
              <a:t>Affected by signal delays and communication patterns Ex: n communicating tasks may require </a:t>
            </a:r>
            <a:endParaRPr lang="en-US" sz="2000" b="1" dirty="0" smtClean="0">
              <a:solidFill>
                <a:srgbClr val="C00000"/>
              </a:solidFill>
              <a:latin typeface="Times New Roman" panose="02020603050405020304" pitchFamily="18" charset="0"/>
              <a:ea typeface="+mj-ea"/>
              <a:cs typeface="Times New Roman" panose="02020603050405020304" pitchFamily="18" charset="0"/>
            </a:endParaRPr>
          </a:p>
          <a:p>
            <a:pPr marL="0" indent="0" algn="just">
              <a:buNone/>
            </a:pPr>
            <a:r>
              <a:rPr lang="en-US" sz="2000" b="1" dirty="0">
                <a:solidFill>
                  <a:srgbClr val="C00000"/>
                </a:solidFill>
                <a:latin typeface="Times New Roman" panose="02020603050405020304" pitchFamily="18" charset="0"/>
                <a:ea typeface="+mj-ea"/>
                <a:cs typeface="Times New Roman" panose="02020603050405020304" pitchFamily="18" charset="0"/>
              </a:rPr>
              <a:t>n</a:t>
            </a:r>
            <a:r>
              <a:rPr lang="en-US" sz="2000" b="1" dirty="0" smtClean="0">
                <a:solidFill>
                  <a:srgbClr val="C00000"/>
                </a:solidFill>
                <a:latin typeface="Times New Roman" panose="02020603050405020304" pitchFamily="18" charset="0"/>
                <a:ea typeface="+mj-ea"/>
                <a:cs typeface="Times New Roman" panose="02020603050405020304" pitchFamily="18" charset="0"/>
              </a:rPr>
              <a:t>*(</a:t>
            </a:r>
            <a:r>
              <a:rPr lang="en-US" sz="2000" b="1" dirty="0">
                <a:solidFill>
                  <a:srgbClr val="C00000"/>
                </a:solidFill>
                <a:latin typeface="Times New Roman" panose="02020603050405020304" pitchFamily="18" charset="0"/>
                <a:ea typeface="+mj-ea"/>
                <a:cs typeface="Times New Roman" panose="02020603050405020304" pitchFamily="18" charset="0"/>
              </a:rPr>
              <a:t>n - 1)/2 communication links, and the complexity grows </a:t>
            </a:r>
            <a:r>
              <a:rPr lang="en-US" sz="2000" b="1" dirty="0" err="1">
                <a:solidFill>
                  <a:srgbClr val="C00000"/>
                </a:solidFill>
                <a:latin typeface="Times New Roman" panose="02020603050405020304" pitchFamily="18" charset="0"/>
                <a:ea typeface="+mj-ea"/>
                <a:cs typeface="Times New Roman" panose="02020603050405020304" pitchFamily="18" charset="0"/>
              </a:rPr>
              <a:t>quadratically</a:t>
            </a:r>
            <a:r>
              <a:rPr lang="en-US" sz="2000" b="1" dirty="0">
                <a:solidFill>
                  <a:srgbClr val="C00000"/>
                </a:solidFill>
                <a:latin typeface="Times New Roman" panose="02020603050405020304" pitchFamily="18" charset="0"/>
                <a:ea typeface="+mj-ea"/>
                <a:cs typeface="Times New Roman" panose="02020603050405020304" pitchFamily="18" charset="0"/>
              </a:rPr>
              <a:t>, effectively limiting the number of processors in the system. </a:t>
            </a:r>
          </a:p>
          <a:p>
            <a:pPr marL="0" indent="0">
              <a:buNone/>
            </a:pPr>
            <a:r>
              <a:rPr lang="en-IN" sz="2100" b="1" dirty="0">
                <a:solidFill>
                  <a:srgbClr val="0070C0"/>
                </a:solidFill>
                <a:latin typeface="Times New Roman" panose="02020603050405020304" pitchFamily="18" charset="0"/>
                <a:cs typeface="Times New Roman" panose="02020603050405020304" pitchFamily="18" charset="0"/>
              </a:rPr>
              <a:t>Communication Patterns </a:t>
            </a:r>
          </a:p>
          <a:p>
            <a:r>
              <a:rPr lang="en-US" dirty="0" smtClean="0"/>
              <a:t> </a:t>
            </a:r>
            <a:r>
              <a:rPr lang="en-US" sz="2100" b="1" dirty="0">
                <a:solidFill>
                  <a:srgbClr val="002060"/>
                </a:solidFill>
                <a:latin typeface="Times New Roman" panose="02020603050405020304" pitchFamily="18" charset="0"/>
                <a:ea typeface="+mj-ea"/>
                <a:cs typeface="Times New Roman" panose="02020603050405020304" pitchFamily="18" charset="0"/>
              </a:rPr>
              <a:t>Determined by algorithms used and architectural support provided </a:t>
            </a:r>
          </a:p>
          <a:p>
            <a:r>
              <a:rPr lang="en-US" sz="2000" b="1" dirty="0">
                <a:solidFill>
                  <a:srgbClr val="C00000"/>
                </a:solidFill>
                <a:latin typeface="Times New Roman" panose="02020603050405020304" pitchFamily="18" charset="0"/>
                <a:ea typeface="+mj-ea"/>
                <a:cs typeface="Times New Roman" panose="02020603050405020304" pitchFamily="18" charset="0"/>
              </a:rPr>
              <a:t>Patterns include permutations broadcast multicast conference </a:t>
            </a:r>
          </a:p>
          <a:p>
            <a:r>
              <a:rPr lang="en-US" sz="2100" b="1" dirty="0">
                <a:solidFill>
                  <a:srgbClr val="002060"/>
                </a:solidFill>
                <a:latin typeface="Times New Roman" panose="02020603050405020304" pitchFamily="18" charset="0"/>
                <a:ea typeface="+mj-ea"/>
                <a:cs typeface="Times New Roman" panose="02020603050405020304" pitchFamily="18" charset="0"/>
              </a:rPr>
              <a:t>Tradeoffs often exist between granularity of parallelism and communication demand. </a:t>
            </a:r>
            <a:endParaRPr lang="en-IN" sz="2100" b="1" dirty="0">
              <a:solidFill>
                <a:srgbClr val="002060"/>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xmlns="" val="277587246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851" y="36595"/>
            <a:ext cx="7588553" cy="373154"/>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78</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366622" y="894132"/>
            <a:ext cx="11570293" cy="5660491"/>
          </a:xfrm>
        </p:spPr>
        <p:txBody>
          <a:bodyPr>
            <a:normAutofit/>
          </a:bodyPr>
          <a:lstStyle/>
          <a:p>
            <a:pPr marL="0" indent="0">
              <a:buNone/>
            </a:pPr>
            <a:r>
              <a:rPr lang="en-US" sz="2400" b="1" dirty="0">
                <a:solidFill>
                  <a:srgbClr val="0070C0"/>
                </a:solidFill>
                <a:latin typeface="Times New Roman" panose="02020603050405020304" pitchFamily="18" charset="0"/>
                <a:cs typeface="Times New Roman" panose="02020603050405020304" pitchFamily="18" charset="0"/>
              </a:rPr>
              <a:t>Grain Packing and Scheduling </a:t>
            </a:r>
          </a:p>
          <a:p>
            <a:pPr marL="0" indent="0">
              <a:buNone/>
            </a:pPr>
            <a:r>
              <a:rPr lang="en-IN" sz="2000" b="1" dirty="0">
                <a:solidFill>
                  <a:srgbClr val="002060"/>
                </a:solidFill>
                <a:latin typeface="Times New Roman" panose="02020603050405020304" pitchFamily="18" charset="0"/>
                <a:ea typeface="+mj-ea"/>
                <a:cs typeface="Times New Roman" panose="02020603050405020304" pitchFamily="18" charset="0"/>
              </a:rPr>
              <a:t>Two questions: </a:t>
            </a:r>
          </a:p>
          <a:p>
            <a:pPr lvl="1"/>
            <a:r>
              <a:rPr lang="en-US" sz="2000" b="1" dirty="0" smtClean="0">
                <a:solidFill>
                  <a:srgbClr val="C00000"/>
                </a:solidFill>
                <a:latin typeface="Times New Roman" panose="02020603050405020304" pitchFamily="18" charset="0"/>
                <a:ea typeface="+mj-ea"/>
                <a:cs typeface="Times New Roman" panose="02020603050405020304" pitchFamily="18" charset="0"/>
              </a:rPr>
              <a:t>How </a:t>
            </a:r>
            <a:r>
              <a:rPr lang="en-US" sz="2000" b="1" dirty="0">
                <a:solidFill>
                  <a:srgbClr val="C00000"/>
                </a:solidFill>
                <a:latin typeface="Times New Roman" panose="02020603050405020304" pitchFamily="18" charset="0"/>
                <a:ea typeface="+mj-ea"/>
                <a:cs typeface="Times New Roman" panose="02020603050405020304" pitchFamily="18" charset="0"/>
              </a:rPr>
              <a:t>can I partition a program into parallel </a:t>
            </a:r>
            <a:r>
              <a:rPr lang="en-US" sz="2000" b="1" dirty="0" smtClean="0">
                <a:solidFill>
                  <a:srgbClr val="C00000"/>
                </a:solidFill>
                <a:latin typeface="Times New Roman" panose="02020603050405020304" pitchFamily="18" charset="0"/>
                <a:ea typeface="+mj-ea"/>
                <a:cs typeface="Times New Roman" panose="02020603050405020304" pitchFamily="18" charset="0"/>
              </a:rPr>
              <a:t>“pieces” </a:t>
            </a:r>
            <a:r>
              <a:rPr lang="en-US" sz="2000" b="1" dirty="0">
                <a:solidFill>
                  <a:srgbClr val="C00000"/>
                </a:solidFill>
                <a:latin typeface="Times New Roman" panose="02020603050405020304" pitchFamily="18" charset="0"/>
                <a:ea typeface="+mj-ea"/>
                <a:cs typeface="Times New Roman" panose="02020603050405020304" pitchFamily="18" charset="0"/>
              </a:rPr>
              <a:t>to yield the shortest execution time? </a:t>
            </a:r>
          </a:p>
          <a:p>
            <a:pPr lvl="1"/>
            <a:r>
              <a:rPr lang="en-US" sz="2000" b="1" dirty="0" smtClean="0">
                <a:solidFill>
                  <a:srgbClr val="C00000"/>
                </a:solidFill>
                <a:latin typeface="Times New Roman" panose="02020603050405020304" pitchFamily="18" charset="0"/>
                <a:ea typeface="+mj-ea"/>
                <a:cs typeface="Times New Roman" panose="02020603050405020304" pitchFamily="18" charset="0"/>
              </a:rPr>
              <a:t>What </a:t>
            </a:r>
            <a:r>
              <a:rPr lang="en-US" sz="2000" b="1" dirty="0">
                <a:solidFill>
                  <a:srgbClr val="C00000"/>
                </a:solidFill>
                <a:latin typeface="Times New Roman" panose="02020603050405020304" pitchFamily="18" charset="0"/>
                <a:ea typeface="+mj-ea"/>
                <a:cs typeface="Times New Roman" panose="02020603050405020304" pitchFamily="18" charset="0"/>
              </a:rPr>
              <a:t>is the optimal size of parallel grains? </a:t>
            </a:r>
          </a:p>
          <a:p>
            <a:endParaRPr lang="en-IN" sz="2000" b="1" dirty="0">
              <a:solidFill>
                <a:srgbClr val="002060"/>
              </a:solidFill>
              <a:latin typeface="Times New Roman" panose="02020603050405020304" pitchFamily="18" charset="0"/>
              <a:ea typeface="+mj-ea"/>
              <a:cs typeface="Times New Roman" panose="02020603050405020304" pitchFamily="18" charset="0"/>
            </a:endParaRPr>
          </a:p>
          <a:p>
            <a:r>
              <a:rPr lang="en-US" sz="2000" b="1" dirty="0">
                <a:solidFill>
                  <a:srgbClr val="002060"/>
                </a:solidFill>
                <a:latin typeface="Times New Roman" panose="02020603050405020304" pitchFamily="18" charset="0"/>
                <a:ea typeface="+mj-ea"/>
                <a:cs typeface="Times New Roman" panose="02020603050405020304" pitchFamily="18" charset="0"/>
              </a:rPr>
              <a:t>There is an obvious tradeoff between the time spent scheduling and synchronizing parallel grains and the speedup obtained by parallel execution. </a:t>
            </a:r>
          </a:p>
          <a:p>
            <a:r>
              <a:rPr lang="en-US" sz="2000" b="1" dirty="0">
                <a:solidFill>
                  <a:srgbClr val="002060"/>
                </a:solidFill>
                <a:latin typeface="Times New Roman" panose="02020603050405020304" pitchFamily="18" charset="0"/>
                <a:ea typeface="+mj-ea"/>
                <a:cs typeface="Times New Roman" panose="02020603050405020304" pitchFamily="18" charset="0"/>
              </a:rPr>
              <a:t>One approach to the problem is called ―grain packing.‖ </a:t>
            </a:r>
            <a:endParaRPr lang="en-IN" sz="2000" b="1" dirty="0">
              <a:solidFill>
                <a:srgbClr val="002060"/>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xmlns="" val="65673321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851" y="36595"/>
            <a:ext cx="7588553" cy="373154"/>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0070C0"/>
                </a:solidFill>
                <a:latin typeface="Times New Roman" panose="02020603050405020304" pitchFamily="18" charset="0"/>
                <a:ea typeface="+mn-ea"/>
                <a:cs typeface="Times New Roman" panose="02020603050405020304" pitchFamily="18" charset="0"/>
              </a:rPr>
              <a:t>Multiprocessors </a:t>
            </a:r>
            <a:r>
              <a:rPr lang="en-IN" sz="2000" b="1" dirty="0">
                <a:solidFill>
                  <a:srgbClr val="0070C0"/>
                </a:solidFill>
                <a:latin typeface="Times New Roman" panose="02020603050405020304" pitchFamily="18" charset="0"/>
                <a:ea typeface="+mn-ea"/>
                <a:cs typeface="Times New Roman" panose="02020603050405020304" pitchFamily="18" charset="0"/>
              </a:rPr>
              <a:t>and </a:t>
            </a:r>
            <a:r>
              <a:rPr lang="en-IN" sz="2000" b="1" dirty="0" err="1">
                <a:solidFill>
                  <a:srgbClr val="0070C0"/>
                </a:solidFill>
                <a:latin typeface="Times New Roman" panose="02020603050405020304" pitchFamily="18" charset="0"/>
                <a:ea typeface="+mn-ea"/>
                <a:cs typeface="Times New Roman" panose="02020603050405020304" pitchFamily="18" charset="0"/>
              </a:rPr>
              <a:t>Multicomputers</a:t>
            </a:r>
            <a:r>
              <a:rPr lang="en-IN" sz="2000" b="1" dirty="0">
                <a:solidFill>
                  <a:srgbClr val="0070C0"/>
                </a:solidFill>
                <a:latin typeface="Times New Roman" panose="02020603050405020304" pitchFamily="18" charset="0"/>
                <a:ea typeface="+mn-ea"/>
                <a:cs typeface="Times New Roman" panose="02020603050405020304" pitchFamily="18" charset="0"/>
              </a:rPr>
              <a:t>  </a:t>
            </a: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79</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0" y="894132"/>
            <a:ext cx="12192000" cy="5660491"/>
          </a:xfrm>
        </p:spPr>
        <p:txBody>
          <a:bodyPr>
            <a:normAutofit/>
          </a:bodyPr>
          <a:lstStyle/>
          <a:p>
            <a:pPr marL="0" indent="0">
              <a:buNone/>
            </a:pPr>
            <a:r>
              <a:rPr lang="en-US" sz="2400" b="1" dirty="0">
                <a:solidFill>
                  <a:srgbClr val="0070C0"/>
                </a:solidFill>
                <a:latin typeface="Times New Roman" panose="02020603050405020304" pitchFamily="18" charset="0"/>
                <a:cs typeface="Times New Roman" panose="02020603050405020304" pitchFamily="18" charset="0"/>
              </a:rPr>
              <a:t>Grain Packing and Scheduling </a:t>
            </a:r>
            <a:r>
              <a:rPr lang="en-US" sz="2400" b="1" dirty="0" err="1" smtClean="0">
                <a:solidFill>
                  <a:srgbClr val="0070C0"/>
                </a:solidFill>
                <a:latin typeface="Times New Roman" panose="02020603050405020304" pitchFamily="18" charset="0"/>
                <a:cs typeface="Times New Roman" panose="02020603050405020304" pitchFamily="18" charset="0"/>
              </a:rPr>
              <a:t>cond</a:t>
            </a:r>
            <a:r>
              <a:rPr lang="en-US" sz="2400" b="1" dirty="0" smtClean="0">
                <a:solidFill>
                  <a:srgbClr val="0070C0"/>
                </a:solidFill>
                <a:latin typeface="Times New Roman" panose="02020603050405020304" pitchFamily="18" charset="0"/>
                <a:cs typeface="Times New Roman" panose="02020603050405020304" pitchFamily="18" charset="0"/>
              </a:rPr>
              <a:t>…</a:t>
            </a:r>
          </a:p>
          <a:p>
            <a:r>
              <a:rPr lang="en-US" sz="2000" b="1" dirty="0">
                <a:solidFill>
                  <a:srgbClr val="002060"/>
                </a:solidFill>
                <a:latin typeface="Times New Roman" panose="02020603050405020304" pitchFamily="18" charset="0"/>
                <a:ea typeface="+mj-ea"/>
                <a:cs typeface="Times New Roman" panose="02020603050405020304" pitchFamily="18" charset="0"/>
              </a:rPr>
              <a:t>Program Graphs and Packing (Basic concept of Program Partitioning) </a:t>
            </a:r>
          </a:p>
          <a:p>
            <a:pPr lvl="1"/>
            <a:r>
              <a:rPr lang="en-US" sz="2200" b="1" dirty="0" smtClean="0">
                <a:solidFill>
                  <a:srgbClr val="C00000"/>
                </a:solidFill>
                <a:latin typeface="Times New Roman" panose="02020603050405020304" pitchFamily="18" charset="0"/>
                <a:ea typeface="+mj-ea"/>
                <a:cs typeface="Times New Roman" panose="02020603050405020304" pitchFamily="18" charset="0"/>
              </a:rPr>
              <a:t>A </a:t>
            </a:r>
            <a:r>
              <a:rPr lang="en-US" sz="2200" b="1" dirty="0">
                <a:solidFill>
                  <a:srgbClr val="C00000"/>
                </a:solidFill>
                <a:latin typeface="Times New Roman" panose="02020603050405020304" pitchFamily="18" charset="0"/>
                <a:ea typeface="+mj-ea"/>
                <a:cs typeface="Times New Roman" panose="02020603050405020304" pitchFamily="18" charset="0"/>
              </a:rPr>
              <a:t>program graph shows the </a:t>
            </a:r>
            <a:r>
              <a:rPr lang="en-US" sz="2200" b="1" dirty="0">
                <a:solidFill>
                  <a:srgbClr val="0070C0"/>
                </a:solidFill>
                <a:latin typeface="Times New Roman" panose="02020603050405020304" pitchFamily="18" charset="0"/>
                <a:ea typeface="+mj-ea"/>
                <a:cs typeface="Times New Roman" panose="02020603050405020304" pitchFamily="18" charset="0"/>
              </a:rPr>
              <a:t>structure of the program</a:t>
            </a:r>
            <a:r>
              <a:rPr lang="en-US" sz="2200" b="1" dirty="0">
                <a:solidFill>
                  <a:srgbClr val="C00000"/>
                </a:solidFill>
                <a:latin typeface="Times New Roman" panose="02020603050405020304" pitchFamily="18" charset="0"/>
                <a:ea typeface="+mj-ea"/>
                <a:cs typeface="Times New Roman" panose="02020603050405020304" pitchFamily="18" charset="0"/>
              </a:rPr>
              <a:t>, similar to dependence graph. Each node in the program graph corresponds to a computational unit in the program. </a:t>
            </a:r>
          </a:p>
          <a:p>
            <a:pPr lvl="1"/>
            <a:r>
              <a:rPr lang="en-US" sz="2200" b="1" dirty="0" smtClean="0">
                <a:solidFill>
                  <a:srgbClr val="002060"/>
                </a:solidFill>
                <a:latin typeface="Times New Roman" panose="02020603050405020304" pitchFamily="18" charset="0"/>
                <a:ea typeface="+mj-ea"/>
                <a:cs typeface="Times New Roman" panose="02020603050405020304" pitchFamily="18" charset="0"/>
              </a:rPr>
              <a:t>Grain </a:t>
            </a:r>
            <a:r>
              <a:rPr lang="en-US" sz="2200" b="1" dirty="0">
                <a:solidFill>
                  <a:srgbClr val="002060"/>
                </a:solidFill>
                <a:latin typeface="Times New Roman" panose="02020603050405020304" pitchFamily="18" charset="0"/>
                <a:ea typeface="+mj-ea"/>
                <a:cs typeface="Times New Roman" panose="02020603050405020304" pitchFamily="18" charset="0"/>
              </a:rPr>
              <a:t>size is measured by the number of basic machine cycles needed to execute all the operations within the node. </a:t>
            </a:r>
          </a:p>
          <a:p>
            <a:pPr lvl="1"/>
            <a:r>
              <a:rPr lang="en-US" sz="2200" b="1" dirty="0">
                <a:solidFill>
                  <a:srgbClr val="C00000"/>
                </a:solidFill>
                <a:latin typeface="Times New Roman" panose="02020603050405020304" pitchFamily="18" charset="0"/>
                <a:ea typeface="+mj-ea"/>
                <a:cs typeface="Times New Roman" panose="02020603050405020304" pitchFamily="18" charset="0"/>
              </a:rPr>
              <a:t>Each node is denoted by, Nodes = { (</a:t>
            </a:r>
            <a:r>
              <a:rPr lang="en-US" sz="2200" b="1" dirty="0" err="1">
                <a:solidFill>
                  <a:srgbClr val="C00000"/>
                </a:solidFill>
                <a:latin typeface="Times New Roman" panose="02020603050405020304" pitchFamily="18" charset="0"/>
                <a:ea typeface="+mj-ea"/>
                <a:cs typeface="Times New Roman" panose="02020603050405020304" pitchFamily="18" charset="0"/>
              </a:rPr>
              <a:t>n,s</a:t>
            </a:r>
            <a:r>
              <a:rPr lang="en-US" sz="2200" b="1" dirty="0">
                <a:solidFill>
                  <a:srgbClr val="C00000"/>
                </a:solidFill>
                <a:latin typeface="Times New Roman" panose="02020603050405020304" pitchFamily="18" charset="0"/>
                <a:ea typeface="+mj-ea"/>
                <a:cs typeface="Times New Roman" panose="02020603050405020304" pitchFamily="18" charset="0"/>
              </a:rPr>
              <a:t>) }, where n = node name (id), s = grain size (larger s = larger grain size), Fine-grain nodes have a smaller grain size, and coarse-grain nodes have a larger grain size. </a:t>
            </a:r>
          </a:p>
          <a:p>
            <a:pPr lvl="1"/>
            <a:r>
              <a:rPr lang="en-US" sz="2200" b="1" dirty="0" smtClean="0">
                <a:solidFill>
                  <a:srgbClr val="002060"/>
                </a:solidFill>
                <a:latin typeface="Times New Roman" panose="02020603050405020304" pitchFamily="18" charset="0"/>
                <a:ea typeface="+mj-ea"/>
                <a:cs typeface="Times New Roman" panose="02020603050405020304" pitchFamily="18" charset="0"/>
              </a:rPr>
              <a:t>Edges </a:t>
            </a:r>
            <a:r>
              <a:rPr lang="en-US" sz="2200" b="1" dirty="0">
                <a:solidFill>
                  <a:srgbClr val="002060"/>
                </a:solidFill>
                <a:latin typeface="Times New Roman" panose="02020603050405020304" pitchFamily="18" charset="0"/>
                <a:ea typeface="+mj-ea"/>
                <a:cs typeface="Times New Roman" panose="02020603050405020304" pitchFamily="18" charset="0"/>
              </a:rPr>
              <a:t>= { (</a:t>
            </a:r>
            <a:r>
              <a:rPr lang="en-US" sz="2200" b="1" dirty="0" err="1">
                <a:solidFill>
                  <a:srgbClr val="002060"/>
                </a:solidFill>
                <a:latin typeface="Times New Roman" panose="02020603050405020304" pitchFamily="18" charset="0"/>
                <a:ea typeface="+mj-ea"/>
                <a:cs typeface="Times New Roman" panose="02020603050405020304" pitchFamily="18" charset="0"/>
              </a:rPr>
              <a:t>v,d</a:t>
            </a:r>
            <a:r>
              <a:rPr lang="en-US" sz="2200" b="1" dirty="0">
                <a:solidFill>
                  <a:srgbClr val="002060"/>
                </a:solidFill>
                <a:latin typeface="Times New Roman" panose="02020603050405020304" pitchFamily="18" charset="0"/>
                <a:ea typeface="+mj-ea"/>
                <a:cs typeface="Times New Roman" panose="02020603050405020304" pitchFamily="18" charset="0"/>
              </a:rPr>
              <a:t>) }, where v = variable being </a:t>
            </a:r>
            <a:r>
              <a:rPr lang="en-US" sz="2200" b="1" dirty="0" smtClean="0">
                <a:solidFill>
                  <a:srgbClr val="002060"/>
                </a:solidFill>
                <a:latin typeface="Times New Roman" panose="02020603050405020304" pitchFamily="18" charset="0"/>
                <a:ea typeface="+mj-ea"/>
                <a:cs typeface="Times New Roman" panose="02020603050405020304" pitchFamily="18" charset="0"/>
              </a:rPr>
              <a:t>“communicated” </a:t>
            </a:r>
            <a:r>
              <a:rPr lang="en-US" sz="2200" b="1" dirty="0">
                <a:solidFill>
                  <a:srgbClr val="002060"/>
                </a:solidFill>
                <a:latin typeface="Times New Roman" panose="02020603050405020304" pitchFamily="18" charset="0"/>
                <a:ea typeface="+mj-ea"/>
                <a:cs typeface="Times New Roman" panose="02020603050405020304" pitchFamily="18" charset="0"/>
              </a:rPr>
              <a:t>and d = communication delay. </a:t>
            </a:r>
          </a:p>
          <a:p>
            <a:pPr lvl="1"/>
            <a:r>
              <a:rPr lang="en-US" sz="2200" b="1" dirty="0">
                <a:solidFill>
                  <a:srgbClr val="C00000"/>
                </a:solidFill>
                <a:latin typeface="Times New Roman" panose="02020603050405020304" pitchFamily="18" charset="0"/>
                <a:ea typeface="+mj-ea"/>
                <a:cs typeface="Times New Roman" panose="02020603050405020304" pitchFamily="18" charset="0"/>
              </a:rPr>
              <a:t>Packing two (or more) nodes produces a node with a larger grain size and possibly more edges to other nodes. </a:t>
            </a:r>
          </a:p>
          <a:p>
            <a:pPr marL="0" indent="0" algn="ctr">
              <a:buNone/>
            </a:pPr>
            <a:r>
              <a:rPr lang="en-US" sz="2200" b="1" dirty="0" smtClean="0">
                <a:solidFill>
                  <a:srgbClr val="FF0000"/>
                </a:solidFill>
                <a:latin typeface="Times New Roman" panose="02020603050405020304" pitchFamily="18" charset="0"/>
                <a:ea typeface="+mj-ea"/>
                <a:cs typeface="Times New Roman" panose="02020603050405020304" pitchFamily="18" charset="0"/>
              </a:rPr>
              <a:t>Packing </a:t>
            </a:r>
            <a:r>
              <a:rPr lang="en-US" sz="2200" b="1" dirty="0">
                <a:solidFill>
                  <a:srgbClr val="FF0000"/>
                </a:solidFill>
                <a:latin typeface="Times New Roman" panose="02020603050405020304" pitchFamily="18" charset="0"/>
                <a:ea typeface="+mj-ea"/>
                <a:cs typeface="Times New Roman" panose="02020603050405020304" pitchFamily="18" charset="0"/>
              </a:rPr>
              <a:t>is done to eliminate unnecessary communication delays or reduce overall scheduling </a:t>
            </a:r>
            <a:r>
              <a:rPr lang="en-IN" sz="2200" b="1" dirty="0" smtClean="0">
                <a:solidFill>
                  <a:srgbClr val="FF0000"/>
                </a:solidFill>
                <a:latin typeface="Times New Roman" panose="02020603050405020304" pitchFamily="18" charset="0"/>
                <a:ea typeface="+mj-ea"/>
                <a:cs typeface="Times New Roman" panose="02020603050405020304" pitchFamily="18" charset="0"/>
              </a:rPr>
              <a:t>overhead</a:t>
            </a:r>
            <a:r>
              <a:rPr lang="en-IN" sz="2200" b="1" dirty="0">
                <a:solidFill>
                  <a:srgbClr val="FF0000"/>
                </a:solidFill>
                <a:latin typeface="Times New Roman" panose="02020603050405020304" pitchFamily="18" charset="0"/>
                <a:ea typeface="+mj-ea"/>
                <a:cs typeface="Times New Roman" panose="02020603050405020304" pitchFamily="18" charset="0"/>
              </a:rPr>
              <a:t>. </a:t>
            </a:r>
          </a:p>
          <a:p>
            <a:pPr marL="457200" lvl="1" indent="0" algn="ctr">
              <a:buNone/>
            </a:pPr>
            <a:endParaRPr lang="en-US" sz="22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2870223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552" y="936521"/>
            <a:ext cx="11934681" cy="5617762"/>
          </a:xfrm>
        </p:spPr>
        <p:txBody>
          <a:bodyPr>
            <a:normAutofit/>
          </a:bodyPr>
          <a:lstStyle/>
          <a:p>
            <a:pPr marL="457200" lvl="1" indent="0" algn="ctr">
              <a:spcBef>
                <a:spcPts val="1200"/>
              </a:spcBef>
              <a:buNone/>
            </a:pPr>
            <a:r>
              <a:rPr lang="en-US" sz="2000" b="1" dirty="0" smtClean="0">
                <a:solidFill>
                  <a:srgbClr val="002060"/>
                </a:solidFill>
                <a:latin typeface="Times New Roman" panose="02020603050405020304" pitchFamily="18" charset="0"/>
                <a:ea typeface="+mj-ea"/>
                <a:cs typeface="Times New Roman" panose="02020603050405020304" pitchFamily="18" charset="0"/>
              </a:rPr>
              <a:t>ISA is Embedded </a:t>
            </a:r>
            <a:r>
              <a:rPr lang="en-US" sz="2000" b="1" dirty="0">
                <a:solidFill>
                  <a:srgbClr val="002060"/>
                </a:solidFill>
                <a:latin typeface="Times New Roman" panose="02020603050405020304" pitchFamily="18" charset="0"/>
                <a:ea typeface="+mj-ea"/>
                <a:cs typeface="Times New Roman" panose="02020603050405020304" pitchFamily="18" charset="0"/>
              </a:rPr>
              <a:t>programming language of the </a:t>
            </a:r>
            <a:r>
              <a:rPr lang="en-US" sz="2000" b="1" dirty="0" smtClean="0">
                <a:solidFill>
                  <a:srgbClr val="002060"/>
                </a:solidFill>
                <a:latin typeface="Times New Roman" panose="02020603050405020304" pitchFamily="18" charset="0"/>
                <a:ea typeface="+mj-ea"/>
                <a:cs typeface="Times New Roman" panose="02020603050405020304" pitchFamily="18" charset="0"/>
              </a:rPr>
              <a:t>CPU. </a:t>
            </a:r>
          </a:p>
          <a:p>
            <a:pPr marL="0" indent="0">
              <a:buNone/>
            </a:pPr>
            <a:r>
              <a:rPr lang="en-IN" sz="2500" b="1" dirty="0" smtClean="0">
                <a:solidFill>
                  <a:srgbClr val="0070C0"/>
                </a:solidFill>
                <a:latin typeface="Times New Roman" panose="02020603050405020304" pitchFamily="18" charset="0"/>
                <a:ea typeface="+mj-ea"/>
                <a:cs typeface="Times New Roman" panose="02020603050405020304" pitchFamily="18" charset="0"/>
              </a:rPr>
              <a:t>Two types of ISA</a:t>
            </a:r>
          </a:p>
          <a:p>
            <a:pPr marL="0" indent="0">
              <a:spcBef>
                <a:spcPts val="1200"/>
              </a:spcBef>
              <a:spcAft>
                <a:spcPts val="1200"/>
              </a:spcAft>
              <a:buNone/>
            </a:pPr>
            <a:r>
              <a:rPr lang="en-US" sz="2000" b="1" dirty="0">
                <a:solidFill>
                  <a:srgbClr val="002060"/>
                </a:solidFill>
                <a:latin typeface="Times New Roman" panose="02020603050405020304" pitchFamily="18" charset="0"/>
                <a:ea typeface="+mj-ea"/>
                <a:cs typeface="Times New Roman" panose="02020603050405020304" pitchFamily="18" charset="0"/>
              </a:rPr>
              <a:t>Reduced Instruction Set Architecture (RISC) – </a:t>
            </a:r>
            <a:endParaRPr lang="en-US" sz="2000" b="1" dirty="0" smtClean="0">
              <a:solidFill>
                <a:srgbClr val="002060"/>
              </a:solidFill>
              <a:latin typeface="Times New Roman" panose="02020603050405020304" pitchFamily="18" charset="0"/>
              <a:ea typeface="+mj-ea"/>
              <a:cs typeface="Times New Roman" panose="02020603050405020304" pitchFamily="18" charset="0"/>
            </a:endParaRPr>
          </a:p>
          <a:p>
            <a:pPr marL="0" indent="0">
              <a:buNone/>
            </a:pPr>
            <a:r>
              <a:rPr lang="en-US" sz="2000" b="1" dirty="0" smtClean="0">
                <a:solidFill>
                  <a:srgbClr val="002060"/>
                </a:solidFill>
                <a:latin typeface="Times New Roman" panose="02020603050405020304" pitchFamily="18" charset="0"/>
                <a:ea typeface="+mj-ea"/>
                <a:cs typeface="Times New Roman" panose="02020603050405020304" pitchFamily="18" charset="0"/>
              </a:rPr>
              <a:t>Complex </a:t>
            </a:r>
            <a:r>
              <a:rPr lang="en-US" sz="2000" b="1" dirty="0">
                <a:solidFill>
                  <a:srgbClr val="002060"/>
                </a:solidFill>
                <a:latin typeface="Times New Roman" panose="02020603050405020304" pitchFamily="18" charset="0"/>
                <a:ea typeface="+mj-ea"/>
                <a:cs typeface="Times New Roman" panose="02020603050405020304" pitchFamily="18" charset="0"/>
              </a:rPr>
              <a:t>Instruction Set Architecture (CISC) – </a:t>
            </a:r>
            <a:endParaRPr lang="en-IN" sz="2000" b="1" dirty="0">
              <a:solidFill>
                <a:srgbClr val="002060"/>
              </a:solidFill>
              <a:latin typeface="Times New Roman" panose="02020603050405020304" pitchFamily="18" charset="0"/>
              <a:ea typeface="+mj-ea"/>
              <a:cs typeface="Times New Roman" panose="02020603050405020304" pitchFamily="18" charset="0"/>
            </a:endParaRPr>
          </a:p>
          <a:p>
            <a:pPr marL="0" indent="0">
              <a:buNone/>
            </a:pPr>
            <a:endParaRPr lang="en-IN" sz="2500" b="1" dirty="0">
              <a:solidFill>
                <a:srgbClr val="0070C0"/>
              </a:solidFill>
              <a:latin typeface="Times New Roman" panose="02020603050405020304" pitchFamily="18" charset="0"/>
              <a:ea typeface="+mj-ea"/>
              <a:cs typeface="Times New Roman" panose="02020603050405020304" pitchFamily="18" charset="0"/>
            </a:endParaRPr>
          </a:p>
          <a:p>
            <a:pPr marL="0" indent="0">
              <a:buNone/>
            </a:pPr>
            <a:endParaRPr lang="en-IN" sz="2500" b="1" dirty="0" smtClean="0">
              <a:solidFill>
                <a:srgbClr val="0070C0"/>
              </a:solidFill>
              <a:latin typeface="Times New Roman" panose="02020603050405020304" pitchFamily="18" charset="0"/>
              <a:ea typeface="+mj-ea"/>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9252" y="0"/>
            <a:ext cx="970384" cy="928092"/>
          </a:xfrm>
          <a:prstGeom prst="rect">
            <a:avLst/>
          </a:prstGeom>
        </p:spPr>
      </p:pic>
      <p:pic>
        <p:nvPicPr>
          <p:cNvPr id="5" name="Picture 2" descr="logo"/>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191904" y="36594"/>
            <a:ext cx="914681" cy="914681"/>
          </a:xfrm>
          <a:prstGeom prst="rect">
            <a:avLst/>
          </a:prstGeom>
          <a:noFill/>
          <a:extLst>
            <a:ext uri="{909E8E84-426E-40DD-AFC4-6F175D3DCCD1}">
              <a14:hiddenFill xmlns:a14="http://schemas.microsoft.com/office/drawing/2010/main" xmlns="">
                <a:solidFill>
                  <a:srgbClr val="FFFFFF"/>
                </a:solidFill>
              </a14:hiddenFill>
            </a:ext>
          </a:extLst>
        </p:spPr>
      </p:pic>
      <p:sp>
        <p:nvSpPr>
          <p:cNvPr id="6" name="Date Placeholder 5"/>
          <p:cNvSpPr>
            <a:spLocks noGrp="1"/>
          </p:cNvSpPr>
          <p:nvPr>
            <p:ph type="dt" sz="half" idx="10"/>
          </p:nvPr>
        </p:nvSpPr>
        <p:spPr>
          <a:xfrm>
            <a:off x="116552" y="6371721"/>
            <a:ext cx="1298249" cy="365125"/>
          </a:xfrm>
        </p:spPr>
        <p:txBody>
          <a:bodyPr/>
          <a:lstStyle/>
          <a:p>
            <a:pPr algn="ctr"/>
            <a:fld id="{A8EE638D-9292-4BF9-8956-9BCBE06F9163}" type="datetime1">
              <a:rPr lang="en-IN" b="1" i="1" smtClean="0">
                <a:solidFill>
                  <a:srgbClr val="FF0000"/>
                </a:solidFill>
                <a:latin typeface="Lucida Handwriting" panose="03010101010101010101" pitchFamily="66" charset="0"/>
                <a:cs typeface="Times New Roman" panose="02020603050405020304" pitchFamily="18" charset="0"/>
              </a:rPr>
              <a:pPr algn="ct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8" name="Footer Placeholder 7"/>
          <p:cNvSpPr>
            <a:spLocks noGrp="1"/>
          </p:cNvSpPr>
          <p:nvPr>
            <p:ph type="ftr" sz="quarter" idx="11"/>
          </p:nvPr>
        </p:nvSpPr>
        <p:spPr>
          <a:xfrm>
            <a:off x="4038599" y="6356350"/>
            <a:ext cx="5575419" cy="365125"/>
          </a:xfrm>
        </p:spPr>
        <p:txBody>
          <a:bodyPr/>
          <a:lstStyle/>
          <a:p>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Dr.</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t>
            </a:r>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Vijayalaxmi</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t>
            </a:r>
            <a:r>
              <a:rPr lang="en-IN" b="1" i="1" dirty="0" err="1"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Mekali</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Associate Professor, Dept. of CSE, KSIT</a:t>
            </a:r>
            <a:endParaRPr lang="en-IN" b="1" i="1" dirty="0">
              <a:solidFill>
                <a:srgbClr val="FF000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11096260" y="6420461"/>
            <a:ext cx="1105968" cy="365125"/>
          </a:xfrm>
        </p:spPr>
        <p:txBody>
          <a:bodyPr/>
          <a:lstStyle/>
          <a:p>
            <a:pPr algn="ctr"/>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ctr"/>
              <a:t>8</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10" name="Title 1"/>
          <p:cNvSpPr>
            <a:spLocks noGrp="1"/>
          </p:cNvSpPr>
          <p:nvPr>
            <p:ph type="title"/>
          </p:nvPr>
        </p:nvSpPr>
        <p:spPr>
          <a:xfrm>
            <a:off x="1414801" y="36594"/>
            <a:ext cx="8237434" cy="583134"/>
          </a:xfrm>
        </p:spPr>
        <p:txBody>
          <a:bodyPr>
            <a:noAutofit/>
          </a:bodyPr>
          <a:lstStyle/>
          <a:p>
            <a:pPr algn="ctr"/>
            <a:r>
              <a:rPr lang="en-IN" sz="2800" b="1" dirty="0">
                <a:solidFill>
                  <a:srgbClr val="002060"/>
                </a:solidFill>
                <a:latin typeface="Times New Roman" panose="02020603050405020304" pitchFamily="18" charset="0"/>
                <a:cs typeface="Times New Roman" panose="02020603050405020304" pitchFamily="18" charset="0"/>
              </a:rPr>
              <a:t>Advanced Computer Architecture</a:t>
            </a:r>
          </a:p>
        </p:txBody>
      </p:sp>
      <p:pic>
        <p:nvPicPr>
          <p:cNvPr id="11" name="Picture 2" descr="Difference between RISC and CISC Architecture and how they works"/>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657317" y="1519654"/>
            <a:ext cx="6421586" cy="425730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4056644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851" y="36595"/>
            <a:ext cx="7588553" cy="373154"/>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80</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7736" y="723763"/>
            <a:ext cx="12192000" cy="5660491"/>
          </a:xfrm>
        </p:spPr>
        <p:txBody>
          <a:bodyPr>
            <a:normAutofit/>
          </a:bodyPr>
          <a:lstStyle/>
          <a:p>
            <a:pPr marL="0" indent="0">
              <a:buNone/>
            </a:pPr>
            <a:r>
              <a:rPr lang="en-US" sz="2400" b="1" dirty="0">
                <a:solidFill>
                  <a:srgbClr val="0070C0"/>
                </a:solidFill>
                <a:latin typeface="Times New Roman" panose="02020603050405020304" pitchFamily="18" charset="0"/>
                <a:cs typeface="Times New Roman" panose="02020603050405020304" pitchFamily="18" charset="0"/>
              </a:rPr>
              <a:t>Grain Packing and Scheduling </a:t>
            </a:r>
            <a:r>
              <a:rPr lang="en-US" sz="2400" b="1" dirty="0" err="1" smtClean="0">
                <a:solidFill>
                  <a:srgbClr val="0070C0"/>
                </a:solidFill>
                <a:latin typeface="Times New Roman" panose="02020603050405020304" pitchFamily="18" charset="0"/>
                <a:cs typeface="Times New Roman" panose="02020603050405020304" pitchFamily="18" charset="0"/>
              </a:rPr>
              <a:t>cond</a:t>
            </a:r>
            <a:r>
              <a:rPr lang="en-US" sz="2400" b="1" dirty="0" smtClean="0">
                <a:solidFill>
                  <a:srgbClr val="0070C0"/>
                </a:solidFill>
                <a:latin typeface="Times New Roman" panose="02020603050405020304" pitchFamily="18" charset="0"/>
                <a:cs typeface="Times New Roman" panose="02020603050405020304" pitchFamily="18" charset="0"/>
              </a:rPr>
              <a:t>…</a:t>
            </a:r>
          </a:p>
          <a:p>
            <a:r>
              <a:rPr lang="en-US" sz="2000" b="1" dirty="0">
                <a:solidFill>
                  <a:srgbClr val="002060"/>
                </a:solidFill>
                <a:latin typeface="Times New Roman" panose="02020603050405020304" pitchFamily="18" charset="0"/>
                <a:ea typeface="+mj-ea"/>
                <a:cs typeface="Times New Roman" panose="02020603050405020304" pitchFamily="18" charset="0"/>
              </a:rPr>
              <a:t>Example: Basic concept of Program </a:t>
            </a:r>
            <a:r>
              <a:rPr lang="en-US" sz="2000" b="1" dirty="0" smtClean="0">
                <a:solidFill>
                  <a:srgbClr val="002060"/>
                </a:solidFill>
                <a:latin typeface="Times New Roman" panose="02020603050405020304" pitchFamily="18" charset="0"/>
                <a:ea typeface="+mj-ea"/>
                <a:cs typeface="Times New Roman" panose="02020603050405020304" pitchFamily="18" charset="0"/>
              </a:rPr>
              <a:t>Partitioning</a:t>
            </a:r>
            <a:endParaRPr lang="en-US" sz="2400" b="1" dirty="0" smtClean="0">
              <a:solidFill>
                <a:srgbClr val="0070C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5"/>
          <a:stretch>
            <a:fillRect/>
          </a:stretch>
        </p:blipFill>
        <p:spPr>
          <a:xfrm>
            <a:off x="2476496" y="1536332"/>
            <a:ext cx="7419533" cy="5325247"/>
          </a:xfrm>
          <a:prstGeom prst="rect">
            <a:avLst/>
          </a:prstGeom>
        </p:spPr>
      </p:pic>
    </p:spTree>
    <p:extLst>
      <p:ext uri="{BB962C8B-B14F-4D97-AF65-F5344CB8AC3E}">
        <p14:creationId xmlns:p14="http://schemas.microsoft.com/office/powerpoint/2010/main" xmlns="" val="286084160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901" y="-906"/>
            <a:ext cx="7588553" cy="373154"/>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81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7736" y="723763"/>
            <a:ext cx="12192000" cy="5660491"/>
          </a:xfrm>
        </p:spPr>
        <p:txBody>
          <a:bodyPr>
            <a:normAutofit/>
          </a:bodyPr>
          <a:lstStyle/>
          <a:p>
            <a:pPr marL="0" indent="0">
              <a:buNone/>
            </a:pPr>
            <a:endParaRPr lang="en-US" sz="2400" b="1" dirty="0" smtClean="0">
              <a:solidFill>
                <a:srgbClr val="0070C0"/>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5"/>
          <a:stretch>
            <a:fillRect/>
          </a:stretch>
        </p:blipFill>
        <p:spPr>
          <a:xfrm>
            <a:off x="-140894" y="6384254"/>
            <a:ext cx="8893412" cy="566059"/>
          </a:xfrm>
          <a:prstGeom prst="rect">
            <a:avLst/>
          </a:prstGeom>
        </p:spPr>
      </p:pic>
      <p:sp>
        <p:nvSpPr>
          <p:cNvPr id="13" name="TextBox 12"/>
          <p:cNvSpPr txBox="1"/>
          <p:nvPr/>
        </p:nvSpPr>
        <p:spPr>
          <a:xfrm>
            <a:off x="6328257" y="393887"/>
            <a:ext cx="6020109" cy="2554545"/>
          </a:xfrm>
          <a:prstGeom prst="rect">
            <a:avLst/>
          </a:prstGeom>
          <a:noFill/>
        </p:spPr>
        <p:txBody>
          <a:bodyPr wrap="square" rtlCol="0">
            <a:spAutoFit/>
          </a:bodyPr>
          <a:lstStyle/>
          <a:p>
            <a:pPr marL="285750" indent="-285750">
              <a:buFont typeface="Arial" panose="020B0604020202020204" pitchFamily="34" charset="0"/>
              <a:buChar char="•"/>
            </a:pPr>
            <a:r>
              <a:rPr lang="en-IN" sz="2000" b="1" dirty="0" smtClean="0">
                <a:solidFill>
                  <a:srgbClr val="002060"/>
                </a:solidFill>
                <a:latin typeface="Times New Roman" panose="02020603050405020304" pitchFamily="18" charset="0"/>
                <a:cs typeface="Times New Roman" panose="02020603050405020304" pitchFamily="18" charset="0"/>
              </a:rPr>
              <a:t>Nodes 1, 2, 3, 4, 5, and 6 are memory reference (data fetch) operations. </a:t>
            </a:r>
          </a:p>
          <a:p>
            <a:pPr marL="285750" indent="-285750">
              <a:buFont typeface="Arial" panose="020B0604020202020204" pitchFamily="34" charset="0"/>
              <a:buChar char="•"/>
            </a:pPr>
            <a:r>
              <a:rPr lang="en-IN" sz="2000" b="1" dirty="0" smtClean="0">
                <a:solidFill>
                  <a:srgbClr val="C00000"/>
                </a:solidFill>
                <a:latin typeface="Times New Roman" panose="02020603050405020304" pitchFamily="18" charset="0"/>
                <a:cs typeface="Times New Roman" panose="02020603050405020304" pitchFamily="18" charset="0"/>
              </a:rPr>
              <a:t>Each node takes one clock cycle to address and six cycles to fetch from memory.</a:t>
            </a:r>
          </a:p>
          <a:p>
            <a:pPr marL="285750" indent="-285750">
              <a:buFont typeface="Arial" panose="020B0604020202020204" pitchFamily="34" charset="0"/>
              <a:buChar char="•"/>
            </a:pPr>
            <a:r>
              <a:rPr lang="en-IN" sz="2000" b="1" dirty="0" smtClean="0">
                <a:solidFill>
                  <a:srgbClr val="002060"/>
                </a:solidFill>
                <a:latin typeface="Times New Roman" panose="02020603050405020304" pitchFamily="18" charset="0"/>
                <a:cs typeface="Times New Roman" panose="02020603050405020304" pitchFamily="18" charset="0"/>
              </a:rPr>
              <a:t>All other operations (7 to 17) are CPU operations, each requiring two cycles to complete</a:t>
            </a:r>
          </a:p>
          <a:p>
            <a:pPr marL="285750" indent="-285750">
              <a:buFont typeface="Arial" panose="020B0604020202020204" pitchFamily="34" charset="0"/>
              <a:buChar char="•"/>
            </a:pPr>
            <a:r>
              <a:rPr lang="en-IN" sz="2000" b="1" dirty="0" smtClean="0">
                <a:solidFill>
                  <a:srgbClr val="C00000"/>
                </a:solidFill>
                <a:latin typeface="Times New Roman" panose="02020603050405020304" pitchFamily="18" charset="0"/>
                <a:cs typeface="Times New Roman" panose="02020603050405020304" pitchFamily="18" charset="0"/>
              </a:rPr>
              <a:t>Delay includes all the path delays and memory latency involved</a:t>
            </a:r>
            <a:endParaRPr lang="en-IN" sz="2000" b="1" dirty="0">
              <a:solidFill>
                <a:srgbClr val="C00000"/>
              </a:solidFill>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6"/>
          <a:stretch>
            <a:fillRect/>
          </a:stretch>
        </p:blipFill>
        <p:spPr>
          <a:xfrm>
            <a:off x="6352665" y="3020846"/>
            <a:ext cx="5753920" cy="3113564"/>
          </a:xfrm>
          <a:prstGeom prst="rect">
            <a:avLst/>
          </a:prstGeom>
        </p:spPr>
      </p:pic>
      <p:pic>
        <p:nvPicPr>
          <p:cNvPr id="16" name="Picture 15"/>
          <p:cNvPicPr>
            <a:picLocks noChangeAspect="1"/>
          </p:cNvPicPr>
          <p:nvPr/>
        </p:nvPicPr>
        <p:blipFill>
          <a:blip r:embed="rId7"/>
          <a:stretch>
            <a:fillRect/>
          </a:stretch>
        </p:blipFill>
        <p:spPr>
          <a:xfrm>
            <a:off x="46424" y="-7212"/>
            <a:ext cx="6338232" cy="6235821"/>
          </a:xfrm>
          <a:prstGeom prst="rect">
            <a:avLst/>
          </a:prstGeom>
        </p:spPr>
      </p:pic>
    </p:spTree>
    <p:extLst>
      <p:ext uri="{BB962C8B-B14F-4D97-AF65-F5344CB8AC3E}">
        <p14:creationId xmlns:p14="http://schemas.microsoft.com/office/powerpoint/2010/main" xmlns="" val="80644015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851" y="36595"/>
            <a:ext cx="7588553" cy="373154"/>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82</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7736" y="723763"/>
            <a:ext cx="12192000" cy="5660491"/>
          </a:xfrm>
        </p:spPr>
        <p:txBody>
          <a:bodyPr>
            <a:normAutofit/>
          </a:bodyPr>
          <a:lstStyle/>
          <a:p>
            <a:pPr marL="0" indent="0">
              <a:buNone/>
            </a:pPr>
            <a:endParaRPr lang="en-US" sz="2400" b="1" dirty="0" smtClean="0">
              <a:solidFill>
                <a:srgbClr val="0070C0"/>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5"/>
          <a:stretch>
            <a:fillRect/>
          </a:stretch>
        </p:blipFill>
        <p:spPr>
          <a:xfrm>
            <a:off x="207261" y="6160562"/>
            <a:ext cx="8893412" cy="566059"/>
          </a:xfrm>
          <a:prstGeom prst="rect">
            <a:avLst/>
          </a:prstGeom>
        </p:spPr>
      </p:pic>
      <p:sp>
        <p:nvSpPr>
          <p:cNvPr id="13" name="TextBox 12"/>
          <p:cNvSpPr txBox="1"/>
          <p:nvPr/>
        </p:nvSpPr>
        <p:spPr>
          <a:xfrm>
            <a:off x="5976086" y="1046091"/>
            <a:ext cx="6215914" cy="4401205"/>
          </a:xfrm>
          <a:prstGeom prst="rect">
            <a:avLst/>
          </a:prstGeom>
          <a:noFill/>
        </p:spPr>
        <p:txBody>
          <a:bodyPr wrap="square" rtlCol="0">
            <a:spAutoFit/>
          </a:bodyPr>
          <a:lstStyle/>
          <a:p>
            <a:pPr marL="285750" indent="-285750">
              <a:buFont typeface="Arial" panose="020B0604020202020204" pitchFamily="34" charset="0"/>
              <a:buChar char="•"/>
            </a:pPr>
            <a:r>
              <a:rPr lang="en-IN" sz="2000" b="1" dirty="0" smtClean="0">
                <a:solidFill>
                  <a:srgbClr val="C00000"/>
                </a:solidFill>
                <a:latin typeface="Times New Roman" panose="02020603050405020304" pitchFamily="18" charset="0"/>
                <a:cs typeface="Times New Roman" panose="02020603050405020304" pitchFamily="18" charset="0"/>
              </a:rPr>
              <a:t>Grains (Nodes) are combined (packed) to generate coarse grain nodes.</a:t>
            </a:r>
          </a:p>
          <a:p>
            <a:pPr marL="285750" indent="-285750">
              <a:buFont typeface="Arial" panose="020B0604020202020204" pitchFamily="34" charset="0"/>
              <a:buChar char="•"/>
            </a:pPr>
            <a:r>
              <a:rPr lang="en-IN" sz="2000" b="1" dirty="0" smtClean="0">
                <a:solidFill>
                  <a:srgbClr val="002060"/>
                </a:solidFill>
                <a:latin typeface="Times New Roman" panose="02020603050405020304" pitchFamily="18" charset="0"/>
                <a:cs typeface="Times New Roman" panose="02020603050405020304" pitchFamily="18" charset="0"/>
              </a:rPr>
              <a:t>Node (A, 8) is obtained by combining the nodes </a:t>
            </a:r>
          </a:p>
          <a:p>
            <a:r>
              <a:rPr lang="en-IN" sz="2000" b="1" dirty="0" smtClean="0">
                <a:solidFill>
                  <a:srgbClr val="002060"/>
                </a:solidFill>
                <a:latin typeface="Times New Roman" panose="02020603050405020304" pitchFamily="18" charset="0"/>
                <a:cs typeface="Times New Roman" panose="02020603050405020304" pitchFamily="18" charset="0"/>
              </a:rPr>
              <a:t>(1,1), (2,1), (3,1</a:t>
            </a:r>
            <a:r>
              <a:rPr lang="en-IN" sz="2000" b="1" dirty="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002060"/>
                </a:solidFill>
                <a:latin typeface="Times New Roman" panose="02020603050405020304" pitchFamily="18" charset="0"/>
                <a:cs typeface="Times New Roman" panose="02020603050405020304" pitchFamily="18" charset="0"/>
              </a:rPr>
              <a:t>(4,1),</a:t>
            </a:r>
            <a:r>
              <a:rPr lang="en-IN" sz="2000" b="1" dirty="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002060"/>
                </a:solidFill>
                <a:latin typeface="Times New Roman" panose="02020603050405020304" pitchFamily="18" charset="0"/>
                <a:cs typeface="Times New Roman" panose="02020603050405020304" pitchFamily="18" charset="0"/>
              </a:rPr>
              <a:t>(5,1</a:t>
            </a:r>
            <a:r>
              <a:rPr lang="en-IN" sz="2000" b="1" dirty="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002060"/>
                </a:solidFill>
                <a:latin typeface="Times New Roman" panose="02020603050405020304" pitchFamily="18" charset="0"/>
                <a:cs typeface="Times New Roman" panose="02020603050405020304" pitchFamily="18" charset="0"/>
              </a:rPr>
              <a:t>(6,1), and (11,2). The obtained size of the grain A is 8 which is the summation of all grain sizes (1+1+1+1+1+1+2=8).</a:t>
            </a:r>
          </a:p>
          <a:p>
            <a:pPr marL="285750" indent="-285750">
              <a:buFont typeface="Arial" panose="020B0604020202020204" pitchFamily="34" charset="0"/>
              <a:buChar char="•"/>
            </a:pPr>
            <a:r>
              <a:rPr lang="en-IN" sz="2000" b="1" dirty="0">
                <a:solidFill>
                  <a:srgbClr val="C00000"/>
                </a:solidFill>
                <a:latin typeface="Times New Roman" panose="02020603050405020304" pitchFamily="18" charset="0"/>
                <a:cs typeface="Times New Roman" panose="02020603050405020304" pitchFamily="18" charset="0"/>
              </a:rPr>
              <a:t>Apply the fine grains first in order to achieve the higher degree of parallelism. </a:t>
            </a:r>
          </a:p>
          <a:p>
            <a:pPr marL="285750" indent="-285750">
              <a:buFont typeface="Arial" panose="020B0604020202020204" pitchFamily="34" charset="0"/>
              <a:buChar char="•"/>
            </a:pPr>
            <a:r>
              <a:rPr lang="en-IN" sz="2000" b="1" dirty="0">
                <a:solidFill>
                  <a:srgbClr val="002060"/>
                </a:solidFill>
                <a:latin typeface="Times New Roman" panose="02020603050405020304" pitchFamily="18" charset="0"/>
                <a:cs typeface="Times New Roman" panose="02020603050405020304" pitchFamily="18" charset="0"/>
              </a:rPr>
              <a:t>Then combine (pack) multiple fine grains into coarse grain if it can eliminate unnecessary communication delays.</a:t>
            </a:r>
          </a:p>
          <a:p>
            <a:r>
              <a:rPr lang="en-IN" sz="2000" b="1" dirty="0" smtClean="0">
                <a:solidFill>
                  <a:srgbClr val="002060"/>
                </a:solidFill>
                <a:latin typeface="Times New Roman" panose="02020603050405020304" pitchFamily="18" charset="0"/>
                <a:cs typeface="Times New Roman" panose="02020603050405020304" pitchFamily="18" charset="0"/>
              </a:rPr>
              <a:t>  </a:t>
            </a:r>
            <a:endParaRPr lang="en-IN" sz="2000" b="1" dirty="0">
              <a:solidFill>
                <a:srgbClr val="002060"/>
              </a:solidFill>
              <a:latin typeface="Times New Roman" panose="02020603050405020304" pitchFamily="18" charset="0"/>
              <a:cs typeface="Times New Roman" panose="02020603050405020304" pitchFamily="18" charset="0"/>
            </a:endParaRPr>
          </a:p>
          <a:p>
            <a:r>
              <a:rPr lang="en-IN" sz="2000" b="1" dirty="0" smtClean="0">
                <a:solidFill>
                  <a:srgbClr val="002060"/>
                </a:solidFill>
                <a:latin typeface="Times New Roman" panose="02020603050405020304" pitchFamily="18" charset="0"/>
                <a:cs typeface="Times New Roman" panose="02020603050405020304" pitchFamily="18" charset="0"/>
              </a:rPr>
              <a:t>  </a:t>
            </a:r>
            <a:endParaRPr lang="en-IN" sz="2000" b="1" dirty="0">
              <a:solidFill>
                <a:srgbClr val="002060"/>
              </a:solidFill>
              <a:latin typeface="Times New Roman" panose="02020603050405020304" pitchFamily="18" charset="0"/>
              <a:cs typeface="Times New Roman" panose="02020603050405020304" pitchFamily="18" charset="0"/>
            </a:endParaRPr>
          </a:p>
          <a:p>
            <a:r>
              <a:rPr lang="en-IN" sz="2000" b="1" dirty="0" smtClean="0">
                <a:solidFill>
                  <a:srgbClr val="002060"/>
                </a:solidFill>
                <a:latin typeface="Times New Roman" panose="02020603050405020304" pitchFamily="18" charset="0"/>
                <a:cs typeface="Times New Roman" panose="02020603050405020304" pitchFamily="18" charset="0"/>
              </a:rPr>
              <a:t> </a:t>
            </a:r>
            <a:endParaRPr lang="en-IN" sz="2000" b="1" dirty="0">
              <a:solidFill>
                <a:srgbClr val="002060"/>
              </a:solidFill>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6"/>
          <a:stretch>
            <a:fillRect/>
          </a:stretch>
        </p:blipFill>
        <p:spPr>
          <a:xfrm>
            <a:off x="243182" y="712443"/>
            <a:ext cx="5639753" cy="5441867"/>
          </a:xfrm>
          <a:prstGeom prst="rect">
            <a:avLst/>
          </a:prstGeom>
        </p:spPr>
      </p:pic>
    </p:spTree>
    <p:extLst>
      <p:ext uri="{BB962C8B-B14F-4D97-AF65-F5344CB8AC3E}">
        <p14:creationId xmlns:p14="http://schemas.microsoft.com/office/powerpoint/2010/main" xmlns="" val="173279951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851" y="36595"/>
            <a:ext cx="7588553" cy="373154"/>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83</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593813"/>
            <a:ext cx="12192000" cy="5660491"/>
          </a:xfrm>
        </p:spPr>
        <p:txBody>
          <a:bodyPr>
            <a:normAutofit/>
          </a:bodyPr>
          <a:lstStyle/>
          <a:p>
            <a:pPr marL="0" indent="0">
              <a:buNone/>
            </a:pPr>
            <a:r>
              <a:rPr lang="en-US" sz="2400" b="1" dirty="0" smtClean="0">
                <a:solidFill>
                  <a:srgbClr val="0070C0"/>
                </a:solidFill>
                <a:latin typeface="Times New Roman" panose="02020603050405020304" pitchFamily="18" charset="0"/>
                <a:cs typeface="Times New Roman" panose="02020603050405020304" pitchFamily="18" charset="0"/>
              </a:rPr>
              <a:t>Grain </a:t>
            </a:r>
            <a:r>
              <a:rPr lang="en-US" sz="2400" b="1" dirty="0">
                <a:solidFill>
                  <a:srgbClr val="0070C0"/>
                </a:solidFill>
                <a:latin typeface="Times New Roman" panose="02020603050405020304" pitchFamily="18" charset="0"/>
                <a:cs typeface="Times New Roman" panose="02020603050405020304" pitchFamily="18" charset="0"/>
              </a:rPr>
              <a:t>Packing and Scheduling </a:t>
            </a:r>
            <a:r>
              <a:rPr lang="en-US" sz="2400" b="1" dirty="0" err="1">
                <a:solidFill>
                  <a:srgbClr val="0070C0"/>
                </a:solidFill>
                <a:latin typeface="Times New Roman" panose="02020603050405020304" pitchFamily="18" charset="0"/>
                <a:cs typeface="Times New Roman" panose="02020603050405020304" pitchFamily="18" charset="0"/>
              </a:rPr>
              <a:t>cond</a:t>
            </a:r>
            <a:r>
              <a:rPr lang="en-US" sz="2400" b="1" dirty="0">
                <a:solidFill>
                  <a:srgbClr val="0070C0"/>
                </a:solidFill>
                <a:latin typeface="Times New Roman" panose="02020603050405020304" pitchFamily="18" charset="0"/>
                <a:cs typeface="Times New Roman" panose="02020603050405020304" pitchFamily="18" charset="0"/>
              </a:rPr>
              <a:t>…</a:t>
            </a:r>
          </a:p>
        </p:txBody>
      </p:sp>
      <p:sp>
        <p:nvSpPr>
          <p:cNvPr id="13" name="TextBox 12"/>
          <p:cNvSpPr txBox="1"/>
          <p:nvPr/>
        </p:nvSpPr>
        <p:spPr>
          <a:xfrm>
            <a:off x="6189133" y="1046091"/>
            <a:ext cx="5842000" cy="5078313"/>
          </a:xfrm>
          <a:prstGeom prst="rect">
            <a:avLst/>
          </a:prstGeom>
          <a:noFill/>
        </p:spPr>
        <p:txBody>
          <a:bodyPr wrap="square" rtlCol="0">
            <a:spAutoFit/>
          </a:bodyPr>
          <a:lstStyle/>
          <a:p>
            <a:pPr marL="285750" indent="-285750" algn="just">
              <a:buFont typeface="Arial" panose="020B0604020202020204" pitchFamily="34" charset="0"/>
              <a:buChar char="•"/>
            </a:pPr>
            <a:r>
              <a:rPr lang="en-IN" b="1" dirty="0" smtClean="0">
                <a:solidFill>
                  <a:srgbClr val="C00000"/>
                </a:solidFill>
                <a:latin typeface="Times New Roman" panose="02020603050405020304" pitchFamily="18" charset="0"/>
                <a:cs typeface="Times New Roman" panose="02020603050405020304" pitchFamily="18" charset="0"/>
              </a:rPr>
              <a:t>All fine grain operations within the single coarse grain node are assigned to same processor for execution to reduce the communication delay.</a:t>
            </a:r>
          </a:p>
          <a:p>
            <a:pPr marL="285750" indent="-285750" algn="just">
              <a:buFont typeface="Arial" panose="020B0604020202020204" pitchFamily="34" charset="0"/>
              <a:buChar char="•"/>
            </a:pPr>
            <a:r>
              <a:rPr lang="en-IN" b="1" dirty="0" smtClean="0">
                <a:solidFill>
                  <a:srgbClr val="002060"/>
                </a:solidFill>
                <a:latin typeface="Times New Roman" panose="02020603050405020304" pitchFamily="18" charset="0"/>
                <a:cs typeface="Times New Roman" panose="02020603050405020304" pitchFamily="18" charset="0"/>
              </a:rPr>
              <a:t>Grain Packing offers the trade off between the parallelism and scheduling/communication overhead.</a:t>
            </a:r>
          </a:p>
          <a:p>
            <a:endParaRPr lang="en-IN" dirty="0"/>
          </a:p>
          <a:p>
            <a:pPr marL="285750" indent="-285750">
              <a:buFont typeface="Arial" panose="020B0604020202020204" pitchFamily="34" charset="0"/>
              <a:buChar char="•"/>
            </a:pPr>
            <a:r>
              <a:rPr lang="en-US" b="1" dirty="0">
                <a:solidFill>
                  <a:srgbClr val="C00000"/>
                </a:solidFill>
                <a:latin typeface="Times New Roman" panose="02020603050405020304" pitchFamily="18" charset="0"/>
                <a:cs typeface="Times New Roman" panose="02020603050405020304" pitchFamily="18" charset="0"/>
              </a:rPr>
              <a:t>With respect to the fine-grain versus coarse-grain program graphs in Fig. 2.6, </a:t>
            </a:r>
            <a:r>
              <a:rPr lang="en-US" b="1" dirty="0">
                <a:solidFill>
                  <a:srgbClr val="0070C0"/>
                </a:solidFill>
                <a:latin typeface="Times New Roman" panose="02020603050405020304" pitchFamily="18" charset="0"/>
                <a:cs typeface="Times New Roman" panose="02020603050405020304" pitchFamily="18" charset="0"/>
              </a:rPr>
              <a:t>two multiprocessor schedules</a:t>
            </a:r>
            <a:r>
              <a:rPr lang="en-US" b="1" dirty="0">
                <a:solidFill>
                  <a:srgbClr val="C00000"/>
                </a:solidFill>
                <a:latin typeface="Times New Roman" panose="02020603050405020304" pitchFamily="18" charset="0"/>
                <a:cs typeface="Times New Roman" panose="02020603050405020304" pitchFamily="18" charset="0"/>
              </a:rPr>
              <a:t> are shown in Fig. 2.7. The fine-grain schedule is longer (42 time units) because more communication delays were included as shown by the shaded area. </a:t>
            </a:r>
          </a:p>
          <a:p>
            <a:pPr marL="285750" indent="-285750">
              <a:buFont typeface="Arial" panose="020B0604020202020204" pitchFamily="34" charset="0"/>
              <a:buChar char="•"/>
            </a:pPr>
            <a:r>
              <a:rPr lang="en-US" b="1" dirty="0">
                <a:solidFill>
                  <a:srgbClr val="002060"/>
                </a:solidFill>
                <a:latin typeface="Times New Roman" panose="02020603050405020304" pitchFamily="18" charset="0"/>
                <a:cs typeface="Times New Roman" panose="02020603050405020304" pitchFamily="18" charset="0"/>
              </a:rPr>
              <a:t>The coarse-grain schedule is shorter (38 time units) because communication delays among nodes 12, 13 and 14 within the same node D ( and also the delays among 15, 16 and 17 within the node E) are eliminated after grain packing. </a:t>
            </a:r>
          </a:p>
          <a:p>
            <a:pPr marL="285750" indent="-285750" algn="just">
              <a:buFont typeface="Arial" panose="020B0604020202020204" pitchFamily="34" charset="0"/>
              <a:buChar char="•"/>
            </a:pPr>
            <a:r>
              <a:rPr lang="en-IN" b="1" dirty="0">
                <a:solidFill>
                  <a:srgbClr val="002060"/>
                </a:solidFill>
                <a:latin typeface="Times New Roman" panose="02020603050405020304" pitchFamily="18" charset="0"/>
                <a:cs typeface="Times New Roman" panose="02020603050405020304" pitchFamily="18" charset="0"/>
              </a:rPr>
              <a:t>  </a:t>
            </a:r>
          </a:p>
        </p:txBody>
      </p:sp>
      <p:pic>
        <p:nvPicPr>
          <p:cNvPr id="6" name="Picture 5"/>
          <p:cNvPicPr>
            <a:picLocks noChangeAspect="1"/>
          </p:cNvPicPr>
          <p:nvPr/>
        </p:nvPicPr>
        <p:blipFill>
          <a:blip r:embed="rId5"/>
          <a:stretch>
            <a:fillRect/>
          </a:stretch>
        </p:blipFill>
        <p:spPr>
          <a:xfrm>
            <a:off x="366622" y="909723"/>
            <a:ext cx="5687045" cy="5178425"/>
          </a:xfrm>
          <a:prstGeom prst="rect">
            <a:avLst/>
          </a:prstGeom>
        </p:spPr>
      </p:pic>
    </p:spTree>
    <p:extLst>
      <p:ext uri="{BB962C8B-B14F-4D97-AF65-F5344CB8AC3E}">
        <p14:creationId xmlns:p14="http://schemas.microsoft.com/office/powerpoint/2010/main" xmlns="" val="102711186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851" y="36595"/>
            <a:ext cx="7588553" cy="373154"/>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84</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593813"/>
            <a:ext cx="12192000" cy="5660491"/>
          </a:xfrm>
        </p:spPr>
        <p:txBody>
          <a:bodyPr>
            <a:normAutofit/>
          </a:bodyPr>
          <a:lstStyle/>
          <a:p>
            <a:pPr marL="0" indent="0">
              <a:buNone/>
            </a:pPr>
            <a:r>
              <a:rPr lang="en-US" sz="2400" b="1" dirty="0" smtClean="0">
                <a:solidFill>
                  <a:srgbClr val="0070C0"/>
                </a:solidFill>
                <a:latin typeface="Times New Roman" panose="02020603050405020304" pitchFamily="18" charset="0"/>
                <a:cs typeface="Times New Roman" panose="02020603050405020304" pitchFamily="18" charset="0"/>
              </a:rPr>
              <a:t>Static Multiprocessor Scheduling</a:t>
            </a:r>
          </a:p>
          <a:p>
            <a:pPr marL="0" indent="0">
              <a:buNone/>
            </a:pPr>
            <a:r>
              <a:rPr lang="en-US" sz="2400" b="1" dirty="0" smtClean="0">
                <a:solidFill>
                  <a:srgbClr val="0070C0"/>
                </a:solidFill>
                <a:latin typeface="Times New Roman" panose="02020603050405020304" pitchFamily="18" charset="0"/>
                <a:cs typeface="Times New Roman" panose="02020603050405020304" pitchFamily="18" charset="0"/>
              </a:rPr>
              <a:t>Node duplication </a:t>
            </a:r>
          </a:p>
          <a:p>
            <a:r>
              <a:rPr lang="en-US" sz="2000" b="1" dirty="0" smtClean="0">
                <a:solidFill>
                  <a:srgbClr val="C00000"/>
                </a:solidFill>
                <a:latin typeface="Times New Roman" panose="02020603050405020304" pitchFamily="18" charset="0"/>
                <a:cs typeface="Times New Roman" panose="02020603050405020304" pitchFamily="18" charset="0"/>
              </a:rPr>
              <a:t>Grain </a:t>
            </a:r>
            <a:r>
              <a:rPr lang="en-US" sz="2000" b="1" dirty="0">
                <a:solidFill>
                  <a:srgbClr val="C00000"/>
                </a:solidFill>
                <a:latin typeface="Times New Roman" panose="02020603050405020304" pitchFamily="18" charset="0"/>
                <a:cs typeface="Times New Roman" panose="02020603050405020304" pitchFamily="18" charset="0"/>
              </a:rPr>
              <a:t>packing may potentially eliminate </a:t>
            </a:r>
            <a:r>
              <a:rPr lang="en-US" sz="2000" b="1" dirty="0" err="1">
                <a:solidFill>
                  <a:srgbClr val="C00000"/>
                </a:solidFill>
                <a:latin typeface="Times New Roman" panose="02020603050405020304" pitchFamily="18" charset="0"/>
                <a:cs typeface="Times New Roman" panose="02020603050405020304" pitchFamily="18" charset="0"/>
              </a:rPr>
              <a:t>interprocessor</a:t>
            </a:r>
            <a:r>
              <a:rPr lang="en-US" sz="2000" b="1" dirty="0">
                <a:solidFill>
                  <a:srgbClr val="C00000"/>
                </a:solidFill>
                <a:latin typeface="Times New Roman" panose="02020603050405020304" pitchFamily="18" charset="0"/>
                <a:cs typeface="Times New Roman" panose="02020603050405020304" pitchFamily="18" charset="0"/>
              </a:rPr>
              <a:t> communication, but it may not always produce a shorter schedule. </a:t>
            </a:r>
          </a:p>
          <a:p>
            <a:r>
              <a:rPr lang="en-US" sz="2000" b="1" dirty="0" smtClean="0">
                <a:solidFill>
                  <a:srgbClr val="C00000"/>
                </a:solidFill>
                <a:latin typeface="Times New Roman" panose="02020603050405020304" pitchFamily="18" charset="0"/>
                <a:cs typeface="Times New Roman" panose="02020603050405020304" pitchFamily="18" charset="0"/>
              </a:rPr>
              <a:t>By </a:t>
            </a:r>
            <a:r>
              <a:rPr lang="en-US" sz="2000" b="1" dirty="0">
                <a:solidFill>
                  <a:srgbClr val="C00000"/>
                </a:solidFill>
                <a:latin typeface="Times New Roman" panose="02020603050405020304" pitchFamily="18" charset="0"/>
                <a:cs typeface="Times New Roman" panose="02020603050405020304" pitchFamily="18" charset="0"/>
              </a:rPr>
              <a:t>duplicating nodes (that is, executing some instructions on multiple processors), we may eliminate some </a:t>
            </a:r>
            <a:r>
              <a:rPr lang="en-US" sz="2000" b="1" dirty="0" err="1">
                <a:solidFill>
                  <a:srgbClr val="C00000"/>
                </a:solidFill>
                <a:latin typeface="Times New Roman" panose="02020603050405020304" pitchFamily="18" charset="0"/>
                <a:cs typeface="Times New Roman" panose="02020603050405020304" pitchFamily="18" charset="0"/>
              </a:rPr>
              <a:t>interprocessor</a:t>
            </a:r>
            <a:r>
              <a:rPr lang="en-US" sz="2000" b="1" dirty="0">
                <a:solidFill>
                  <a:srgbClr val="C00000"/>
                </a:solidFill>
                <a:latin typeface="Times New Roman" panose="02020603050405020304" pitchFamily="18" charset="0"/>
                <a:cs typeface="Times New Roman" panose="02020603050405020304" pitchFamily="18" charset="0"/>
              </a:rPr>
              <a:t> communication, and thus produce a shorter schedule. </a:t>
            </a:r>
          </a:p>
          <a:p>
            <a:pPr marL="0" indent="0">
              <a:buNone/>
            </a:pPr>
            <a:endParaRPr lang="en-US" sz="18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61996393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851" y="36595"/>
            <a:ext cx="7588553" cy="373154"/>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85</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593813"/>
            <a:ext cx="12192000" cy="5660491"/>
          </a:xfrm>
        </p:spPr>
        <p:txBody>
          <a:bodyPr>
            <a:normAutofit/>
          </a:bodyPr>
          <a:lstStyle/>
          <a:p>
            <a:pPr marL="0" indent="0">
              <a:buNone/>
            </a:pPr>
            <a:r>
              <a:rPr lang="en-US" sz="2400" b="1" dirty="0" smtClean="0">
                <a:solidFill>
                  <a:srgbClr val="0070C0"/>
                </a:solidFill>
                <a:latin typeface="Times New Roman" panose="02020603050405020304" pitchFamily="18" charset="0"/>
                <a:cs typeface="Times New Roman" panose="02020603050405020304" pitchFamily="18" charset="0"/>
              </a:rPr>
              <a:t>Static Multiprocessor Scheduling</a:t>
            </a:r>
          </a:p>
          <a:p>
            <a:pPr marL="0" indent="0">
              <a:buNone/>
            </a:pPr>
            <a:r>
              <a:rPr lang="en-US" sz="2400" b="1" dirty="0" smtClean="0">
                <a:solidFill>
                  <a:srgbClr val="0070C0"/>
                </a:solidFill>
                <a:latin typeface="Times New Roman" panose="02020603050405020304" pitchFamily="18" charset="0"/>
                <a:cs typeface="Times New Roman" panose="02020603050405020304" pitchFamily="18" charset="0"/>
              </a:rPr>
              <a:t>Node duplication </a:t>
            </a:r>
          </a:p>
          <a:p>
            <a:pPr marL="0" indent="0">
              <a:buNone/>
            </a:pPr>
            <a:endParaRPr lang="en-US" sz="1800" b="1" dirty="0">
              <a:solidFill>
                <a:srgbClr val="C0000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5"/>
          <a:stretch>
            <a:fillRect/>
          </a:stretch>
        </p:blipFill>
        <p:spPr>
          <a:xfrm>
            <a:off x="1469554" y="1348929"/>
            <a:ext cx="9174072" cy="4905375"/>
          </a:xfrm>
          <a:prstGeom prst="rect">
            <a:avLst/>
          </a:prstGeom>
        </p:spPr>
      </p:pic>
    </p:spTree>
    <p:extLst>
      <p:ext uri="{BB962C8B-B14F-4D97-AF65-F5344CB8AC3E}">
        <p14:creationId xmlns:p14="http://schemas.microsoft.com/office/powerpoint/2010/main" xmlns="" val="358129785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851" y="36595"/>
            <a:ext cx="7588553" cy="373154"/>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772978" cy="739289"/>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11103" y="36595"/>
            <a:ext cx="695482" cy="69548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86</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593813"/>
            <a:ext cx="12192000" cy="5660491"/>
          </a:xfrm>
        </p:spPr>
        <p:txBody>
          <a:bodyPr>
            <a:normAutofit/>
          </a:bodyPr>
          <a:lstStyle/>
          <a:p>
            <a:r>
              <a:rPr lang="en-US" sz="2000" b="1" dirty="0">
                <a:solidFill>
                  <a:srgbClr val="C00000"/>
                </a:solidFill>
                <a:latin typeface="Times New Roman" panose="02020603050405020304" pitchFamily="18" charset="0"/>
                <a:ea typeface="+mj-ea"/>
                <a:cs typeface="Times New Roman" panose="02020603050405020304" pitchFamily="18" charset="0"/>
              </a:rPr>
              <a:t>Grain packing and node duplication are often used jointly to determine the best grain size and corresponding schedule. </a:t>
            </a:r>
          </a:p>
          <a:p>
            <a:r>
              <a:rPr lang="en-US" sz="2000" b="1" dirty="0">
                <a:solidFill>
                  <a:srgbClr val="0070C0"/>
                </a:solidFill>
                <a:latin typeface="Times New Roman" panose="02020603050405020304" pitchFamily="18" charset="0"/>
                <a:ea typeface="+mj-ea"/>
                <a:cs typeface="Times New Roman" panose="02020603050405020304" pitchFamily="18" charset="0"/>
              </a:rPr>
              <a:t>Four major steps are involved in the grain determination and the process of scheduling optimization</a:t>
            </a:r>
            <a:r>
              <a:rPr lang="en-US" sz="2000" b="1" dirty="0" smtClean="0">
                <a:solidFill>
                  <a:srgbClr val="0070C0"/>
                </a:solidFill>
                <a:latin typeface="Times New Roman" panose="02020603050405020304" pitchFamily="18" charset="0"/>
                <a:ea typeface="+mj-ea"/>
                <a:cs typeface="Times New Roman" panose="02020603050405020304" pitchFamily="18" charset="0"/>
              </a:rPr>
              <a:t>: </a:t>
            </a:r>
            <a:endParaRPr lang="en-US" sz="2000" b="1" dirty="0">
              <a:solidFill>
                <a:srgbClr val="0070C0"/>
              </a:solidFill>
              <a:latin typeface="Times New Roman" panose="02020603050405020304" pitchFamily="18" charset="0"/>
              <a:ea typeface="+mj-ea"/>
              <a:cs typeface="Times New Roman" panose="02020603050405020304" pitchFamily="18" charset="0"/>
            </a:endParaRPr>
          </a:p>
          <a:p>
            <a:r>
              <a:rPr lang="en-US" sz="2000" b="1" dirty="0">
                <a:solidFill>
                  <a:srgbClr val="C00000"/>
                </a:solidFill>
                <a:latin typeface="Times New Roman" panose="02020603050405020304" pitchFamily="18" charset="0"/>
                <a:ea typeface="+mj-ea"/>
                <a:cs typeface="Times New Roman" panose="02020603050405020304" pitchFamily="18" charset="0"/>
              </a:rPr>
              <a:t>Step 1: Construct a fine-grain program graph </a:t>
            </a:r>
          </a:p>
          <a:p>
            <a:r>
              <a:rPr lang="en-US" sz="2000" b="1" dirty="0">
                <a:solidFill>
                  <a:srgbClr val="C00000"/>
                </a:solidFill>
                <a:latin typeface="Times New Roman" panose="02020603050405020304" pitchFamily="18" charset="0"/>
                <a:ea typeface="+mj-ea"/>
                <a:cs typeface="Times New Roman" panose="02020603050405020304" pitchFamily="18" charset="0"/>
              </a:rPr>
              <a:t>Step 2: Schedule the fine-grain computation </a:t>
            </a:r>
          </a:p>
          <a:p>
            <a:r>
              <a:rPr lang="en-US" sz="2000" b="1" dirty="0">
                <a:solidFill>
                  <a:srgbClr val="C00000"/>
                </a:solidFill>
                <a:latin typeface="Times New Roman" panose="02020603050405020304" pitchFamily="18" charset="0"/>
                <a:ea typeface="+mj-ea"/>
                <a:cs typeface="Times New Roman" panose="02020603050405020304" pitchFamily="18" charset="0"/>
              </a:rPr>
              <a:t>Step 3: Perform grain packing to produce the coarse grains. </a:t>
            </a:r>
          </a:p>
          <a:p>
            <a:r>
              <a:rPr lang="en-US" sz="2000" b="1" dirty="0">
                <a:solidFill>
                  <a:srgbClr val="C00000"/>
                </a:solidFill>
                <a:latin typeface="Times New Roman" panose="02020603050405020304" pitchFamily="18" charset="0"/>
                <a:ea typeface="+mj-ea"/>
                <a:cs typeface="Times New Roman" panose="02020603050405020304" pitchFamily="18" charset="0"/>
              </a:rPr>
              <a:t>Step 4: Generate a parallel schedule based on the packed graph. </a:t>
            </a:r>
          </a:p>
        </p:txBody>
      </p:sp>
    </p:spTree>
    <p:extLst>
      <p:ext uri="{BB962C8B-B14F-4D97-AF65-F5344CB8AC3E}">
        <p14:creationId xmlns:p14="http://schemas.microsoft.com/office/powerpoint/2010/main" xmlns="" val="163421382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851" y="216664"/>
            <a:ext cx="7588553" cy="373154"/>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400" b="1" dirty="0">
                <a:solidFill>
                  <a:srgbClr val="0070C0"/>
                </a:solidFill>
                <a:latin typeface="Times New Roman" panose="02020603050405020304" pitchFamily="18" charset="0"/>
                <a:cs typeface="Times New Roman" panose="02020603050405020304" pitchFamily="18" charset="0"/>
              </a:rPr>
              <a:t>Program Flow Mechanisms </a:t>
            </a:r>
            <a:r>
              <a:rPr lang="en-IN" sz="2000" b="1" dirty="0">
                <a:solidFill>
                  <a:srgbClr val="0070C0"/>
                </a:solidFill>
                <a:latin typeface="Times New Roman" panose="02020603050405020304" pitchFamily="18" charset="0"/>
                <a:cs typeface="Times New Roman" panose="02020603050405020304" pitchFamily="18" charset="0"/>
              </a:rPr>
              <a:t/>
            </a:r>
            <a:br>
              <a:rPr lang="en-IN" sz="2000" b="1" dirty="0">
                <a:solidFill>
                  <a:srgbClr val="0070C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673243" cy="643901"/>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0799" y="36595"/>
            <a:ext cx="625785" cy="62578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87</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709103"/>
            <a:ext cx="12192000" cy="5545201"/>
          </a:xfrm>
        </p:spPr>
        <p:txBody>
          <a:bodyPr>
            <a:normAutofit/>
          </a:bodyPr>
          <a:lstStyle/>
          <a:p>
            <a:pPr marL="0" indent="0">
              <a:buNone/>
            </a:pPr>
            <a:r>
              <a:rPr lang="en-IN" sz="2000" b="1" dirty="0" smtClean="0">
                <a:solidFill>
                  <a:srgbClr val="0070C0"/>
                </a:solidFill>
                <a:latin typeface="Times New Roman" panose="02020603050405020304" pitchFamily="18" charset="0"/>
                <a:ea typeface="+mj-ea"/>
                <a:cs typeface="Times New Roman" panose="02020603050405020304" pitchFamily="18" charset="0"/>
              </a:rPr>
              <a:t>Program Flow Mechanisms </a:t>
            </a:r>
          </a:p>
          <a:p>
            <a:pPr marL="914400" lvl="1" indent="-457200">
              <a:buFont typeface="+mj-lt"/>
              <a:buAutoNum type="arabicPeriod"/>
            </a:pPr>
            <a:r>
              <a:rPr lang="en-IN" sz="2000" b="1" dirty="0">
                <a:solidFill>
                  <a:srgbClr val="002060"/>
                </a:solidFill>
                <a:latin typeface="Times New Roman" panose="02020603050405020304" pitchFamily="18" charset="0"/>
                <a:cs typeface="Times New Roman" panose="02020603050405020304" pitchFamily="18" charset="0"/>
              </a:rPr>
              <a:t>Control flow Mechanisms </a:t>
            </a:r>
          </a:p>
          <a:p>
            <a:pPr marL="914400" lvl="1" indent="-457200">
              <a:buFont typeface="+mj-lt"/>
              <a:buAutoNum type="arabicPeriod"/>
            </a:pPr>
            <a:r>
              <a:rPr lang="en-IN" sz="2000" b="1" dirty="0" smtClean="0">
                <a:solidFill>
                  <a:srgbClr val="C00000"/>
                </a:solidFill>
                <a:latin typeface="Times New Roman" panose="02020603050405020304" pitchFamily="18" charset="0"/>
                <a:ea typeface="+mj-ea"/>
                <a:cs typeface="Times New Roman" panose="02020603050405020304" pitchFamily="18" charset="0"/>
              </a:rPr>
              <a:t>Data flow </a:t>
            </a:r>
            <a:r>
              <a:rPr lang="en-IN" sz="2000" b="1" dirty="0">
                <a:solidFill>
                  <a:srgbClr val="C00000"/>
                </a:solidFill>
                <a:latin typeface="Times New Roman" panose="02020603050405020304" pitchFamily="18" charset="0"/>
                <a:cs typeface="Times New Roman" panose="02020603050405020304" pitchFamily="18" charset="0"/>
              </a:rPr>
              <a:t>Mechanisms </a:t>
            </a:r>
            <a:endParaRPr lang="en-IN" sz="2000" b="1" dirty="0" smtClean="0">
              <a:solidFill>
                <a:srgbClr val="C00000"/>
              </a:solidFill>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IN" sz="2000" b="1" dirty="0" smtClean="0">
                <a:solidFill>
                  <a:srgbClr val="002060"/>
                </a:solidFill>
                <a:latin typeface="Times New Roman" panose="02020603050405020304" pitchFamily="18" charset="0"/>
                <a:ea typeface="+mj-ea"/>
                <a:cs typeface="Times New Roman" panose="02020603050405020304" pitchFamily="18" charset="0"/>
              </a:rPr>
              <a:t>Demand-driven </a:t>
            </a:r>
            <a:r>
              <a:rPr lang="en-IN" sz="2000" b="1" dirty="0">
                <a:solidFill>
                  <a:srgbClr val="002060"/>
                </a:solidFill>
                <a:latin typeface="Times New Roman" panose="02020603050405020304" pitchFamily="18" charset="0"/>
                <a:cs typeface="Times New Roman" panose="02020603050405020304" pitchFamily="18" charset="0"/>
              </a:rPr>
              <a:t>Mechanisms </a:t>
            </a:r>
            <a:endParaRPr lang="en-IN" sz="2000" b="1" dirty="0" smtClean="0">
              <a:solidFill>
                <a:srgbClr val="002060"/>
              </a:solidFill>
              <a:latin typeface="Times New Roman" panose="02020603050405020304" pitchFamily="18" charset="0"/>
              <a:cs typeface="Times New Roman" panose="02020603050405020304" pitchFamily="18" charset="0"/>
            </a:endParaRPr>
          </a:p>
          <a:p>
            <a:pPr marL="0" lvl="1" indent="0">
              <a:buNone/>
            </a:pPr>
            <a:r>
              <a:rPr lang="en-IN" sz="2000" b="1" dirty="0" smtClean="0">
                <a:solidFill>
                  <a:srgbClr val="0070C0"/>
                </a:solidFill>
                <a:latin typeface="Times New Roman" panose="02020603050405020304" pitchFamily="18" charset="0"/>
                <a:ea typeface="+mj-ea"/>
                <a:cs typeface="Times New Roman" panose="02020603050405020304" pitchFamily="18" charset="0"/>
              </a:rPr>
              <a:t>1. Control </a:t>
            </a:r>
            <a:r>
              <a:rPr lang="en-IN" sz="2000" b="1" dirty="0">
                <a:solidFill>
                  <a:srgbClr val="0070C0"/>
                </a:solidFill>
                <a:latin typeface="Times New Roman" panose="02020603050405020304" pitchFamily="18" charset="0"/>
                <a:ea typeface="+mj-ea"/>
                <a:cs typeface="Times New Roman" panose="02020603050405020304" pitchFamily="18" charset="0"/>
              </a:rPr>
              <a:t>flow Mechanisms</a:t>
            </a:r>
            <a:r>
              <a:rPr lang="en-IN" sz="2000" b="1" dirty="0">
                <a:solidFill>
                  <a:srgbClr val="7030A0"/>
                </a:solidFill>
                <a:latin typeface="Times New Roman" panose="02020603050405020304" pitchFamily="18" charset="0"/>
                <a:cs typeface="Times New Roman" panose="02020603050405020304" pitchFamily="18" charset="0"/>
              </a:rPr>
              <a:t> </a:t>
            </a:r>
          </a:p>
          <a:p>
            <a:pPr lvl="1"/>
            <a:r>
              <a:rPr lang="en-US" sz="2000" b="1" dirty="0">
                <a:solidFill>
                  <a:srgbClr val="002060"/>
                </a:solidFill>
                <a:latin typeface="Times New Roman" panose="02020603050405020304" pitchFamily="18" charset="0"/>
                <a:cs typeface="Times New Roman" panose="02020603050405020304" pitchFamily="18" charset="0"/>
              </a:rPr>
              <a:t>Conventional computer are based on a control flow mechanism by which the order of program execution is explicitly stated in the user programs</a:t>
            </a:r>
            <a:r>
              <a:rPr lang="en-US" sz="2000" b="1" dirty="0" smtClean="0">
                <a:solidFill>
                  <a:srgbClr val="002060"/>
                </a:solidFill>
                <a:latin typeface="Times New Roman" panose="02020603050405020304" pitchFamily="18" charset="0"/>
                <a:cs typeface="Times New Roman" panose="02020603050405020304" pitchFamily="18" charset="0"/>
              </a:rPr>
              <a:t>.</a:t>
            </a:r>
          </a:p>
          <a:p>
            <a:pPr lvl="1"/>
            <a:r>
              <a:rPr lang="en-US" sz="2000" b="1" dirty="0">
                <a:solidFill>
                  <a:srgbClr val="C00000"/>
                </a:solidFill>
                <a:latin typeface="Times New Roman" panose="02020603050405020304" pitchFamily="18" charset="0"/>
                <a:cs typeface="Times New Roman" panose="02020603050405020304" pitchFamily="18" charset="0"/>
              </a:rPr>
              <a:t>Von Neumann computers use a Program Counter (PC) to sequence the execution of instructions in a program. The PC is sequenced by instruction flow in a program. </a:t>
            </a:r>
            <a:r>
              <a:rPr lang="en-US" sz="2000" b="1" dirty="0">
                <a:solidFill>
                  <a:srgbClr val="0070C0"/>
                </a:solidFill>
                <a:latin typeface="Times New Roman" panose="02020603050405020304" pitchFamily="18" charset="0"/>
                <a:cs typeface="Times New Roman" panose="02020603050405020304" pitchFamily="18" charset="0"/>
              </a:rPr>
              <a:t>This sequential execution style has been called control-driven </a:t>
            </a:r>
            <a:r>
              <a:rPr lang="en-US" sz="2000" b="1" dirty="0">
                <a:solidFill>
                  <a:srgbClr val="C00000"/>
                </a:solidFill>
                <a:latin typeface="Times New Roman" panose="02020603050405020304" pitchFamily="18" charset="0"/>
                <a:cs typeface="Times New Roman" panose="02020603050405020304" pitchFamily="18" charset="0"/>
              </a:rPr>
              <a:t>as a program flow is explicitly controlled by programmers</a:t>
            </a:r>
            <a:r>
              <a:rPr lang="en-US" sz="2000" b="1" dirty="0" smtClean="0">
                <a:solidFill>
                  <a:srgbClr val="002060"/>
                </a:solidFill>
                <a:latin typeface="Times New Roman" panose="02020603050405020304" pitchFamily="18" charset="0"/>
                <a:cs typeface="Times New Roman" panose="02020603050405020304" pitchFamily="18" charset="0"/>
              </a:rPr>
              <a:t>.</a:t>
            </a:r>
          </a:p>
          <a:p>
            <a:pPr lvl="1"/>
            <a:r>
              <a:rPr lang="en-US" sz="2000" b="1" dirty="0" smtClean="0">
                <a:solidFill>
                  <a:srgbClr val="002060"/>
                </a:solidFill>
                <a:latin typeface="Times New Roman" panose="02020603050405020304" pitchFamily="18" charset="0"/>
                <a:cs typeface="Times New Roman" panose="02020603050405020304" pitchFamily="18" charset="0"/>
              </a:rPr>
              <a:t>Uniprocessor computer is inherently sequential, due to the use of control driven mechanism. </a:t>
            </a:r>
            <a:endParaRPr lang="en-US" sz="20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64157354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489" y="382214"/>
            <a:ext cx="7588553" cy="373154"/>
          </a:xfrm>
        </p:spPr>
        <p:txBody>
          <a:bodyPr>
            <a:noAutofit/>
          </a:body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400" b="1" dirty="0">
                <a:solidFill>
                  <a:srgbClr val="0070C0"/>
                </a:solidFill>
                <a:latin typeface="Times New Roman" panose="02020603050405020304" pitchFamily="18" charset="0"/>
                <a:cs typeface="Times New Roman" panose="02020603050405020304" pitchFamily="18" charset="0"/>
              </a:rPr>
              <a:t>Program Flow Mechanisms </a:t>
            </a:r>
            <a:r>
              <a:rPr lang="en-IN" sz="2000" b="1" dirty="0">
                <a:solidFill>
                  <a:srgbClr val="0070C0"/>
                </a:solidFill>
                <a:latin typeface="Times New Roman" panose="02020603050405020304" pitchFamily="18" charset="0"/>
                <a:cs typeface="Times New Roman" panose="02020603050405020304" pitchFamily="18" charset="0"/>
              </a:rPr>
              <a:t/>
            </a:r>
            <a:br>
              <a:rPr lang="en-IN" sz="2000" b="1" dirty="0">
                <a:solidFill>
                  <a:srgbClr val="0070C0"/>
                </a:solidFill>
                <a:latin typeface="Times New Roman" panose="02020603050405020304" pitchFamily="18" charset="0"/>
                <a:cs typeface="Times New Roman" panose="02020603050405020304" pitchFamily="18" charset="0"/>
              </a:rPr>
            </a:br>
            <a:r>
              <a:rPr lang="en-IN" sz="2000" b="1" dirty="0">
                <a:solidFill>
                  <a:srgbClr val="C00000"/>
                </a:solidFill>
                <a:latin typeface="Times New Roman" panose="02020603050405020304" pitchFamily="18" charset="0"/>
                <a:cs typeface="Times New Roman" panose="02020603050405020304" pitchFamily="18" charset="0"/>
              </a:rPr>
              <a:t/>
            </a:r>
            <a:br>
              <a:rPr lang="en-IN" sz="2000" b="1" dirty="0">
                <a:solidFill>
                  <a:srgbClr val="C0000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673243" cy="643901"/>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0799" y="36595"/>
            <a:ext cx="625785" cy="62578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88</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709103"/>
            <a:ext cx="12192000" cy="5545201"/>
          </a:xfrm>
        </p:spPr>
        <p:txBody>
          <a:bodyPr>
            <a:normAutofit/>
          </a:bodyPr>
          <a:lstStyle/>
          <a:p>
            <a:pPr marL="0" lvl="1" indent="0">
              <a:buNone/>
            </a:pPr>
            <a:r>
              <a:rPr lang="en-IN" sz="2000" b="1" dirty="0" smtClean="0">
                <a:solidFill>
                  <a:srgbClr val="0070C0"/>
                </a:solidFill>
                <a:latin typeface="Times New Roman" panose="02020603050405020304" pitchFamily="18" charset="0"/>
                <a:ea typeface="+mj-ea"/>
                <a:cs typeface="Times New Roman" panose="02020603050405020304" pitchFamily="18" charset="0"/>
              </a:rPr>
              <a:t>2. Data </a:t>
            </a:r>
            <a:r>
              <a:rPr lang="en-IN" sz="2000" b="1" dirty="0">
                <a:solidFill>
                  <a:srgbClr val="0070C0"/>
                </a:solidFill>
                <a:latin typeface="Times New Roman" panose="02020603050405020304" pitchFamily="18" charset="0"/>
                <a:ea typeface="+mj-ea"/>
                <a:cs typeface="Times New Roman" panose="02020603050405020304" pitchFamily="18" charset="0"/>
              </a:rPr>
              <a:t>flow Mechanisms </a:t>
            </a:r>
          </a:p>
          <a:p>
            <a:pPr marL="342900" lvl="1" indent="-342900"/>
            <a:r>
              <a:rPr lang="en-IN" sz="2000" b="1" dirty="0" smtClean="0">
                <a:solidFill>
                  <a:srgbClr val="002060"/>
                </a:solidFill>
                <a:latin typeface="Times New Roman" panose="02020603050405020304" pitchFamily="18" charset="0"/>
                <a:cs typeface="Times New Roman" panose="02020603050405020304" pitchFamily="18" charset="0"/>
              </a:rPr>
              <a:t>Data flow computers are based on a data-driven mechanism which allows the execution of any instruction to be driven by data (operands) availability</a:t>
            </a:r>
          </a:p>
          <a:p>
            <a:pPr marL="342900" lvl="1" indent="-342900"/>
            <a:r>
              <a:rPr lang="en-IN" sz="2000" b="1" dirty="0" smtClean="0">
                <a:solidFill>
                  <a:srgbClr val="C00000"/>
                </a:solidFill>
                <a:latin typeface="Times New Roman" panose="02020603050405020304" pitchFamily="18" charset="0"/>
                <a:cs typeface="Times New Roman" panose="02020603050405020304" pitchFamily="18" charset="0"/>
              </a:rPr>
              <a:t>These computers emphasize a high degree of parallelism at the fine grain instructional level.</a:t>
            </a:r>
          </a:p>
          <a:p>
            <a:pPr marL="342900" lvl="1" indent="-342900"/>
            <a:r>
              <a:rPr lang="en-IN" sz="2000" b="1" dirty="0">
                <a:solidFill>
                  <a:srgbClr val="002060"/>
                </a:solidFill>
                <a:latin typeface="Times New Roman" panose="02020603050405020304" pitchFamily="18" charset="0"/>
                <a:cs typeface="Times New Roman" panose="02020603050405020304" pitchFamily="18" charset="0"/>
              </a:rPr>
              <a:t>Any instruction should be ready for the execution whenever operands become available. </a:t>
            </a:r>
            <a:r>
              <a:rPr lang="en-IN" sz="2000" b="1" dirty="0" err="1">
                <a:solidFill>
                  <a:srgbClr val="002060"/>
                </a:solidFill>
                <a:latin typeface="Times New Roman" panose="02020603050405020304" pitchFamily="18" charset="0"/>
                <a:cs typeface="Times New Roman" panose="02020603050405020304" pitchFamily="18" charset="0"/>
              </a:rPr>
              <a:t>Ie</a:t>
            </a:r>
            <a:r>
              <a:rPr lang="en-IN" sz="2000" b="1" dirty="0">
                <a:solidFill>
                  <a:srgbClr val="002060"/>
                </a:solidFill>
                <a:latin typeface="Times New Roman" panose="02020603050405020304" pitchFamily="18" charset="0"/>
                <a:cs typeface="Times New Roman" panose="02020603050405020304" pitchFamily="18" charset="0"/>
              </a:rPr>
              <a:t> instructions are not ordered in any way, and are being stored separately in a main memory, data are directly held inside </a:t>
            </a:r>
            <a:r>
              <a:rPr lang="en-IN" sz="2000" b="1" dirty="0" smtClean="0">
                <a:solidFill>
                  <a:srgbClr val="002060"/>
                </a:solidFill>
                <a:latin typeface="Times New Roman" panose="02020603050405020304" pitchFamily="18" charset="0"/>
                <a:cs typeface="Times New Roman" panose="02020603050405020304" pitchFamily="18" charset="0"/>
              </a:rPr>
              <a:t>instructions.</a:t>
            </a:r>
          </a:p>
          <a:p>
            <a:pPr marL="342900" lvl="1" indent="-342900"/>
            <a:r>
              <a:rPr lang="en-IN" sz="2000" b="1" dirty="0" smtClean="0">
                <a:solidFill>
                  <a:srgbClr val="0070C0"/>
                </a:solidFill>
                <a:latin typeface="Times New Roman" panose="02020603050405020304" pitchFamily="18" charset="0"/>
                <a:cs typeface="Times New Roman" panose="02020603050405020304" pitchFamily="18" charset="0"/>
              </a:rPr>
              <a:t>Computational results (data tokens) </a:t>
            </a:r>
            <a:r>
              <a:rPr lang="en-IN" sz="2000" b="1" dirty="0" smtClean="0">
                <a:solidFill>
                  <a:srgbClr val="C00000"/>
                </a:solidFill>
                <a:latin typeface="Times New Roman" panose="02020603050405020304" pitchFamily="18" charset="0"/>
                <a:cs typeface="Times New Roman" panose="02020603050405020304" pitchFamily="18" charset="0"/>
              </a:rPr>
              <a:t>are passed directly between instructions. The data generated by an instruction will be duplicated into many copies and forwarded directly  to all needy instructions. Data tokens once consumed by an instruction, will no longer be available for reuse by other instructions.</a:t>
            </a:r>
          </a:p>
          <a:p>
            <a:pPr marL="342900" lvl="1" indent="-342900"/>
            <a:r>
              <a:rPr lang="en-IN" sz="2000" b="1" dirty="0">
                <a:solidFill>
                  <a:srgbClr val="002060"/>
                </a:solidFill>
                <a:latin typeface="Times New Roman" panose="02020603050405020304" pitchFamily="18" charset="0"/>
                <a:cs typeface="Times New Roman" panose="02020603050405020304" pitchFamily="18" charset="0"/>
              </a:rPr>
              <a:t>Data flow Mechanisms </a:t>
            </a:r>
            <a:r>
              <a:rPr lang="en-IN" sz="2000" b="1" dirty="0" smtClean="0">
                <a:solidFill>
                  <a:srgbClr val="002060"/>
                </a:solidFill>
                <a:latin typeface="Times New Roman" panose="02020603050405020304" pitchFamily="18" charset="0"/>
                <a:cs typeface="Times New Roman" panose="02020603050405020304" pitchFamily="18" charset="0"/>
              </a:rPr>
              <a:t>requires no program counter and no control sequence.</a:t>
            </a:r>
          </a:p>
          <a:p>
            <a:pPr marL="342900" lvl="1" indent="-342900"/>
            <a:r>
              <a:rPr lang="en-IN" sz="2000" b="1" dirty="0">
                <a:solidFill>
                  <a:srgbClr val="C00000"/>
                </a:solidFill>
                <a:latin typeface="Times New Roman" panose="02020603050405020304" pitchFamily="18" charset="0"/>
                <a:cs typeface="Times New Roman" panose="02020603050405020304" pitchFamily="18" charset="0"/>
              </a:rPr>
              <a:t>But requires special mechanism to detect the data availability, to match  data tokens with needy instructions and to enable the chain reaction of asynchronous instruction execution</a:t>
            </a:r>
            <a:r>
              <a:rPr lang="en-IN" sz="2000" b="1" dirty="0" smtClean="0">
                <a:solidFill>
                  <a:srgbClr val="C00000"/>
                </a:solidFill>
                <a:latin typeface="Times New Roman" panose="02020603050405020304" pitchFamily="18" charset="0"/>
                <a:cs typeface="Times New Roman" panose="02020603050405020304" pitchFamily="18" charset="0"/>
              </a:rPr>
              <a:t>.</a:t>
            </a:r>
          </a:p>
          <a:p>
            <a:pPr marL="342900" lvl="1" indent="-342900"/>
            <a:r>
              <a:rPr lang="en-IN" sz="2000" b="1" dirty="0" smtClean="0">
                <a:solidFill>
                  <a:srgbClr val="C00000"/>
                </a:solidFill>
                <a:latin typeface="Times New Roman" panose="02020603050405020304" pitchFamily="18" charset="0"/>
                <a:cs typeface="Times New Roman" panose="02020603050405020304" pitchFamily="18" charset="0"/>
              </a:rPr>
              <a:t>In this type computer no memory sharing between instructions results in no side effects.</a:t>
            </a:r>
            <a:endParaRPr lang="en-IN" sz="2000" b="1" dirty="0">
              <a:solidFill>
                <a:srgbClr val="C00000"/>
              </a:solidFill>
              <a:latin typeface="Times New Roman" panose="02020603050405020304" pitchFamily="18" charset="0"/>
              <a:cs typeface="Times New Roman" panose="02020603050405020304" pitchFamily="18" charset="0"/>
            </a:endParaRPr>
          </a:p>
          <a:p>
            <a:pPr marL="0" lvl="1" indent="0">
              <a:buNone/>
            </a:pPr>
            <a:endParaRPr lang="en-IN" sz="20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86362288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424" y="-7212"/>
            <a:ext cx="673243" cy="643901"/>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0799" y="36595"/>
            <a:ext cx="625785" cy="62578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89</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709103"/>
            <a:ext cx="12192000" cy="5545201"/>
          </a:xfrm>
        </p:spPr>
        <p:txBody>
          <a:bodyPr>
            <a:normAutofit/>
          </a:bodyPr>
          <a:lstStyle/>
          <a:p>
            <a:pPr marL="0" lvl="1" indent="0">
              <a:buNone/>
            </a:pPr>
            <a:r>
              <a:rPr lang="en-US" sz="2000" b="1" dirty="0" smtClean="0">
                <a:solidFill>
                  <a:srgbClr val="002060"/>
                </a:solidFill>
                <a:latin typeface="Times New Roman" panose="02020603050405020304" pitchFamily="18" charset="0"/>
                <a:cs typeface="Times New Roman" panose="02020603050405020304" pitchFamily="18" charset="0"/>
              </a:rPr>
              <a:t>Data flow architecture </a:t>
            </a:r>
            <a:r>
              <a:rPr lang="en-US" sz="2000" b="1" dirty="0" smtClean="0">
                <a:solidFill>
                  <a:srgbClr val="0070C0"/>
                </a:solidFill>
                <a:latin typeface="Times New Roman" panose="02020603050405020304" pitchFamily="18" charset="0"/>
                <a:cs typeface="Times New Roman" panose="02020603050405020304" pitchFamily="18" charset="0"/>
              </a:rPr>
              <a:t>(Tagged-token dataflow computer)</a:t>
            </a:r>
          </a:p>
          <a:p>
            <a:pPr marL="0" lvl="1" indent="0">
              <a:buNone/>
            </a:pPr>
            <a:endParaRPr lang="en-US" sz="2000" b="1" dirty="0">
              <a:solidFill>
                <a:srgbClr val="00206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5"/>
          <a:stretch>
            <a:fillRect/>
          </a:stretch>
        </p:blipFill>
        <p:spPr>
          <a:xfrm>
            <a:off x="267086" y="1085315"/>
            <a:ext cx="11750675" cy="5262731"/>
          </a:xfrm>
          <a:prstGeom prst="rect">
            <a:avLst/>
          </a:prstGeom>
        </p:spPr>
      </p:pic>
      <p:sp>
        <p:nvSpPr>
          <p:cNvPr id="11" name="Title 1"/>
          <p:cNvSpPr txBox="1">
            <a:spLocks/>
          </p:cNvSpPr>
          <p:nvPr/>
        </p:nvSpPr>
        <p:spPr>
          <a:xfrm>
            <a:off x="2589489" y="476317"/>
            <a:ext cx="7588553" cy="3731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smtClean="0">
                <a:solidFill>
                  <a:srgbClr val="002060"/>
                </a:solidFill>
                <a:latin typeface="Times New Roman" panose="02020603050405020304" pitchFamily="18" charset="0"/>
                <a:cs typeface="Times New Roman" panose="02020603050405020304" pitchFamily="18" charset="0"/>
              </a:rPr>
              <a:t>Module 1 -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400" b="1" dirty="0" smtClean="0">
                <a:solidFill>
                  <a:srgbClr val="0070C0"/>
                </a:solidFill>
                <a:latin typeface="Times New Roman" panose="02020603050405020304" pitchFamily="18" charset="0"/>
                <a:cs typeface="Times New Roman" panose="02020603050405020304" pitchFamily="18" charset="0"/>
              </a:rPr>
              <a:t>Program Flow Mechanisms </a:t>
            </a:r>
            <a:r>
              <a:rPr lang="en-IN" sz="2000" b="1" dirty="0" smtClean="0">
                <a:solidFill>
                  <a:srgbClr val="0070C0"/>
                </a:solidFill>
                <a:latin typeface="Times New Roman" panose="02020603050405020304" pitchFamily="18" charset="0"/>
                <a:cs typeface="Times New Roman" panose="02020603050405020304" pitchFamily="18" charset="0"/>
              </a:rPr>
              <a:t/>
            </a:r>
            <a:br>
              <a:rPr lang="en-IN" sz="2000" b="1" dirty="0" smtClean="0">
                <a:solidFill>
                  <a:srgbClr val="0070C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xmlns="" val="9443056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251" y="1047958"/>
            <a:ext cx="11934681" cy="5617762"/>
          </a:xfrm>
        </p:spPr>
        <p:txBody>
          <a:bodyPr>
            <a:normAutofit/>
          </a:bodyPr>
          <a:lstStyle/>
          <a:p>
            <a:pPr marL="0" indent="0">
              <a:buNone/>
            </a:pPr>
            <a:r>
              <a:rPr lang="en-IN" sz="2500" b="1" dirty="0" smtClean="0">
                <a:solidFill>
                  <a:srgbClr val="0070C0"/>
                </a:solidFill>
                <a:latin typeface="Times New Roman" panose="02020603050405020304" pitchFamily="18" charset="0"/>
                <a:ea typeface="+mj-ea"/>
                <a:cs typeface="Times New Roman" panose="02020603050405020304" pitchFamily="18" charset="0"/>
              </a:rPr>
              <a:t>Why Computer Architecture? Is it most important </a:t>
            </a:r>
            <a:r>
              <a:rPr lang="en-IN" sz="2500" b="1" dirty="0" smtClean="0">
                <a:solidFill>
                  <a:srgbClr val="FF0000"/>
                </a:solidFill>
                <a:latin typeface="Times New Roman" panose="02020603050405020304" pitchFamily="18" charset="0"/>
                <a:ea typeface="+mj-ea"/>
                <a:cs typeface="Times New Roman" panose="02020603050405020304" pitchFamily="18" charset="0"/>
              </a:rPr>
              <a:t>RESEARCH AREA</a:t>
            </a:r>
          </a:p>
          <a:p>
            <a:pPr marL="0" indent="0">
              <a:buNone/>
            </a:pPr>
            <a:r>
              <a:rPr lang="en-IN" sz="2500" b="1" dirty="0" smtClean="0">
                <a:solidFill>
                  <a:srgbClr val="FF0000"/>
                </a:solidFill>
                <a:latin typeface="Times New Roman" panose="02020603050405020304" pitchFamily="18" charset="0"/>
                <a:ea typeface="+mj-ea"/>
                <a:cs typeface="Times New Roman" panose="02020603050405020304" pitchFamily="18" charset="0"/>
              </a:rPr>
              <a:t>YES/NO</a:t>
            </a:r>
          </a:p>
          <a:p>
            <a:pPr marL="0" indent="0">
              <a:buNone/>
            </a:pPr>
            <a:endParaRPr lang="en-IN" sz="2500" b="1" dirty="0" smtClean="0">
              <a:solidFill>
                <a:srgbClr val="FF0000"/>
              </a:solidFill>
              <a:latin typeface="Times New Roman" panose="02020603050405020304" pitchFamily="18" charset="0"/>
              <a:ea typeface="+mj-ea"/>
              <a:cs typeface="Times New Roman" panose="02020603050405020304" pitchFamily="18" charset="0"/>
            </a:endParaRPr>
          </a:p>
          <a:p>
            <a:pPr marL="0" indent="0">
              <a:buNone/>
            </a:pPr>
            <a:endParaRPr lang="en-IN" sz="2500" b="1" dirty="0" smtClean="0">
              <a:solidFill>
                <a:srgbClr val="0070C0"/>
              </a:solidFill>
              <a:latin typeface="Times New Roman" panose="02020603050405020304" pitchFamily="18" charset="0"/>
              <a:ea typeface="+mj-ea"/>
              <a:cs typeface="Times New Roman" panose="02020603050405020304" pitchFamily="18" charset="0"/>
            </a:endParaRPr>
          </a:p>
          <a:p>
            <a:pPr marL="0" indent="0">
              <a:buNone/>
            </a:pPr>
            <a:endParaRPr lang="en-IN" sz="2500" b="1" dirty="0" smtClean="0">
              <a:solidFill>
                <a:srgbClr val="0070C0"/>
              </a:solidFill>
              <a:latin typeface="Times New Roman" panose="02020603050405020304" pitchFamily="18" charset="0"/>
              <a:ea typeface="+mj-ea"/>
              <a:cs typeface="Times New Roman" panose="02020603050405020304" pitchFamily="18" charset="0"/>
            </a:endParaRPr>
          </a:p>
          <a:p>
            <a:pPr marL="0" indent="0">
              <a:buNone/>
            </a:pPr>
            <a:r>
              <a:rPr lang="en-IN" sz="2500" b="1" dirty="0" smtClean="0">
                <a:solidFill>
                  <a:srgbClr val="0070C0"/>
                </a:solidFill>
                <a:latin typeface="Times New Roman" panose="02020603050405020304" pitchFamily="18" charset="0"/>
                <a:ea typeface="+mj-ea"/>
                <a:cs typeface="Times New Roman" panose="02020603050405020304" pitchFamily="18" charset="0"/>
              </a:rPr>
              <a:t>Why?</a:t>
            </a:r>
          </a:p>
          <a:p>
            <a:pPr marL="0" indent="0">
              <a:buNone/>
            </a:pPr>
            <a:r>
              <a:rPr lang="en-IN" sz="2500" b="1" dirty="0" smtClean="0">
                <a:solidFill>
                  <a:srgbClr val="002060"/>
                </a:solidFill>
                <a:latin typeface="Times New Roman" panose="02020603050405020304" pitchFamily="18" charset="0"/>
                <a:ea typeface="+mj-ea"/>
                <a:cs typeface="Times New Roman" panose="02020603050405020304" pitchFamily="18" charset="0"/>
              </a:rPr>
              <a:t>To improve the performance.</a:t>
            </a:r>
          </a:p>
          <a:p>
            <a:pPr marL="0" indent="0">
              <a:buNone/>
            </a:pPr>
            <a:r>
              <a:rPr lang="en-IN" sz="2500" b="1" dirty="0" smtClean="0">
                <a:solidFill>
                  <a:srgbClr val="C00000"/>
                </a:solidFill>
                <a:latin typeface="Times New Roman" panose="02020603050405020304" pitchFamily="18" charset="0"/>
                <a:ea typeface="+mj-ea"/>
                <a:cs typeface="Times New Roman" panose="02020603050405020304" pitchFamily="18" charset="0"/>
              </a:rPr>
              <a:t>What is Performance?</a:t>
            </a:r>
          </a:p>
          <a:p>
            <a:pPr>
              <a:buFont typeface="Wingdings" panose="05000000000000000000" pitchFamily="2" charset="2"/>
              <a:buChar char="v"/>
            </a:pPr>
            <a:r>
              <a:rPr lang="en-IN" sz="2000" b="1" dirty="0" smtClean="0">
                <a:solidFill>
                  <a:srgbClr val="0070C0"/>
                </a:solidFill>
                <a:latin typeface="Times New Roman" panose="02020603050405020304" pitchFamily="18" charset="0"/>
                <a:ea typeface="+mj-ea"/>
                <a:cs typeface="Times New Roman" panose="02020603050405020304" pitchFamily="18" charset="0"/>
              </a:rPr>
              <a:t>Time</a:t>
            </a:r>
          </a:p>
          <a:p>
            <a:pPr>
              <a:buFont typeface="Wingdings" panose="05000000000000000000" pitchFamily="2" charset="2"/>
              <a:buChar char="v"/>
            </a:pPr>
            <a:r>
              <a:rPr lang="en-IN" sz="2000" b="1" dirty="0" smtClean="0">
                <a:solidFill>
                  <a:srgbClr val="C00000"/>
                </a:solidFill>
                <a:latin typeface="Times New Roman" panose="02020603050405020304" pitchFamily="18" charset="0"/>
                <a:ea typeface="+mj-ea"/>
                <a:cs typeface="Times New Roman" panose="02020603050405020304" pitchFamily="18" charset="0"/>
              </a:rPr>
              <a:t>Speed</a:t>
            </a:r>
          </a:p>
          <a:p>
            <a:pPr>
              <a:buFont typeface="Wingdings" panose="05000000000000000000" pitchFamily="2" charset="2"/>
              <a:buChar char="v"/>
            </a:pPr>
            <a:r>
              <a:rPr lang="en-IN" sz="2000" b="1" dirty="0" smtClean="0">
                <a:solidFill>
                  <a:srgbClr val="0070C0"/>
                </a:solidFill>
                <a:latin typeface="Times New Roman" panose="02020603050405020304" pitchFamily="18" charset="0"/>
                <a:ea typeface="+mj-ea"/>
                <a:cs typeface="Times New Roman" panose="02020603050405020304" pitchFamily="18" charset="0"/>
              </a:rPr>
              <a:t>Accuracy</a:t>
            </a:r>
          </a:p>
          <a:p>
            <a:pPr>
              <a:buFont typeface="Wingdings" panose="05000000000000000000" pitchFamily="2" charset="2"/>
              <a:buChar char="v"/>
            </a:pPr>
            <a:r>
              <a:rPr lang="en-IN" sz="2000" b="1" dirty="0" smtClean="0">
                <a:solidFill>
                  <a:srgbClr val="C00000"/>
                </a:solidFill>
                <a:latin typeface="Times New Roman" panose="02020603050405020304" pitchFamily="18" charset="0"/>
                <a:ea typeface="+mj-ea"/>
                <a:cs typeface="Times New Roman" panose="02020603050405020304" pitchFamily="18" charset="0"/>
              </a:rPr>
              <a:t>Number of Instructions/sec</a:t>
            </a:r>
            <a:endParaRPr lang="en-IN" sz="2000" b="1" dirty="0">
              <a:solidFill>
                <a:srgbClr val="C00000"/>
              </a:solidFill>
              <a:latin typeface="Times New Roman" panose="02020603050405020304" pitchFamily="18" charset="0"/>
              <a:ea typeface="+mj-ea"/>
              <a:cs typeface="Times New Roman" panose="02020603050405020304" pitchFamily="18" charset="0"/>
            </a:endParaRPr>
          </a:p>
          <a:p>
            <a:pPr marL="0" indent="0">
              <a:buNone/>
            </a:pPr>
            <a:endParaRPr lang="en-IN" sz="2500" b="1" dirty="0" smtClean="0">
              <a:solidFill>
                <a:srgbClr val="0070C0"/>
              </a:solidFill>
              <a:latin typeface="Times New Roman" panose="02020603050405020304" pitchFamily="18" charset="0"/>
              <a:ea typeface="+mj-ea"/>
              <a:cs typeface="Times New Roman" panose="02020603050405020304" pitchFamily="18" charset="0"/>
            </a:endParaRPr>
          </a:p>
          <a:p>
            <a:pPr marL="0" indent="0">
              <a:buNone/>
            </a:pPr>
            <a:endParaRPr lang="en-IN" sz="2500" b="1" dirty="0">
              <a:solidFill>
                <a:srgbClr val="0070C0"/>
              </a:solidFill>
              <a:latin typeface="Times New Roman" panose="02020603050405020304" pitchFamily="18" charset="0"/>
              <a:ea typeface="+mj-ea"/>
              <a:cs typeface="Times New Roman" panose="02020603050405020304" pitchFamily="18" charset="0"/>
            </a:endParaRPr>
          </a:p>
          <a:p>
            <a:pPr marL="0" indent="0">
              <a:buNone/>
            </a:pPr>
            <a:endParaRPr lang="en-IN" sz="2500" b="1" dirty="0" smtClean="0">
              <a:solidFill>
                <a:srgbClr val="0070C0"/>
              </a:solidFill>
              <a:latin typeface="Times New Roman" panose="02020603050405020304" pitchFamily="18" charset="0"/>
              <a:ea typeface="+mj-ea"/>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9252" y="0"/>
            <a:ext cx="970384" cy="928092"/>
          </a:xfrm>
          <a:prstGeom prst="rect">
            <a:avLst/>
          </a:prstGeom>
        </p:spPr>
      </p:pic>
      <p:pic>
        <p:nvPicPr>
          <p:cNvPr id="5" name="Picture 2" descr="logo"/>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191904" y="36594"/>
            <a:ext cx="914681" cy="914681"/>
          </a:xfrm>
          <a:prstGeom prst="rect">
            <a:avLst/>
          </a:prstGeom>
          <a:noFill/>
          <a:extLst>
            <a:ext uri="{909E8E84-426E-40DD-AFC4-6F175D3DCCD1}">
              <a14:hiddenFill xmlns:a14="http://schemas.microsoft.com/office/drawing/2010/main" xmlns="">
                <a:solidFill>
                  <a:srgbClr val="FFFFFF"/>
                </a:solidFill>
              </a14:hiddenFill>
            </a:ext>
          </a:extLst>
        </p:spPr>
      </p:pic>
      <p:sp>
        <p:nvSpPr>
          <p:cNvPr id="6" name="Date Placeholder 5"/>
          <p:cNvSpPr>
            <a:spLocks noGrp="1"/>
          </p:cNvSpPr>
          <p:nvPr>
            <p:ph type="dt" sz="half" idx="10"/>
          </p:nvPr>
        </p:nvSpPr>
        <p:spPr>
          <a:xfrm>
            <a:off x="116552" y="6371721"/>
            <a:ext cx="1298249" cy="365125"/>
          </a:xfrm>
        </p:spPr>
        <p:txBody>
          <a:bodyPr/>
          <a:lstStyle/>
          <a:p>
            <a:pPr algn="ctr"/>
            <a:fld id="{E6B09C2A-849F-4AFC-A1CC-079DF2E8A0A3}" type="datetime1">
              <a:rPr lang="en-IN" b="1" i="1" smtClean="0">
                <a:solidFill>
                  <a:srgbClr val="FF0000"/>
                </a:solidFill>
                <a:latin typeface="Lucida Handwriting" panose="03010101010101010101" pitchFamily="66" charset="0"/>
                <a:cs typeface="Times New Roman" panose="02020603050405020304" pitchFamily="18" charset="0"/>
              </a:rPr>
              <a:pPr algn="ct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8" name="Footer Placeholder 7"/>
          <p:cNvSpPr>
            <a:spLocks noGrp="1"/>
          </p:cNvSpPr>
          <p:nvPr>
            <p:ph type="ftr" sz="quarter" idx="11"/>
          </p:nvPr>
        </p:nvSpPr>
        <p:spPr>
          <a:xfrm>
            <a:off x="4038599" y="6356350"/>
            <a:ext cx="5575419" cy="365125"/>
          </a:xfrm>
        </p:spPr>
        <p:txBody>
          <a:bodyPr/>
          <a:lstStyle/>
          <a:p>
            <a:r>
              <a:rPr lang="en-IN" b="1" i="1" dirty="0" err="1">
                <a:solidFill>
                  <a:srgbClr val="FF0000"/>
                </a:solidFill>
                <a:latin typeface="Cambria" panose="02040503050406030204" pitchFamily="18" charset="0"/>
                <a:ea typeface="Cambria" panose="02040503050406030204" pitchFamily="18" charset="0"/>
                <a:cs typeface="Times New Roman" panose="02020603050405020304" pitchFamily="18" charset="0"/>
              </a:rPr>
              <a:t>Dr.</a:t>
            </a:r>
            <a:r>
              <a:rPr lang="en-IN" b="1" i="1" dirty="0">
                <a:solidFill>
                  <a:srgbClr val="FF0000"/>
                </a:solidFill>
                <a:latin typeface="Cambria" panose="02040503050406030204" pitchFamily="18" charset="0"/>
                <a:ea typeface="Cambria" panose="02040503050406030204" pitchFamily="18" charset="0"/>
                <a:cs typeface="Times New Roman" panose="02020603050405020304" pitchFamily="18" charset="0"/>
              </a:rPr>
              <a:t> </a:t>
            </a:r>
            <a:r>
              <a:rPr lang="en-IN" b="1" i="1" dirty="0" err="1">
                <a:solidFill>
                  <a:srgbClr val="FF0000"/>
                </a:solidFill>
                <a:latin typeface="Cambria" panose="02040503050406030204" pitchFamily="18" charset="0"/>
                <a:ea typeface="Cambria" panose="02040503050406030204" pitchFamily="18" charset="0"/>
                <a:cs typeface="Times New Roman" panose="02020603050405020304" pitchFamily="18" charset="0"/>
              </a:rPr>
              <a:t>Vijayalaxmi</a:t>
            </a:r>
            <a:r>
              <a:rPr lang="en-IN" b="1" i="1" dirty="0">
                <a:solidFill>
                  <a:srgbClr val="FF0000"/>
                </a:solidFill>
                <a:latin typeface="Cambria" panose="02040503050406030204" pitchFamily="18" charset="0"/>
                <a:ea typeface="Cambria" panose="02040503050406030204" pitchFamily="18" charset="0"/>
                <a:cs typeface="Times New Roman" panose="02020603050405020304" pitchFamily="18" charset="0"/>
              </a:rPr>
              <a:t> </a:t>
            </a:r>
            <a:r>
              <a:rPr lang="en-IN" b="1" i="1" dirty="0" err="1">
                <a:solidFill>
                  <a:srgbClr val="FF0000"/>
                </a:solidFill>
                <a:latin typeface="Cambria" panose="02040503050406030204" pitchFamily="18" charset="0"/>
                <a:ea typeface="Cambria" panose="02040503050406030204" pitchFamily="18" charset="0"/>
                <a:cs typeface="Times New Roman" panose="02020603050405020304" pitchFamily="18" charset="0"/>
              </a:rPr>
              <a:t>Mekali</a:t>
            </a:r>
            <a:r>
              <a:rPr lang="en-IN" b="1" i="1" dirty="0">
                <a:solidFill>
                  <a:srgbClr val="FF0000"/>
                </a:solidFill>
                <a:latin typeface="Cambria" panose="02040503050406030204" pitchFamily="18" charset="0"/>
                <a:ea typeface="Cambria" panose="02040503050406030204" pitchFamily="18" charset="0"/>
                <a:cs typeface="Times New Roman" panose="02020603050405020304" pitchFamily="18" charset="0"/>
              </a:rPr>
              <a:t>, </a:t>
            </a:r>
            <a:r>
              <a:rPr lang="en-IN" b="1" i="1"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Associate </a:t>
            </a:r>
            <a:r>
              <a:rPr lang="en-IN" b="1" i="1" dirty="0">
                <a:solidFill>
                  <a:srgbClr val="FF0000"/>
                </a:solidFill>
                <a:latin typeface="Cambria" panose="02040503050406030204" pitchFamily="18" charset="0"/>
                <a:ea typeface="Cambria" panose="02040503050406030204" pitchFamily="18" charset="0"/>
                <a:cs typeface="Times New Roman" panose="02020603050405020304" pitchFamily="18" charset="0"/>
              </a:rPr>
              <a:t>Professor, Dept. of CSE, KSIT</a:t>
            </a:r>
          </a:p>
        </p:txBody>
      </p:sp>
      <p:sp>
        <p:nvSpPr>
          <p:cNvPr id="9" name="Slide Number Placeholder 8"/>
          <p:cNvSpPr>
            <a:spLocks noGrp="1"/>
          </p:cNvSpPr>
          <p:nvPr>
            <p:ph type="sldNum" sz="quarter" idx="12"/>
          </p:nvPr>
        </p:nvSpPr>
        <p:spPr>
          <a:xfrm>
            <a:off x="11096260" y="6420461"/>
            <a:ext cx="1105968" cy="365125"/>
          </a:xfrm>
        </p:spPr>
        <p:txBody>
          <a:bodyPr/>
          <a:lstStyle/>
          <a:p>
            <a:pPr algn="ctr"/>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ctr"/>
              <a:t>9</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7" name="TextBox 6"/>
          <p:cNvSpPr txBox="1"/>
          <p:nvPr/>
        </p:nvSpPr>
        <p:spPr>
          <a:xfrm>
            <a:off x="4038599" y="2333002"/>
            <a:ext cx="1871529" cy="523220"/>
          </a:xfrm>
          <a:prstGeom prst="rect">
            <a:avLst/>
          </a:prstGeom>
          <a:noFill/>
        </p:spPr>
        <p:txBody>
          <a:bodyPr wrap="square" rtlCol="0">
            <a:spAutoFit/>
          </a:bodyPr>
          <a:lstStyle/>
          <a:p>
            <a:r>
              <a:rPr lang="en-IN" sz="2800" b="1">
                <a:solidFill>
                  <a:srgbClr val="FF0000"/>
                </a:solidFill>
                <a:latin typeface="Times New Roman" panose="02020603050405020304" pitchFamily="18" charset="0"/>
                <a:cs typeface="Times New Roman" panose="02020603050405020304" pitchFamily="18" charset="0"/>
              </a:rPr>
              <a:t>YES</a:t>
            </a:r>
            <a:endParaRPr lang="en-IN" sz="2800" dirty="0"/>
          </a:p>
        </p:txBody>
      </p:sp>
      <p:sp>
        <p:nvSpPr>
          <p:cNvPr id="11" name="Title 1"/>
          <p:cNvSpPr txBox="1">
            <a:spLocks/>
          </p:cNvSpPr>
          <p:nvPr/>
        </p:nvSpPr>
        <p:spPr>
          <a:xfrm>
            <a:off x="1641504" y="113324"/>
            <a:ext cx="8237434" cy="5831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smtClean="0">
                <a:solidFill>
                  <a:srgbClr val="002060"/>
                </a:solidFill>
                <a:latin typeface="Times New Roman" panose="02020603050405020304" pitchFamily="18" charset="0"/>
                <a:cs typeface="Times New Roman" panose="02020603050405020304" pitchFamily="18" charset="0"/>
              </a:rPr>
              <a:t>Advanced Computer Architecture</a:t>
            </a:r>
            <a:endParaRPr lang="en-IN" sz="28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409139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424" y="-7212"/>
            <a:ext cx="673243" cy="643901"/>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0799" y="36595"/>
            <a:ext cx="625785" cy="62578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90</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709103"/>
            <a:ext cx="12192000" cy="5545201"/>
          </a:xfrm>
        </p:spPr>
        <p:txBody>
          <a:bodyPr>
            <a:normAutofit fontScale="85000" lnSpcReduction="20000"/>
          </a:bodyPr>
          <a:lstStyle/>
          <a:p>
            <a:pPr marL="0" lvl="1" indent="0">
              <a:buNone/>
            </a:pPr>
            <a:r>
              <a:rPr lang="en-US" b="1" dirty="0">
                <a:solidFill>
                  <a:srgbClr val="002060"/>
                </a:solidFill>
                <a:latin typeface="Times New Roman" panose="02020603050405020304" pitchFamily="18" charset="0"/>
                <a:cs typeface="Times New Roman" panose="02020603050405020304" pitchFamily="18" charset="0"/>
              </a:rPr>
              <a:t>Data flow architecture </a:t>
            </a:r>
            <a:r>
              <a:rPr lang="en-US" b="1" dirty="0">
                <a:solidFill>
                  <a:srgbClr val="0070C0"/>
                </a:solidFill>
                <a:latin typeface="Times New Roman" panose="02020603050405020304" pitchFamily="18" charset="0"/>
                <a:cs typeface="Times New Roman" panose="02020603050405020304" pitchFamily="18" charset="0"/>
              </a:rPr>
              <a:t>(Tagged-token dataflow computer</a:t>
            </a:r>
            <a:r>
              <a:rPr lang="en-US" b="1" dirty="0" smtClean="0">
                <a:solidFill>
                  <a:srgbClr val="0070C0"/>
                </a:solidFill>
                <a:latin typeface="Times New Roman" panose="02020603050405020304" pitchFamily="18" charset="0"/>
                <a:cs typeface="Times New Roman" panose="02020603050405020304" pitchFamily="18" charset="0"/>
              </a:rPr>
              <a:t>) contd..</a:t>
            </a:r>
            <a:endParaRPr lang="en-US" b="1" dirty="0">
              <a:solidFill>
                <a:srgbClr val="0070C0"/>
              </a:solidFill>
              <a:latin typeface="Times New Roman" panose="02020603050405020304" pitchFamily="18" charset="0"/>
              <a:cs typeface="Times New Roman" panose="02020603050405020304" pitchFamily="18" charset="0"/>
            </a:endParaRPr>
          </a:p>
          <a:p>
            <a:r>
              <a:rPr lang="en-US" sz="2400" b="1" dirty="0" smtClean="0">
                <a:solidFill>
                  <a:srgbClr val="C00000"/>
                </a:solidFill>
                <a:latin typeface="Times New Roman" panose="02020603050405020304" pitchFamily="18" charset="0"/>
                <a:ea typeface="+mj-ea"/>
                <a:cs typeface="Times New Roman" panose="02020603050405020304" pitchFamily="18" charset="0"/>
              </a:rPr>
              <a:t>The </a:t>
            </a:r>
            <a:r>
              <a:rPr lang="en-US" sz="2400" b="1" dirty="0" err="1">
                <a:solidFill>
                  <a:srgbClr val="C00000"/>
                </a:solidFill>
                <a:latin typeface="Times New Roman" panose="02020603050405020304" pitchFamily="18" charset="0"/>
                <a:ea typeface="+mj-ea"/>
                <a:cs typeface="Times New Roman" panose="02020603050405020304" pitchFamily="18" charset="0"/>
              </a:rPr>
              <a:t>Arvind</a:t>
            </a:r>
            <a:r>
              <a:rPr lang="en-US" sz="2400" b="1" dirty="0">
                <a:solidFill>
                  <a:srgbClr val="C00000"/>
                </a:solidFill>
                <a:latin typeface="Times New Roman" panose="02020603050405020304" pitchFamily="18" charset="0"/>
                <a:ea typeface="+mj-ea"/>
                <a:cs typeface="Times New Roman" panose="02020603050405020304" pitchFamily="18" charset="0"/>
              </a:rPr>
              <a:t> machine (MIT) has N PEs and an </a:t>
            </a:r>
            <a:r>
              <a:rPr lang="en-US" sz="2400" b="1" dirty="0" smtClean="0">
                <a:solidFill>
                  <a:srgbClr val="C00000"/>
                </a:solidFill>
                <a:latin typeface="Times New Roman" panose="02020603050405020304" pitchFamily="18" charset="0"/>
                <a:ea typeface="+mj-ea"/>
                <a:cs typeface="Times New Roman" panose="02020603050405020304" pitchFamily="18" charset="0"/>
              </a:rPr>
              <a:t>n-by-n </a:t>
            </a:r>
            <a:r>
              <a:rPr lang="en-US" sz="2400" b="1" dirty="0">
                <a:solidFill>
                  <a:srgbClr val="C00000"/>
                </a:solidFill>
                <a:latin typeface="Times New Roman" panose="02020603050405020304" pitchFamily="18" charset="0"/>
                <a:ea typeface="+mj-ea"/>
                <a:cs typeface="Times New Roman" panose="02020603050405020304" pitchFamily="18" charset="0"/>
              </a:rPr>
              <a:t>interconnection network. </a:t>
            </a:r>
          </a:p>
          <a:p>
            <a:r>
              <a:rPr lang="en-US" sz="2400" b="1" dirty="0" smtClean="0">
                <a:solidFill>
                  <a:srgbClr val="002060"/>
                </a:solidFill>
                <a:latin typeface="Times New Roman" panose="02020603050405020304" pitchFamily="18" charset="0"/>
                <a:ea typeface="+mj-ea"/>
                <a:cs typeface="Times New Roman" panose="02020603050405020304" pitchFamily="18" charset="0"/>
              </a:rPr>
              <a:t>Each </a:t>
            </a:r>
            <a:r>
              <a:rPr lang="en-US" sz="2400" b="1" dirty="0">
                <a:solidFill>
                  <a:srgbClr val="002060"/>
                </a:solidFill>
                <a:latin typeface="Times New Roman" panose="02020603050405020304" pitchFamily="18" charset="0"/>
                <a:ea typeface="+mj-ea"/>
                <a:cs typeface="Times New Roman" panose="02020603050405020304" pitchFamily="18" charset="0"/>
              </a:rPr>
              <a:t>PE has a token-matching mechanism that dispatches only instructions with data tokens available. </a:t>
            </a:r>
          </a:p>
          <a:p>
            <a:r>
              <a:rPr lang="en-US" sz="2400" b="1" dirty="0" smtClean="0">
                <a:solidFill>
                  <a:srgbClr val="C00000"/>
                </a:solidFill>
                <a:latin typeface="Times New Roman" panose="02020603050405020304" pitchFamily="18" charset="0"/>
                <a:ea typeface="+mj-ea"/>
                <a:cs typeface="Times New Roman" panose="02020603050405020304" pitchFamily="18" charset="0"/>
              </a:rPr>
              <a:t>Each </a:t>
            </a:r>
            <a:r>
              <a:rPr lang="en-US" sz="2400" b="1" dirty="0">
                <a:solidFill>
                  <a:srgbClr val="C00000"/>
                </a:solidFill>
                <a:latin typeface="Times New Roman" panose="02020603050405020304" pitchFamily="18" charset="0"/>
                <a:ea typeface="+mj-ea"/>
                <a:cs typeface="Times New Roman" panose="02020603050405020304" pitchFamily="18" charset="0"/>
              </a:rPr>
              <a:t>datum is tagged with </a:t>
            </a:r>
          </a:p>
          <a:p>
            <a:pPr lvl="1">
              <a:buFont typeface="Wingdings" panose="05000000000000000000" pitchFamily="2" charset="2"/>
              <a:buChar char="Ø"/>
            </a:pPr>
            <a:r>
              <a:rPr lang="en-US" sz="2100" b="1" dirty="0" smtClean="0">
                <a:solidFill>
                  <a:srgbClr val="0070C0"/>
                </a:solidFill>
                <a:latin typeface="Times New Roman" panose="02020603050405020304" pitchFamily="18" charset="0"/>
                <a:ea typeface="+mj-ea"/>
                <a:cs typeface="Times New Roman" panose="02020603050405020304" pitchFamily="18" charset="0"/>
              </a:rPr>
              <a:t>address </a:t>
            </a:r>
            <a:r>
              <a:rPr lang="en-US" sz="2100" b="1" dirty="0">
                <a:solidFill>
                  <a:srgbClr val="0070C0"/>
                </a:solidFill>
                <a:latin typeface="Times New Roman" panose="02020603050405020304" pitchFamily="18" charset="0"/>
                <a:ea typeface="+mj-ea"/>
                <a:cs typeface="Times New Roman" panose="02020603050405020304" pitchFamily="18" charset="0"/>
              </a:rPr>
              <a:t>of instruction to which it belongs </a:t>
            </a:r>
          </a:p>
          <a:p>
            <a:pPr lvl="1">
              <a:buFont typeface="Wingdings" panose="05000000000000000000" pitchFamily="2" charset="2"/>
              <a:buChar char="Ø"/>
            </a:pPr>
            <a:r>
              <a:rPr lang="en-US" sz="2100" b="1" dirty="0" smtClean="0">
                <a:solidFill>
                  <a:srgbClr val="0070C0"/>
                </a:solidFill>
                <a:latin typeface="Times New Roman" panose="02020603050405020304" pitchFamily="18" charset="0"/>
                <a:ea typeface="+mj-ea"/>
                <a:cs typeface="Times New Roman" panose="02020603050405020304" pitchFamily="18" charset="0"/>
              </a:rPr>
              <a:t>context </a:t>
            </a:r>
            <a:r>
              <a:rPr lang="en-US" sz="2100" b="1" dirty="0">
                <a:solidFill>
                  <a:srgbClr val="0070C0"/>
                </a:solidFill>
                <a:latin typeface="Times New Roman" panose="02020603050405020304" pitchFamily="18" charset="0"/>
                <a:ea typeface="+mj-ea"/>
                <a:cs typeface="Times New Roman" panose="02020603050405020304" pitchFamily="18" charset="0"/>
              </a:rPr>
              <a:t>in which the instruction is being executed </a:t>
            </a:r>
          </a:p>
          <a:p>
            <a:r>
              <a:rPr lang="en-US" sz="2400" b="1" dirty="0">
                <a:solidFill>
                  <a:srgbClr val="002060"/>
                </a:solidFill>
                <a:latin typeface="Times New Roman" panose="02020603050405020304" pitchFamily="18" charset="0"/>
                <a:ea typeface="+mj-ea"/>
                <a:cs typeface="Times New Roman" panose="02020603050405020304" pitchFamily="18" charset="0"/>
              </a:rPr>
              <a:t>Tagged tokens enter PE through local path (pipelined), and can also be communicated to other PEs through the routing network. </a:t>
            </a:r>
          </a:p>
          <a:p>
            <a:r>
              <a:rPr lang="en-US" sz="2400" b="1" dirty="0" smtClean="0">
                <a:solidFill>
                  <a:srgbClr val="C00000"/>
                </a:solidFill>
                <a:latin typeface="Times New Roman" panose="02020603050405020304" pitchFamily="18" charset="0"/>
                <a:ea typeface="+mj-ea"/>
                <a:cs typeface="Times New Roman" panose="02020603050405020304" pitchFamily="18" charset="0"/>
              </a:rPr>
              <a:t>Instead of </a:t>
            </a:r>
            <a:r>
              <a:rPr lang="en-US" sz="2400" b="1" dirty="0">
                <a:solidFill>
                  <a:srgbClr val="C00000"/>
                </a:solidFill>
                <a:latin typeface="Times New Roman" panose="02020603050405020304" pitchFamily="18" charset="0"/>
                <a:cs typeface="Times New Roman" panose="02020603050405020304" pitchFamily="18" charset="0"/>
              </a:rPr>
              <a:t>program </a:t>
            </a:r>
            <a:r>
              <a:rPr lang="en-US" sz="2400" b="1" dirty="0" smtClean="0">
                <a:solidFill>
                  <a:srgbClr val="C00000"/>
                </a:solidFill>
                <a:latin typeface="Times New Roman" panose="02020603050405020304" pitchFamily="18" charset="0"/>
                <a:cs typeface="Times New Roman" panose="02020603050405020304" pitchFamily="18" charset="0"/>
              </a:rPr>
              <a:t>counter, </a:t>
            </a:r>
            <a:r>
              <a:rPr lang="en-US" sz="2400" b="1" dirty="0" smtClean="0">
                <a:solidFill>
                  <a:srgbClr val="C00000"/>
                </a:solidFill>
                <a:latin typeface="Times New Roman" panose="02020603050405020304" pitchFamily="18" charset="0"/>
                <a:ea typeface="+mj-ea"/>
                <a:cs typeface="Times New Roman" panose="02020603050405020304" pitchFamily="18" charset="0"/>
              </a:rPr>
              <a:t>Instruction </a:t>
            </a:r>
            <a:r>
              <a:rPr lang="en-US" sz="2400" b="1" dirty="0">
                <a:solidFill>
                  <a:srgbClr val="C00000"/>
                </a:solidFill>
                <a:latin typeface="Times New Roman" panose="02020603050405020304" pitchFamily="18" charset="0"/>
                <a:ea typeface="+mj-ea"/>
                <a:cs typeface="Times New Roman" panose="02020603050405020304" pitchFamily="18" charset="0"/>
              </a:rPr>
              <a:t>address(</a:t>
            </a:r>
            <a:r>
              <a:rPr lang="en-US" sz="2400" b="1" dirty="0" err="1">
                <a:solidFill>
                  <a:srgbClr val="C00000"/>
                </a:solidFill>
                <a:latin typeface="Times New Roman" panose="02020603050405020304" pitchFamily="18" charset="0"/>
                <a:ea typeface="+mj-ea"/>
                <a:cs typeface="Times New Roman" panose="02020603050405020304" pitchFamily="18" charset="0"/>
              </a:rPr>
              <a:t>es</a:t>
            </a:r>
            <a:r>
              <a:rPr lang="en-US" sz="2400" b="1" dirty="0">
                <a:solidFill>
                  <a:srgbClr val="C00000"/>
                </a:solidFill>
                <a:latin typeface="Times New Roman" panose="02020603050405020304" pitchFamily="18" charset="0"/>
                <a:ea typeface="+mj-ea"/>
                <a:cs typeface="Times New Roman" panose="02020603050405020304" pitchFamily="18" charset="0"/>
              </a:rPr>
              <a:t>) effectively </a:t>
            </a:r>
            <a:r>
              <a:rPr lang="en-US" sz="2400" b="1" dirty="0" smtClean="0">
                <a:solidFill>
                  <a:srgbClr val="C00000"/>
                </a:solidFill>
                <a:latin typeface="Times New Roman" panose="02020603050405020304" pitchFamily="18" charset="0"/>
                <a:ea typeface="+mj-ea"/>
                <a:cs typeface="Times New Roman" panose="02020603050405020304" pitchFamily="18" charset="0"/>
              </a:rPr>
              <a:t>used. </a:t>
            </a:r>
            <a:endParaRPr lang="en-US" sz="2400" b="1" dirty="0">
              <a:solidFill>
                <a:srgbClr val="C00000"/>
              </a:solidFill>
              <a:latin typeface="Times New Roman" panose="02020603050405020304" pitchFamily="18" charset="0"/>
              <a:ea typeface="+mj-ea"/>
              <a:cs typeface="Times New Roman" panose="02020603050405020304" pitchFamily="18" charset="0"/>
            </a:endParaRPr>
          </a:p>
          <a:p>
            <a:r>
              <a:rPr lang="en-US" sz="2400" b="1" dirty="0">
                <a:solidFill>
                  <a:srgbClr val="002060"/>
                </a:solidFill>
                <a:latin typeface="Times New Roman" panose="02020603050405020304" pitchFamily="18" charset="0"/>
                <a:ea typeface="+mj-ea"/>
                <a:cs typeface="Times New Roman" panose="02020603050405020304" pitchFamily="18" charset="0"/>
              </a:rPr>
              <a:t>Context identifier effectively </a:t>
            </a:r>
            <a:r>
              <a:rPr lang="en-US" sz="2400" b="1" dirty="0" smtClean="0">
                <a:solidFill>
                  <a:srgbClr val="002060"/>
                </a:solidFill>
                <a:latin typeface="Times New Roman" panose="02020603050405020304" pitchFamily="18" charset="0"/>
                <a:ea typeface="+mj-ea"/>
                <a:cs typeface="Times New Roman" panose="02020603050405020304" pitchFamily="18" charset="0"/>
              </a:rPr>
              <a:t>used instead of frame </a:t>
            </a:r>
            <a:r>
              <a:rPr lang="en-US" sz="2400" b="1" dirty="0">
                <a:solidFill>
                  <a:srgbClr val="002060"/>
                </a:solidFill>
                <a:latin typeface="Times New Roman" panose="02020603050405020304" pitchFamily="18" charset="0"/>
                <a:ea typeface="+mj-ea"/>
                <a:cs typeface="Times New Roman" panose="02020603050405020304" pitchFamily="18" charset="0"/>
              </a:rPr>
              <a:t>base </a:t>
            </a:r>
            <a:r>
              <a:rPr lang="en-US" sz="2400" b="1" dirty="0" smtClean="0">
                <a:solidFill>
                  <a:srgbClr val="002060"/>
                </a:solidFill>
                <a:latin typeface="Times New Roman" panose="02020603050405020304" pitchFamily="18" charset="0"/>
                <a:ea typeface="+mj-ea"/>
                <a:cs typeface="Times New Roman" panose="02020603050405020304" pitchFamily="18" charset="0"/>
              </a:rPr>
              <a:t>register. (Program counter and frame base registers are used  </a:t>
            </a:r>
            <a:r>
              <a:rPr lang="en-US" sz="2400" b="1" dirty="0">
                <a:solidFill>
                  <a:srgbClr val="002060"/>
                </a:solidFill>
                <a:latin typeface="Times New Roman" panose="02020603050405020304" pitchFamily="18" charset="0"/>
                <a:ea typeface="+mj-ea"/>
                <a:cs typeface="Times New Roman" panose="02020603050405020304" pitchFamily="18" charset="0"/>
              </a:rPr>
              <a:t>in a control flow </a:t>
            </a:r>
            <a:r>
              <a:rPr lang="en-US" sz="2400" b="1" dirty="0" smtClean="0">
                <a:solidFill>
                  <a:srgbClr val="002060"/>
                </a:solidFill>
                <a:latin typeface="Times New Roman" panose="02020603050405020304" pitchFamily="18" charset="0"/>
                <a:ea typeface="+mj-ea"/>
                <a:cs typeface="Times New Roman" panose="02020603050405020304" pitchFamily="18" charset="0"/>
              </a:rPr>
              <a:t>machine) </a:t>
            </a:r>
            <a:endParaRPr lang="en-US" sz="2400" b="1" dirty="0">
              <a:solidFill>
                <a:srgbClr val="002060"/>
              </a:solidFill>
              <a:latin typeface="Times New Roman" panose="02020603050405020304" pitchFamily="18" charset="0"/>
              <a:ea typeface="+mj-ea"/>
              <a:cs typeface="Times New Roman" panose="02020603050405020304" pitchFamily="18" charset="0"/>
            </a:endParaRPr>
          </a:p>
          <a:p>
            <a:r>
              <a:rPr lang="en-US" sz="2400" b="1" dirty="0" smtClean="0">
                <a:solidFill>
                  <a:srgbClr val="C00000"/>
                </a:solidFill>
                <a:latin typeface="Times New Roman" panose="02020603050405020304" pitchFamily="18" charset="0"/>
                <a:ea typeface="+mj-ea"/>
                <a:cs typeface="Times New Roman" panose="02020603050405020304" pitchFamily="18" charset="0"/>
              </a:rPr>
              <a:t>Since </a:t>
            </a:r>
            <a:r>
              <a:rPr lang="en-US" sz="2400" b="1" dirty="0">
                <a:solidFill>
                  <a:srgbClr val="C00000"/>
                </a:solidFill>
                <a:latin typeface="Times New Roman" panose="02020603050405020304" pitchFamily="18" charset="0"/>
                <a:ea typeface="+mj-ea"/>
                <a:cs typeface="Times New Roman" panose="02020603050405020304" pitchFamily="18" charset="0"/>
              </a:rPr>
              <a:t>the dataflow machine matches the data tags from one instruction with successors, synchronized instruction execution is implicit. </a:t>
            </a:r>
            <a:endParaRPr lang="en-US" sz="2400" b="1" dirty="0" smtClean="0">
              <a:solidFill>
                <a:srgbClr val="C00000"/>
              </a:solidFill>
              <a:latin typeface="Times New Roman" panose="02020603050405020304" pitchFamily="18" charset="0"/>
              <a:ea typeface="+mj-ea"/>
              <a:cs typeface="Times New Roman" panose="02020603050405020304" pitchFamily="18" charset="0"/>
            </a:endParaRPr>
          </a:p>
          <a:p>
            <a:r>
              <a:rPr lang="en-US" sz="2400" b="1" dirty="0">
                <a:solidFill>
                  <a:srgbClr val="002060"/>
                </a:solidFill>
                <a:latin typeface="Times New Roman" panose="02020603050405020304" pitchFamily="18" charset="0"/>
                <a:ea typeface="+mj-ea"/>
                <a:cs typeface="Times New Roman" panose="02020603050405020304" pitchFamily="18" charset="0"/>
              </a:rPr>
              <a:t>An I-structure in each PE is provided to eliminate excessive copying of data structures. </a:t>
            </a:r>
          </a:p>
          <a:p>
            <a:r>
              <a:rPr lang="en-US" sz="2400" b="1" dirty="0">
                <a:solidFill>
                  <a:srgbClr val="C00000"/>
                </a:solidFill>
                <a:latin typeface="Times New Roman" panose="02020603050405020304" pitchFamily="18" charset="0"/>
                <a:ea typeface="+mj-ea"/>
                <a:cs typeface="Times New Roman" panose="02020603050405020304" pitchFamily="18" charset="0"/>
              </a:rPr>
              <a:t>Each word of the I-structure has a </a:t>
            </a:r>
            <a:r>
              <a:rPr lang="en-US" sz="2400" b="1" dirty="0">
                <a:solidFill>
                  <a:srgbClr val="0070C0"/>
                </a:solidFill>
                <a:latin typeface="Times New Roman" panose="02020603050405020304" pitchFamily="18" charset="0"/>
                <a:ea typeface="+mj-ea"/>
                <a:cs typeface="Times New Roman" panose="02020603050405020304" pitchFamily="18" charset="0"/>
              </a:rPr>
              <a:t>two-bit tag </a:t>
            </a:r>
            <a:r>
              <a:rPr lang="en-US" sz="2400" b="1" dirty="0">
                <a:solidFill>
                  <a:srgbClr val="C00000"/>
                </a:solidFill>
                <a:latin typeface="Times New Roman" panose="02020603050405020304" pitchFamily="18" charset="0"/>
                <a:ea typeface="+mj-ea"/>
                <a:cs typeface="Times New Roman" panose="02020603050405020304" pitchFamily="18" charset="0"/>
              </a:rPr>
              <a:t>indicating whether the value </a:t>
            </a:r>
            <a:r>
              <a:rPr lang="en-US" sz="2400" b="1" dirty="0">
                <a:solidFill>
                  <a:srgbClr val="0070C0"/>
                </a:solidFill>
                <a:latin typeface="Times New Roman" panose="02020603050405020304" pitchFamily="18" charset="0"/>
                <a:ea typeface="+mj-ea"/>
                <a:cs typeface="Times New Roman" panose="02020603050405020304" pitchFamily="18" charset="0"/>
              </a:rPr>
              <a:t>is empty, full or has pending read requests. </a:t>
            </a:r>
          </a:p>
          <a:p>
            <a:r>
              <a:rPr lang="en-US" sz="2400" b="1" dirty="0">
                <a:solidFill>
                  <a:srgbClr val="002060"/>
                </a:solidFill>
                <a:latin typeface="Times New Roman" panose="02020603050405020304" pitchFamily="18" charset="0"/>
                <a:ea typeface="+mj-ea"/>
                <a:cs typeface="Times New Roman" panose="02020603050405020304" pitchFamily="18" charset="0"/>
              </a:rPr>
              <a:t>This is a retreat from the pure dataflow approach. </a:t>
            </a:r>
          </a:p>
          <a:p>
            <a:r>
              <a:rPr lang="en-US" sz="2400" b="1" dirty="0">
                <a:solidFill>
                  <a:srgbClr val="C00000"/>
                </a:solidFill>
                <a:latin typeface="Times New Roman" panose="02020603050405020304" pitchFamily="18" charset="0"/>
                <a:ea typeface="+mj-ea"/>
                <a:cs typeface="Times New Roman" panose="02020603050405020304" pitchFamily="18" charset="0"/>
              </a:rPr>
              <a:t>Special compiler technology needed for dataflow machines. </a:t>
            </a:r>
          </a:p>
          <a:p>
            <a:endParaRPr lang="en-US" sz="2400" b="1" dirty="0">
              <a:solidFill>
                <a:srgbClr val="C00000"/>
              </a:solidFill>
              <a:latin typeface="Times New Roman" panose="02020603050405020304" pitchFamily="18" charset="0"/>
              <a:ea typeface="+mj-ea"/>
              <a:cs typeface="Times New Roman" panose="02020603050405020304" pitchFamily="18" charset="0"/>
            </a:endParaRPr>
          </a:p>
          <a:p>
            <a:pPr marL="0" lvl="1" indent="0">
              <a:buNone/>
            </a:pPr>
            <a:endParaRPr lang="en-US" b="1" dirty="0">
              <a:solidFill>
                <a:srgbClr val="002060"/>
              </a:solidFill>
              <a:latin typeface="Times New Roman" panose="02020603050405020304" pitchFamily="18" charset="0"/>
              <a:ea typeface="+mj-ea"/>
              <a:cs typeface="Times New Roman" panose="02020603050405020304" pitchFamily="18" charset="0"/>
            </a:endParaRPr>
          </a:p>
          <a:p>
            <a:pPr marL="0" lvl="1" indent="0">
              <a:buNone/>
            </a:pPr>
            <a:endParaRPr lang="en-US" sz="2000" b="1" dirty="0">
              <a:solidFill>
                <a:srgbClr val="002060"/>
              </a:solidFill>
              <a:latin typeface="Times New Roman" panose="02020603050405020304" pitchFamily="18" charset="0"/>
              <a:cs typeface="Times New Roman" panose="02020603050405020304" pitchFamily="18" charset="0"/>
            </a:endParaRPr>
          </a:p>
        </p:txBody>
      </p:sp>
      <p:sp>
        <p:nvSpPr>
          <p:cNvPr id="11" name="Title 1"/>
          <p:cNvSpPr txBox="1">
            <a:spLocks/>
          </p:cNvSpPr>
          <p:nvPr/>
        </p:nvSpPr>
        <p:spPr>
          <a:xfrm>
            <a:off x="2589489" y="475803"/>
            <a:ext cx="7588553" cy="3731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400" b="1" smtClean="0">
                <a:solidFill>
                  <a:srgbClr val="002060"/>
                </a:solidFill>
                <a:latin typeface="Times New Roman" panose="02020603050405020304" pitchFamily="18" charset="0"/>
                <a:cs typeface="Times New Roman" panose="02020603050405020304" pitchFamily="18" charset="0"/>
              </a:rPr>
              <a:t/>
            </a:r>
            <a:br>
              <a:rPr lang="en-IN" sz="2400" b="1" smtClean="0">
                <a:solidFill>
                  <a:srgbClr val="002060"/>
                </a:solidFill>
                <a:latin typeface="Times New Roman" panose="02020603050405020304" pitchFamily="18" charset="0"/>
                <a:cs typeface="Times New Roman" panose="02020603050405020304" pitchFamily="18" charset="0"/>
              </a:rPr>
            </a:br>
            <a:r>
              <a:rPr lang="en-IN" sz="2000" b="1" smtClean="0">
                <a:solidFill>
                  <a:srgbClr val="002060"/>
                </a:solidFill>
                <a:latin typeface="Times New Roman" panose="02020603050405020304" pitchFamily="18" charset="0"/>
                <a:cs typeface="Times New Roman" panose="02020603050405020304" pitchFamily="18" charset="0"/>
              </a:rPr>
              <a:t>Module 1 - </a:t>
            </a:r>
            <a:r>
              <a:rPr lang="en-IN" sz="2000" b="1" smtClean="0">
                <a:solidFill>
                  <a:srgbClr val="C00000"/>
                </a:solidFill>
                <a:latin typeface="Times New Roman" panose="02020603050405020304" pitchFamily="18" charset="0"/>
                <a:cs typeface="Times New Roman" panose="02020603050405020304" pitchFamily="18" charset="0"/>
              </a:rPr>
              <a:t>Theory of Parallelism </a:t>
            </a:r>
            <a:br>
              <a:rPr lang="en-IN" sz="2000" b="1" smtClean="0">
                <a:solidFill>
                  <a:srgbClr val="C00000"/>
                </a:solidFill>
                <a:latin typeface="Times New Roman" panose="02020603050405020304" pitchFamily="18" charset="0"/>
                <a:cs typeface="Times New Roman" panose="02020603050405020304" pitchFamily="18" charset="0"/>
              </a:rPr>
            </a:br>
            <a:r>
              <a:rPr lang="en-IN" sz="2400" b="1" smtClean="0">
                <a:solidFill>
                  <a:srgbClr val="0070C0"/>
                </a:solidFill>
                <a:latin typeface="Times New Roman" panose="02020603050405020304" pitchFamily="18" charset="0"/>
                <a:cs typeface="Times New Roman" panose="02020603050405020304" pitchFamily="18" charset="0"/>
              </a:rPr>
              <a:t>Program Flow Mechanisms </a:t>
            </a:r>
            <a:r>
              <a:rPr lang="en-IN" sz="2000" b="1" smtClean="0">
                <a:solidFill>
                  <a:srgbClr val="0070C0"/>
                </a:solidFill>
                <a:latin typeface="Times New Roman" panose="02020603050405020304" pitchFamily="18" charset="0"/>
                <a:cs typeface="Times New Roman" panose="02020603050405020304" pitchFamily="18" charset="0"/>
              </a:rPr>
              <a:t/>
            </a:r>
            <a:br>
              <a:rPr lang="en-IN" sz="2000" b="1" smtClean="0">
                <a:solidFill>
                  <a:srgbClr val="0070C0"/>
                </a:solidFill>
                <a:latin typeface="Times New Roman" panose="02020603050405020304" pitchFamily="18" charset="0"/>
                <a:cs typeface="Times New Roman" panose="02020603050405020304" pitchFamily="18" charset="0"/>
              </a:rPr>
            </a:br>
            <a:r>
              <a:rPr lang="en-IN" sz="2000" b="1" smtClean="0">
                <a:solidFill>
                  <a:srgbClr val="C00000"/>
                </a:solidFill>
                <a:latin typeface="Times New Roman" panose="02020603050405020304" pitchFamily="18" charset="0"/>
                <a:cs typeface="Times New Roman" panose="02020603050405020304" pitchFamily="18" charset="0"/>
              </a:rPr>
              <a:t/>
            </a:r>
            <a:br>
              <a:rPr lang="en-IN" sz="2000" b="1" smtClean="0">
                <a:solidFill>
                  <a:srgbClr val="C00000"/>
                </a:solidFill>
                <a:latin typeface="Times New Roman" panose="02020603050405020304" pitchFamily="18" charset="0"/>
                <a:cs typeface="Times New Roman" panose="02020603050405020304" pitchFamily="18" charset="0"/>
              </a:rPr>
            </a:br>
            <a:r>
              <a:rPr lang="en-IN" sz="2000" b="1" smtClean="0">
                <a:solidFill>
                  <a:srgbClr val="C00000"/>
                </a:solidFill>
                <a:latin typeface="Times New Roman" panose="02020603050405020304" pitchFamily="18" charset="0"/>
                <a:cs typeface="Times New Roman" panose="02020603050405020304" pitchFamily="18" charset="0"/>
              </a:rPr>
              <a:t/>
            </a:r>
            <a:br>
              <a:rPr lang="en-IN" sz="2000" b="1"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xmlns="" val="310717133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424" y="-7212"/>
            <a:ext cx="673243" cy="643901"/>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0799" y="36595"/>
            <a:ext cx="625785" cy="62578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91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709103"/>
            <a:ext cx="12192000" cy="5545201"/>
          </a:xfrm>
        </p:spPr>
        <p:txBody>
          <a:bodyPr>
            <a:normAutofit/>
          </a:bodyPr>
          <a:lstStyle/>
          <a:p>
            <a:pPr marL="0" lvl="1" indent="0">
              <a:buNone/>
            </a:pPr>
            <a:r>
              <a:rPr lang="en-US" b="1" dirty="0" smtClean="0">
                <a:solidFill>
                  <a:srgbClr val="0070C0"/>
                </a:solidFill>
                <a:latin typeface="Times New Roman" panose="02020603050405020304" pitchFamily="18" charset="0"/>
                <a:cs typeface="Times New Roman" panose="02020603050405020304" pitchFamily="18" charset="0"/>
              </a:rPr>
              <a:t>3. Demand driven mechanism</a:t>
            </a:r>
          </a:p>
          <a:p>
            <a:pPr algn="just"/>
            <a:r>
              <a:rPr lang="en-US" sz="2000" b="1" dirty="0">
                <a:solidFill>
                  <a:srgbClr val="002060"/>
                </a:solidFill>
                <a:latin typeface="Times New Roman" panose="02020603050405020304" pitchFamily="18" charset="0"/>
                <a:ea typeface="+mj-ea"/>
                <a:cs typeface="Times New Roman" panose="02020603050405020304" pitchFamily="18" charset="0"/>
              </a:rPr>
              <a:t>Reduction computers are based on demand–driven mechanism which initiates the an operation based on the demand for its results by other computation.</a:t>
            </a:r>
          </a:p>
          <a:p>
            <a:r>
              <a:rPr lang="en-US" sz="2000" b="1" dirty="0" smtClean="0">
                <a:solidFill>
                  <a:srgbClr val="C00000"/>
                </a:solidFill>
                <a:latin typeface="Times New Roman" panose="02020603050405020304" pitchFamily="18" charset="0"/>
                <a:ea typeface="+mj-ea"/>
                <a:cs typeface="Times New Roman" panose="02020603050405020304" pitchFamily="18" charset="0"/>
              </a:rPr>
              <a:t>Demand-driven </a:t>
            </a:r>
            <a:r>
              <a:rPr lang="en-US" sz="2000" b="1" dirty="0">
                <a:solidFill>
                  <a:srgbClr val="C00000"/>
                </a:solidFill>
                <a:latin typeface="Times New Roman" panose="02020603050405020304" pitchFamily="18" charset="0"/>
                <a:ea typeface="+mj-ea"/>
                <a:cs typeface="Times New Roman" panose="02020603050405020304" pitchFamily="18" charset="0"/>
              </a:rPr>
              <a:t>machines take a top-down approach, attempting to execute the instruction (a demander) that yields the final result. </a:t>
            </a:r>
          </a:p>
          <a:p>
            <a:r>
              <a:rPr lang="en-US" sz="2000" b="1" dirty="0">
                <a:solidFill>
                  <a:srgbClr val="002060"/>
                </a:solidFill>
                <a:latin typeface="Times New Roman" panose="02020603050405020304" pitchFamily="18" charset="0"/>
                <a:ea typeface="+mj-ea"/>
                <a:cs typeface="Times New Roman" panose="02020603050405020304" pitchFamily="18" charset="0"/>
              </a:rPr>
              <a:t>This triggers the execution of instructions that yield its operands, and so forth. </a:t>
            </a:r>
          </a:p>
          <a:p>
            <a:r>
              <a:rPr lang="en-US" sz="2000" b="1" dirty="0">
                <a:solidFill>
                  <a:srgbClr val="C00000"/>
                </a:solidFill>
                <a:latin typeface="Times New Roman" panose="02020603050405020304" pitchFamily="18" charset="0"/>
                <a:ea typeface="+mj-ea"/>
                <a:cs typeface="Times New Roman" panose="02020603050405020304" pitchFamily="18" charset="0"/>
              </a:rPr>
              <a:t>The demand-driven approach matches naturally with functional programming languages (e.g. LISP and SCHEME). </a:t>
            </a:r>
            <a:endParaRPr lang="en-US" sz="2000" b="1" dirty="0" smtClean="0">
              <a:solidFill>
                <a:srgbClr val="C00000"/>
              </a:solidFill>
              <a:latin typeface="Times New Roman" panose="02020603050405020304" pitchFamily="18" charset="0"/>
              <a:ea typeface="+mj-ea"/>
              <a:cs typeface="Times New Roman" panose="02020603050405020304" pitchFamily="18" charset="0"/>
            </a:endParaRPr>
          </a:p>
          <a:p>
            <a:r>
              <a:rPr lang="en-US" sz="2000" b="1" dirty="0" smtClean="0">
                <a:solidFill>
                  <a:srgbClr val="C00000"/>
                </a:solidFill>
                <a:latin typeface="Times New Roman" panose="02020603050405020304" pitchFamily="18" charset="0"/>
                <a:ea typeface="+mj-ea"/>
                <a:cs typeface="Times New Roman" panose="02020603050405020304" pitchFamily="18" charset="0"/>
              </a:rPr>
              <a:t>Example: Consider the evaluation of a nested arithmetic expression </a:t>
            </a:r>
          </a:p>
          <a:p>
            <a:pPr marL="0" indent="0">
              <a:buNone/>
            </a:pPr>
            <a:r>
              <a:rPr lang="en-US" sz="2000" b="1" smtClean="0">
                <a:solidFill>
                  <a:srgbClr val="C00000"/>
                </a:solidFill>
                <a:latin typeface="Times New Roman" panose="02020603050405020304" pitchFamily="18" charset="0"/>
                <a:ea typeface="+mj-ea"/>
                <a:cs typeface="Times New Roman" panose="02020603050405020304" pitchFamily="18" charset="0"/>
              </a:rPr>
              <a:t>                            </a:t>
            </a:r>
            <a:r>
              <a:rPr lang="en-US" sz="2000" b="1" dirty="0" smtClean="0">
                <a:solidFill>
                  <a:srgbClr val="C00000"/>
                </a:solidFill>
                <a:latin typeface="Times New Roman" panose="02020603050405020304" pitchFamily="18" charset="0"/>
                <a:ea typeface="+mj-ea"/>
                <a:cs typeface="Times New Roman" panose="02020603050405020304" pitchFamily="18" charset="0"/>
              </a:rPr>
              <a:t>a</a:t>
            </a:r>
            <a:r>
              <a:rPr lang="en-US" sz="2000" b="1" smtClean="0">
                <a:solidFill>
                  <a:srgbClr val="C00000"/>
                </a:solidFill>
                <a:latin typeface="Times New Roman" panose="02020603050405020304" pitchFamily="18" charset="0"/>
                <a:ea typeface="+mj-ea"/>
                <a:cs typeface="Times New Roman" panose="02020603050405020304" pitchFamily="18" charset="0"/>
              </a:rPr>
              <a:t>=((b+1)*</a:t>
            </a:r>
            <a:r>
              <a:rPr lang="en-US" sz="2000" b="1" dirty="0" smtClean="0">
                <a:solidFill>
                  <a:srgbClr val="C00000"/>
                </a:solidFill>
                <a:latin typeface="Times New Roman" panose="02020603050405020304" pitchFamily="18" charset="0"/>
                <a:ea typeface="+mj-ea"/>
                <a:cs typeface="Times New Roman" panose="02020603050405020304" pitchFamily="18" charset="0"/>
              </a:rPr>
              <a:t>c-(d/e))</a:t>
            </a:r>
          </a:p>
          <a:p>
            <a:r>
              <a:rPr lang="en-US" sz="2000" b="1" dirty="0" smtClean="0">
                <a:solidFill>
                  <a:srgbClr val="0070C0"/>
                </a:solidFill>
                <a:latin typeface="Times New Roman" panose="02020603050405020304" pitchFamily="18" charset="0"/>
                <a:ea typeface="+mj-ea"/>
                <a:cs typeface="Times New Roman" panose="02020603050405020304" pitchFamily="18" charset="0"/>
              </a:rPr>
              <a:t>In demand driven computation chooses top-down approach by first demanding the value of </a:t>
            </a:r>
            <a:r>
              <a:rPr lang="en-US" sz="2000" b="1" dirty="0" smtClean="0">
                <a:solidFill>
                  <a:srgbClr val="FF0000"/>
                </a:solidFill>
                <a:latin typeface="Times New Roman" panose="02020603050405020304" pitchFamily="18" charset="0"/>
                <a:ea typeface="+mj-ea"/>
                <a:cs typeface="Times New Roman" panose="02020603050405020304" pitchFamily="18" charset="0"/>
              </a:rPr>
              <a:t>a</a:t>
            </a:r>
          </a:p>
          <a:p>
            <a:r>
              <a:rPr lang="en-US" sz="2000" b="1" dirty="0" smtClean="0">
                <a:solidFill>
                  <a:srgbClr val="0070C0"/>
                </a:solidFill>
                <a:latin typeface="Times New Roman" panose="02020603050405020304" pitchFamily="18" charset="0"/>
                <a:ea typeface="+mj-ea"/>
                <a:cs typeface="Times New Roman" panose="02020603050405020304" pitchFamily="18" charset="0"/>
              </a:rPr>
              <a:t>Demanding value of a triggers the demand for evaluating the next level expression </a:t>
            </a:r>
            <a:r>
              <a:rPr lang="en-US" sz="2000" b="1" dirty="0">
                <a:solidFill>
                  <a:srgbClr val="FF0000"/>
                </a:solidFill>
                <a:latin typeface="Times New Roman" panose="02020603050405020304" pitchFamily="18" charset="0"/>
                <a:ea typeface="+mj-ea"/>
                <a:cs typeface="Times New Roman" panose="02020603050405020304" pitchFamily="18" charset="0"/>
              </a:rPr>
              <a:t>(b+1)*c and d/e</a:t>
            </a:r>
          </a:p>
          <a:p>
            <a:r>
              <a:rPr lang="en-US" sz="2000" b="1" dirty="0" smtClean="0">
                <a:solidFill>
                  <a:srgbClr val="0070C0"/>
                </a:solidFill>
                <a:latin typeface="Times New Roman" panose="02020603050405020304" pitchFamily="18" charset="0"/>
                <a:cs typeface="Times New Roman" panose="02020603050405020304" pitchFamily="18" charset="0"/>
              </a:rPr>
              <a:t>To evaluate </a:t>
            </a:r>
            <a:r>
              <a:rPr lang="en-US" sz="2000" b="1" dirty="0">
                <a:solidFill>
                  <a:srgbClr val="FF0000"/>
                </a:solidFill>
                <a:latin typeface="Times New Roman" panose="02020603050405020304" pitchFamily="18" charset="0"/>
                <a:ea typeface="+mj-ea"/>
                <a:cs typeface="Times New Roman" panose="02020603050405020304" pitchFamily="18" charset="0"/>
              </a:rPr>
              <a:t>(b+1</a:t>
            </a:r>
            <a:r>
              <a:rPr lang="en-US" sz="2000" b="1" dirty="0" smtClean="0">
                <a:solidFill>
                  <a:srgbClr val="FF0000"/>
                </a:solidFill>
                <a:latin typeface="Times New Roman" panose="02020603050405020304" pitchFamily="18" charset="0"/>
                <a:ea typeface="+mj-ea"/>
                <a:cs typeface="Times New Roman" panose="02020603050405020304" pitchFamily="18" charset="0"/>
              </a:rPr>
              <a:t>)*c </a:t>
            </a:r>
            <a:r>
              <a:rPr lang="en-US" sz="2000" b="1" dirty="0" smtClean="0">
                <a:solidFill>
                  <a:srgbClr val="0070C0"/>
                </a:solidFill>
                <a:latin typeface="Times New Roman" panose="02020603050405020304" pitchFamily="18" charset="0"/>
                <a:cs typeface="Times New Roman" panose="02020603050405020304" pitchFamily="18" charset="0"/>
              </a:rPr>
              <a:t>triggers the evaluation of </a:t>
            </a:r>
            <a:r>
              <a:rPr lang="en-US" sz="2000" b="1" dirty="0">
                <a:solidFill>
                  <a:srgbClr val="FF0000"/>
                </a:solidFill>
                <a:latin typeface="Times New Roman" panose="02020603050405020304" pitchFamily="18" charset="0"/>
                <a:ea typeface="+mj-ea"/>
                <a:cs typeface="Times New Roman" panose="02020603050405020304" pitchFamily="18" charset="0"/>
              </a:rPr>
              <a:t>(b+1) </a:t>
            </a:r>
            <a:r>
              <a:rPr lang="en-US" sz="2000" b="1" dirty="0" smtClean="0">
                <a:solidFill>
                  <a:srgbClr val="0070C0"/>
                </a:solidFill>
                <a:latin typeface="Times New Roman" panose="02020603050405020304" pitchFamily="18" charset="0"/>
                <a:cs typeface="Times New Roman" panose="02020603050405020304" pitchFamily="18" charset="0"/>
              </a:rPr>
              <a:t>innermost expression.</a:t>
            </a:r>
          </a:p>
          <a:p>
            <a:r>
              <a:rPr lang="en-US" sz="2000" b="1" dirty="0" smtClean="0">
                <a:solidFill>
                  <a:srgbClr val="0070C0"/>
                </a:solidFill>
                <a:latin typeface="Times New Roman" panose="02020603050405020304" pitchFamily="18" charset="0"/>
                <a:cs typeface="Times New Roman" panose="02020603050405020304" pitchFamily="18" charset="0"/>
              </a:rPr>
              <a:t>Result are then </a:t>
            </a:r>
            <a:r>
              <a:rPr lang="en-US" sz="2000" b="1" dirty="0" smtClean="0">
                <a:solidFill>
                  <a:srgbClr val="FF0000"/>
                </a:solidFill>
                <a:latin typeface="Times New Roman" panose="02020603050405020304" pitchFamily="18" charset="0"/>
                <a:cs typeface="Times New Roman" panose="02020603050405020304" pitchFamily="18" charset="0"/>
              </a:rPr>
              <a:t>returned to nested demander </a:t>
            </a:r>
            <a:r>
              <a:rPr lang="en-US" sz="2000" b="1" dirty="0" smtClean="0">
                <a:solidFill>
                  <a:srgbClr val="0070C0"/>
                </a:solidFill>
                <a:latin typeface="Times New Roman" panose="02020603050405020304" pitchFamily="18" charset="0"/>
                <a:cs typeface="Times New Roman" panose="02020603050405020304" pitchFamily="18" charset="0"/>
              </a:rPr>
              <a:t>in the reverse order before </a:t>
            </a:r>
            <a:r>
              <a:rPr lang="en-US" sz="2000" b="1" dirty="0" smtClean="0">
                <a:solidFill>
                  <a:srgbClr val="FF0000"/>
                </a:solidFill>
                <a:latin typeface="Times New Roman" panose="02020603050405020304" pitchFamily="18" charset="0"/>
                <a:cs typeface="Times New Roman" panose="02020603050405020304" pitchFamily="18" charset="0"/>
              </a:rPr>
              <a:t>a</a:t>
            </a:r>
            <a:r>
              <a:rPr lang="en-US" sz="2000" b="1" dirty="0" smtClean="0">
                <a:solidFill>
                  <a:srgbClr val="0070C0"/>
                </a:solidFill>
                <a:latin typeface="Times New Roman" panose="02020603050405020304" pitchFamily="18" charset="0"/>
                <a:cs typeface="Times New Roman" panose="02020603050405020304" pitchFamily="18" charset="0"/>
              </a:rPr>
              <a:t> is evaluated. </a:t>
            </a:r>
            <a:endParaRPr lang="en-US" sz="2000" b="1" dirty="0">
              <a:solidFill>
                <a:srgbClr val="0070C0"/>
              </a:solidFill>
              <a:latin typeface="Times New Roman" panose="02020603050405020304" pitchFamily="18" charset="0"/>
              <a:cs typeface="Times New Roman" panose="02020603050405020304" pitchFamily="18" charset="0"/>
            </a:endParaRPr>
          </a:p>
          <a:p>
            <a:pPr marL="0" indent="0">
              <a:buNone/>
            </a:pPr>
            <a:endParaRPr lang="en-US" sz="2000" b="1" dirty="0">
              <a:solidFill>
                <a:srgbClr val="C00000"/>
              </a:solidFill>
              <a:latin typeface="Times New Roman" panose="02020603050405020304" pitchFamily="18" charset="0"/>
              <a:ea typeface="+mj-ea"/>
              <a:cs typeface="Times New Roman" panose="02020603050405020304" pitchFamily="18" charset="0"/>
            </a:endParaRPr>
          </a:p>
          <a:p>
            <a:pPr marL="0" lvl="1" indent="0">
              <a:buNone/>
            </a:pPr>
            <a:endParaRPr lang="en-US" b="1" dirty="0" smtClean="0">
              <a:solidFill>
                <a:srgbClr val="002060"/>
              </a:solidFill>
              <a:latin typeface="Times New Roman" panose="02020603050405020304" pitchFamily="18" charset="0"/>
              <a:cs typeface="Times New Roman" panose="02020603050405020304" pitchFamily="18" charset="0"/>
            </a:endParaRPr>
          </a:p>
          <a:p>
            <a:endParaRPr lang="en-US" sz="2400" b="1" dirty="0">
              <a:solidFill>
                <a:srgbClr val="C00000"/>
              </a:solidFill>
              <a:latin typeface="Times New Roman" panose="02020603050405020304" pitchFamily="18" charset="0"/>
              <a:ea typeface="+mj-ea"/>
              <a:cs typeface="Times New Roman" panose="02020603050405020304" pitchFamily="18" charset="0"/>
            </a:endParaRPr>
          </a:p>
          <a:p>
            <a:pPr marL="0" lvl="1" indent="0">
              <a:buNone/>
            </a:pPr>
            <a:endParaRPr lang="en-US" b="1" dirty="0">
              <a:solidFill>
                <a:srgbClr val="002060"/>
              </a:solidFill>
              <a:latin typeface="Times New Roman" panose="02020603050405020304" pitchFamily="18" charset="0"/>
              <a:ea typeface="+mj-ea"/>
              <a:cs typeface="Times New Roman" panose="02020603050405020304" pitchFamily="18" charset="0"/>
            </a:endParaRPr>
          </a:p>
          <a:p>
            <a:pPr marL="0" lvl="1" indent="0">
              <a:buNone/>
            </a:pPr>
            <a:endParaRPr lang="en-US" sz="2000" b="1" dirty="0">
              <a:solidFill>
                <a:srgbClr val="002060"/>
              </a:solidFill>
              <a:latin typeface="Times New Roman" panose="02020603050405020304" pitchFamily="18" charset="0"/>
              <a:cs typeface="Times New Roman" panose="02020603050405020304" pitchFamily="18" charset="0"/>
            </a:endParaRPr>
          </a:p>
        </p:txBody>
      </p:sp>
      <p:sp>
        <p:nvSpPr>
          <p:cNvPr id="11" name="Title 1"/>
          <p:cNvSpPr txBox="1">
            <a:spLocks/>
          </p:cNvSpPr>
          <p:nvPr/>
        </p:nvSpPr>
        <p:spPr>
          <a:xfrm>
            <a:off x="2589489" y="382214"/>
            <a:ext cx="7588553" cy="3731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400" b="1" smtClean="0">
                <a:solidFill>
                  <a:srgbClr val="002060"/>
                </a:solidFill>
                <a:latin typeface="Times New Roman" panose="02020603050405020304" pitchFamily="18" charset="0"/>
                <a:cs typeface="Times New Roman" panose="02020603050405020304" pitchFamily="18" charset="0"/>
              </a:rPr>
              <a:t/>
            </a:r>
            <a:br>
              <a:rPr lang="en-IN" sz="2400" b="1" smtClean="0">
                <a:solidFill>
                  <a:srgbClr val="002060"/>
                </a:solidFill>
                <a:latin typeface="Times New Roman" panose="02020603050405020304" pitchFamily="18" charset="0"/>
                <a:cs typeface="Times New Roman" panose="02020603050405020304" pitchFamily="18" charset="0"/>
              </a:rPr>
            </a:br>
            <a:r>
              <a:rPr lang="en-IN" sz="2000" b="1" smtClean="0">
                <a:solidFill>
                  <a:srgbClr val="002060"/>
                </a:solidFill>
                <a:latin typeface="Times New Roman" panose="02020603050405020304" pitchFamily="18" charset="0"/>
                <a:cs typeface="Times New Roman" panose="02020603050405020304" pitchFamily="18" charset="0"/>
              </a:rPr>
              <a:t>Module 1 - </a:t>
            </a:r>
            <a:r>
              <a:rPr lang="en-IN" sz="2000" b="1" smtClean="0">
                <a:solidFill>
                  <a:srgbClr val="C00000"/>
                </a:solidFill>
                <a:latin typeface="Times New Roman" panose="02020603050405020304" pitchFamily="18" charset="0"/>
                <a:cs typeface="Times New Roman" panose="02020603050405020304" pitchFamily="18" charset="0"/>
              </a:rPr>
              <a:t>Theory of Parallelism </a:t>
            </a:r>
            <a:br>
              <a:rPr lang="en-IN" sz="2000" b="1" smtClean="0">
                <a:solidFill>
                  <a:srgbClr val="C00000"/>
                </a:solidFill>
                <a:latin typeface="Times New Roman" panose="02020603050405020304" pitchFamily="18" charset="0"/>
                <a:cs typeface="Times New Roman" panose="02020603050405020304" pitchFamily="18" charset="0"/>
              </a:rPr>
            </a:br>
            <a:r>
              <a:rPr lang="en-IN" sz="2400" b="1" smtClean="0">
                <a:solidFill>
                  <a:srgbClr val="0070C0"/>
                </a:solidFill>
                <a:latin typeface="Times New Roman" panose="02020603050405020304" pitchFamily="18" charset="0"/>
                <a:cs typeface="Times New Roman" panose="02020603050405020304" pitchFamily="18" charset="0"/>
              </a:rPr>
              <a:t>Program Flow Mechanisms </a:t>
            </a:r>
            <a:r>
              <a:rPr lang="en-IN" sz="2000" b="1" smtClean="0">
                <a:solidFill>
                  <a:srgbClr val="0070C0"/>
                </a:solidFill>
                <a:latin typeface="Times New Roman" panose="02020603050405020304" pitchFamily="18" charset="0"/>
                <a:cs typeface="Times New Roman" panose="02020603050405020304" pitchFamily="18" charset="0"/>
              </a:rPr>
              <a:t/>
            </a:r>
            <a:br>
              <a:rPr lang="en-IN" sz="2000" b="1" smtClean="0">
                <a:solidFill>
                  <a:srgbClr val="0070C0"/>
                </a:solidFill>
                <a:latin typeface="Times New Roman" panose="02020603050405020304" pitchFamily="18" charset="0"/>
                <a:cs typeface="Times New Roman" panose="02020603050405020304" pitchFamily="18" charset="0"/>
              </a:rPr>
            </a:br>
            <a:r>
              <a:rPr lang="en-IN" sz="2000" b="1" smtClean="0">
                <a:solidFill>
                  <a:srgbClr val="C00000"/>
                </a:solidFill>
                <a:latin typeface="Times New Roman" panose="02020603050405020304" pitchFamily="18" charset="0"/>
                <a:cs typeface="Times New Roman" panose="02020603050405020304" pitchFamily="18" charset="0"/>
              </a:rPr>
              <a:t/>
            </a:r>
            <a:br>
              <a:rPr lang="en-IN" sz="2000" b="1" smtClean="0">
                <a:solidFill>
                  <a:srgbClr val="C00000"/>
                </a:solidFill>
                <a:latin typeface="Times New Roman" panose="02020603050405020304" pitchFamily="18" charset="0"/>
                <a:cs typeface="Times New Roman" panose="02020603050405020304" pitchFamily="18" charset="0"/>
              </a:rPr>
            </a:br>
            <a:r>
              <a:rPr lang="en-IN" sz="2000" b="1" smtClean="0">
                <a:solidFill>
                  <a:srgbClr val="C00000"/>
                </a:solidFill>
                <a:latin typeface="Times New Roman" panose="02020603050405020304" pitchFamily="18" charset="0"/>
                <a:cs typeface="Times New Roman" panose="02020603050405020304" pitchFamily="18" charset="0"/>
              </a:rPr>
              <a:t/>
            </a:r>
            <a:br>
              <a:rPr lang="en-IN" sz="2000" b="1"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xmlns="" val="289616636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424" y="-7212"/>
            <a:ext cx="673243" cy="643901"/>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0799" y="36595"/>
            <a:ext cx="625785" cy="62578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92</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709103"/>
            <a:ext cx="12192000" cy="5545201"/>
          </a:xfrm>
        </p:spPr>
        <p:txBody>
          <a:bodyPr>
            <a:normAutofit/>
          </a:bodyPr>
          <a:lstStyle/>
          <a:p>
            <a:pPr marL="0" lvl="1" indent="0">
              <a:buNone/>
            </a:pPr>
            <a:r>
              <a:rPr lang="en-US" b="1" dirty="0" smtClean="0">
                <a:solidFill>
                  <a:srgbClr val="0070C0"/>
                </a:solidFill>
                <a:latin typeface="Times New Roman" panose="02020603050405020304" pitchFamily="18" charset="0"/>
                <a:cs typeface="Times New Roman" panose="02020603050405020304" pitchFamily="18" charset="0"/>
              </a:rPr>
              <a:t>3. Demand driven mechanism</a:t>
            </a:r>
          </a:p>
          <a:p>
            <a:pPr algn="just"/>
            <a:r>
              <a:rPr lang="en-US" sz="2000" b="1" dirty="0">
                <a:solidFill>
                  <a:srgbClr val="002060"/>
                </a:solidFill>
                <a:latin typeface="Times New Roman" panose="02020603050405020304" pitchFamily="18" charset="0"/>
                <a:ea typeface="+mj-ea"/>
                <a:cs typeface="Times New Roman" panose="02020603050405020304" pitchFamily="18" charset="0"/>
              </a:rPr>
              <a:t>Reduction computers are based on demand–driven mechanism which initiates the an operation based on the demand for its results by other computation.</a:t>
            </a:r>
          </a:p>
          <a:p>
            <a:r>
              <a:rPr lang="en-US" sz="2000" b="1" dirty="0" smtClean="0">
                <a:solidFill>
                  <a:srgbClr val="C00000"/>
                </a:solidFill>
                <a:latin typeface="Times New Roman" panose="02020603050405020304" pitchFamily="18" charset="0"/>
                <a:ea typeface="+mj-ea"/>
                <a:cs typeface="Times New Roman" panose="02020603050405020304" pitchFamily="18" charset="0"/>
              </a:rPr>
              <a:t>Demand-driven </a:t>
            </a:r>
            <a:r>
              <a:rPr lang="en-US" sz="2000" b="1" dirty="0">
                <a:solidFill>
                  <a:srgbClr val="C00000"/>
                </a:solidFill>
                <a:latin typeface="Times New Roman" panose="02020603050405020304" pitchFamily="18" charset="0"/>
                <a:ea typeface="+mj-ea"/>
                <a:cs typeface="Times New Roman" panose="02020603050405020304" pitchFamily="18" charset="0"/>
              </a:rPr>
              <a:t>machines take a top-down approach, attempting to execute the instruction (a demander) that yields the final result. </a:t>
            </a:r>
          </a:p>
          <a:p>
            <a:r>
              <a:rPr lang="en-US" sz="2000" b="1" dirty="0">
                <a:solidFill>
                  <a:srgbClr val="002060"/>
                </a:solidFill>
                <a:latin typeface="Times New Roman" panose="02020603050405020304" pitchFamily="18" charset="0"/>
                <a:ea typeface="+mj-ea"/>
                <a:cs typeface="Times New Roman" panose="02020603050405020304" pitchFamily="18" charset="0"/>
              </a:rPr>
              <a:t>This triggers the execution of instructions that yield its operands, and so forth. </a:t>
            </a:r>
          </a:p>
          <a:p>
            <a:r>
              <a:rPr lang="en-US" sz="2000" b="1" dirty="0">
                <a:solidFill>
                  <a:srgbClr val="C00000"/>
                </a:solidFill>
                <a:latin typeface="Times New Roman" panose="02020603050405020304" pitchFamily="18" charset="0"/>
                <a:ea typeface="+mj-ea"/>
                <a:cs typeface="Times New Roman" panose="02020603050405020304" pitchFamily="18" charset="0"/>
              </a:rPr>
              <a:t>The demand-driven approach matches naturally with functional programming languages (e.g. LISP and SCHEME). </a:t>
            </a:r>
            <a:endParaRPr lang="en-US" sz="2000" b="1" dirty="0" smtClean="0">
              <a:solidFill>
                <a:srgbClr val="C00000"/>
              </a:solidFill>
              <a:latin typeface="Times New Roman" panose="02020603050405020304" pitchFamily="18" charset="0"/>
              <a:ea typeface="+mj-ea"/>
              <a:cs typeface="Times New Roman" panose="02020603050405020304" pitchFamily="18" charset="0"/>
            </a:endParaRPr>
          </a:p>
          <a:p>
            <a:r>
              <a:rPr lang="en-US" sz="2000" b="1" dirty="0" smtClean="0">
                <a:solidFill>
                  <a:srgbClr val="C00000"/>
                </a:solidFill>
                <a:latin typeface="Times New Roman" panose="02020603050405020304" pitchFamily="18" charset="0"/>
                <a:ea typeface="+mj-ea"/>
                <a:cs typeface="Times New Roman" panose="02020603050405020304" pitchFamily="18" charset="0"/>
              </a:rPr>
              <a:t>Example: Consider the evaluation of a nested arithmetic expression </a:t>
            </a:r>
          </a:p>
          <a:p>
            <a:pPr marL="0" indent="0">
              <a:buNone/>
            </a:pPr>
            <a:r>
              <a:rPr lang="en-US" sz="2000" b="1" dirty="0">
                <a:solidFill>
                  <a:srgbClr val="C00000"/>
                </a:solidFill>
                <a:latin typeface="Times New Roman" panose="02020603050405020304" pitchFamily="18" charset="0"/>
                <a:ea typeface="+mj-ea"/>
                <a:cs typeface="Times New Roman" panose="02020603050405020304" pitchFamily="18" charset="0"/>
              </a:rPr>
              <a:t> </a:t>
            </a:r>
            <a:r>
              <a:rPr lang="en-US" sz="2000" b="1" dirty="0" smtClean="0">
                <a:solidFill>
                  <a:srgbClr val="C00000"/>
                </a:solidFill>
                <a:latin typeface="Times New Roman" panose="02020603050405020304" pitchFamily="18" charset="0"/>
                <a:ea typeface="+mj-ea"/>
                <a:cs typeface="Times New Roman" panose="02020603050405020304" pitchFamily="18" charset="0"/>
              </a:rPr>
              <a:t>a=((b+1*c-(d/e))</a:t>
            </a:r>
          </a:p>
          <a:p>
            <a:r>
              <a:rPr lang="en-US" sz="2000" b="1" dirty="0" smtClean="0">
                <a:solidFill>
                  <a:srgbClr val="0070C0"/>
                </a:solidFill>
                <a:latin typeface="Times New Roman" panose="02020603050405020304" pitchFamily="18" charset="0"/>
                <a:ea typeface="+mj-ea"/>
                <a:cs typeface="Times New Roman" panose="02020603050405020304" pitchFamily="18" charset="0"/>
              </a:rPr>
              <a:t>In demand driven computation chooses top-down approach by first demanding the value of </a:t>
            </a:r>
            <a:r>
              <a:rPr lang="en-US" sz="2000" b="1" dirty="0" smtClean="0">
                <a:solidFill>
                  <a:srgbClr val="FF0000"/>
                </a:solidFill>
                <a:latin typeface="Times New Roman" panose="02020603050405020304" pitchFamily="18" charset="0"/>
                <a:ea typeface="+mj-ea"/>
                <a:cs typeface="Times New Roman" panose="02020603050405020304" pitchFamily="18" charset="0"/>
              </a:rPr>
              <a:t>a</a:t>
            </a:r>
          </a:p>
          <a:p>
            <a:r>
              <a:rPr lang="en-US" sz="2000" b="1" dirty="0" smtClean="0">
                <a:solidFill>
                  <a:srgbClr val="0070C0"/>
                </a:solidFill>
                <a:latin typeface="Times New Roman" panose="02020603050405020304" pitchFamily="18" charset="0"/>
                <a:ea typeface="+mj-ea"/>
                <a:cs typeface="Times New Roman" panose="02020603050405020304" pitchFamily="18" charset="0"/>
              </a:rPr>
              <a:t>Demanding value of a triggers the demand for evaluating the next level expression </a:t>
            </a:r>
            <a:r>
              <a:rPr lang="en-US" sz="2000" b="1" dirty="0">
                <a:solidFill>
                  <a:srgbClr val="FF0000"/>
                </a:solidFill>
                <a:latin typeface="Times New Roman" panose="02020603050405020304" pitchFamily="18" charset="0"/>
                <a:ea typeface="+mj-ea"/>
                <a:cs typeface="Times New Roman" panose="02020603050405020304" pitchFamily="18" charset="0"/>
              </a:rPr>
              <a:t>(b+1)*c and d/e</a:t>
            </a:r>
          </a:p>
          <a:p>
            <a:r>
              <a:rPr lang="en-US" sz="2000" b="1" dirty="0" smtClean="0">
                <a:solidFill>
                  <a:srgbClr val="0070C0"/>
                </a:solidFill>
                <a:latin typeface="Times New Roman" panose="02020603050405020304" pitchFamily="18" charset="0"/>
                <a:cs typeface="Times New Roman" panose="02020603050405020304" pitchFamily="18" charset="0"/>
              </a:rPr>
              <a:t>To evaluate </a:t>
            </a:r>
            <a:r>
              <a:rPr lang="en-US" sz="2000" b="1" dirty="0">
                <a:solidFill>
                  <a:srgbClr val="FF0000"/>
                </a:solidFill>
                <a:latin typeface="Times New Roman" panose="02020603050405020304" pitchFamily="18" charset="0"/>
                <a:ea typeface="+mj-ea"/>
                <a:cs typeface="Times New Roman" panose="02020603050405020304" pitchFamily="18" charset="0"/>
              </a:rPr>
              <a:t>(b+1</a:t>
            </a:r>
            <a:r>
              <a:rPr lang="en-US" sz="2000" b="1" dirty="0" smtClean="0">
                <a:solidFill>
                  <a:srgbClr val="FF0000"/>
                </a:solidFill>
                <a:latin typeface="Times New Roman" panose="02020603050405020304" pitchFamily="18" charset="0"/>
                <a:ea typeface="+mj-ea"/>
                <a:cs typeface="Times New Roman" panose="02020603050405020304" pitchFamily="18" charset="0"/>
              </a:rPr>
              <a:t>)*c </a:t>
            </a:r>
            <a:r>
              <a:rPr lang="en-US" sz="2000" b="1" dirty="0" smtClean="0">
                <a:solidFill>
                  <a:srgbClr val="0070C0"/>
                </a:solidFill>
                <a:latin typeface="Times New Roman" panose="02020603050405020304" pitchFamily="18" charset="0"/>
                <a:cs typeface="Times New Roman" panose="02020603050405020304" pitchFamily="18" charset="0"/>
              </a:rPr>
              <a:t>triggers the evaluation of </a:t>
            </a:r>
            <a:r>
              <a:rPr lang="en-US" sz="2000" b="1" dirty="0">
                <a:solidFill>
                  <a:srgbClr val="FF0000"/>
                </a:solidFill>
                <a:latin typeface="Times New Roman" panose="02020603050405020304" pitchFamily="18" charset="0"/>
                <a:ea typeface="+mj-ea"/>
                <a:cs typeface="Times New Roman" panose="02020603050405020304" pitchFamily="18" charset="0"/>
              </a:rPr>
              <a:t>(b+1) </a:t>
            </a:r>
            <a:r>
              <a:rPr lang="en-US" sz="2000" b="1" dirty="0" smtClean="0">
                <a:solidFill>
                  <a:srgbClr val="0070C0"/>
                </a:solidFill>
                <a:latin typeface="Times New Roman" panose="02020603050405020304" pitchFamily="18" charset="0"/>
                <a:cs typeface="Times New Roman" panose="02020603050405020304" pitchFamily="18" charset="0"/>
              </a:rPr>
              <a:t>innermost expression.</a:t>
            </a:r>
          </a:p>
          <a:p>
            <a:r>
              <a:rPr lang="en-US" sz="2000" b="1" dirty="0" smtClean="0">
                <a:solidFill>
                  <a:srgbClr val="0070C0"/>
                </a:solidFill>
                <a:latin typeface="Times New Roman" panose="02020603050405020304" pitchFamily="18" charset="0"/>
                <a:cs typeface="Times New Roman" panose="02020603050405020304" pitchFamily="18" charset="0"/>
              </a:rPr>
              <a:t>Result are then </a:t>
            </a:r>
            <a:r>
              <a:rPr lang="en-US" sz="2000" b="1" dirty="0" smtClean="0">
                <a:solidFill>
                  <a:srgbClr val="FF0000"/>
                </a:solidFill>
                <a:latin typeface="Times New Roman" panose="02020603050405020304" pitchFamily="18" charset="0"/>
                <a:cs typeface="Times New Roman" panose="02020603050405020304" pitchFamily="18" charset="0"/>
              </a:rPr>
              <a:t>returned to nested demander </a:t>
            </a:r>
            <a:r>
              <a:rPr lang="en-US" sz="2000" b="1" dirty="0" smtClean="0">
                <a:solidFill>
                  <a:srgbClr val="0070C0"/>
                </a:solidFill>
                <a:latin typeface="Times New Roman" panose="02020603050405020304" pitchFamily="18" charset="0"/>
                <a:cs typeface="Times New Roman" panose="02020603050405020304" pitchFamily="18" charset="0"/>
              </a:rPr>
              <a:t>in the reverse order before </a:t>
            </a:r>
            <a:r>
              <a:rPr lang="en-US" sz="2000" b="1" dirty="0" smtClean="0">
                <a:solidFill>
                  <a:srgbClr val="FF0000"/>
                </a:solidFill>
                <a:latin typeface="Times New Roman" panose="02020603050405020304" pitchFamily="18" charset="0"/>
                <a:cs typeface="Times New Roman" panose="02020603050405020304" pitchFamily="18" charset="0"/>
              </a:rPr>
              <a:t>a</a:t>
            </a:r>
            <a:r>
              <a:rPr lang="en-US" sz="2000" b="1" dirty="0" smtClean="0">
                <a:solidFill>
                  <a:srgbClr val="0070C0"/>
                </a:solidFill>
                <a:latin typeface="Times New Roman" panose="02020603050405020304" pitchFamily="18" charset="0"/>
                <a:cs typeface="Times New Roman" panose="02020603050405020304" pitchFamily="18" charset="0"/>
              </a:rPr>
              <a:t> is evaluated. </a:t>
            </a:r>
            <a:endParaRPr lang="en-US" sz="2000" b="1" dirty="0">
              <a:solidFill>
                <a:srgbClr val="0070C0"/>
              </a:solidFill>
              <a:latin typeface="Times New Roman" panose="02020603050405020304" pitchFamily="18" charset="0"/>
              <a:cs typeface="Times New Roman" panose="02020603050405020304" pitchFamily="18" charset="0"/>
            </a:endParaRPr>
          </a:p>
          <a:p>
            <a:pPr marL="0" indent="0">
              <a:buNone/>
            </a:pPr>
            <a:endParaRPr lang="en-US" sz="2000" b="1" dirty="0">
              <a:solidFill>
                <a:srgbClr val="C00000"/>
              </a:solidFill>
              <a:latin typeface="Times New Roman" panose="02020603050405020304" pitchFamily="18" charset="0"/>
              <a:ea typeface="+mj-ea"/>
              <a:cs typeface="Times New Roman" panose="02020603050405020304" pitchFamily="18" charset="0"/>
            </a:endParaRPr>
          </a:p>
          <a:p>
            <a:pPr marL="0" lvl="1" indent="0">
              <a:buNone/>
            </a:pPr>
            <a:endParaRPr lang="en-US" b="1" dirty="0" smtClean="0">
              <a:solidFill>
                <a:srgbClr val="002060"/>
              </a:solidFill>
              <a:latin typeface="Times New Roman" panose="02020603050405020304" pitchFamily="18" charset="0"/>
              <a:cs typeface="Times New Roman" panose="02020603050405020304" pitchFamily="18" charset="0"/>
            </a:endParaRPr>
          </a:p>
          <a:p>
            <a:endParaRPr lang="en-US" sz="2400" b="1" dirty="0">
              <a:solidFill>
                <a:srgbClr val="C00000"/>
              </a:solidFill>
              <a:latin typeface="Times New Roman" panose="02020603050405020304" pitchFamily="18" charset="0"/>
              <a:ea typeface="+mj-ea"/>
              <a:cs typeface="Times New Roman" panose="02020603050405020304" pitchFamily="18" charset="0"/>
            </a:endParaRPr>
          </a:p>
          <a:p>
            <a:pPr marL="0" lvl="1" indent="0">
              <a:buNone/>
            </a:pPr>
            <a:endParaRPr lang="en-US" b="1" dirty="0">
              <a:solidFill>
                <a:srgbClr val="002060"/>
              </a:solidFill>
              <a:latin typeface="Times New Roman" panose="02020603050405020304" pitchFamily="18" charset="0"/>
              <a:ea typeface="+mj-ea"/>
              <a:cs typeface="Times New Roman" panose="02020603050405020304" pitchFamily="18" charset="0"/>
            </a:endParaRPr>
          </a:p>
          <a:p>
            <a:pPr marL="0" lvl="1" indent="0">
              <a:buNone/>
            </a:pPr>
            <a:endParaRPr lang="en-US" sz="2000" b="1" dirty="0">
              <a:solidFill>
                <a:srgbClr val="002060"/>
              </a:solidFill>
              <a:latin typeface="Times New Roman" panose="02020603050405020304" pitchFamily="18" charset="0"/>
              <a:cs typeface="Times New Roman" panose="02020603050405020304" pitchFamily="18" charset="0"/>
            </a:endParaRPr>
          </a:p>
        </p:txBody>
      </p:sp>
      <p:sp>
        <p:nvSpPr>
          <p:cNvPr id="11" name="Title 1"/>
          <p:cNvSpPr txBox="1">
            <a:spLocks/>
          </p:cNvSpPr>
          <p:nvPr/>
        </p:nvSpPr>
        <p:spPr>
          <a:xfrm>
            <a:off x="2589489" y="382214"/>
            <a:ext cx="7588553" cy="3731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400" b="1" smtClean="0">
                <a:solidFill>
                  <a:srgbClr val="002060"/>
                </a:solidFill>
                <a:latin typeface="Times New Roman" panose="02020603050405020304" pitchFamily="18" charset="0"/>
                <a:cs typeface="Times New Roman" panose="02020603050405020304" pitchFamily="18" charset="0"/>
              </a:rPr>
              <a:t/>
            </a:r>
            <a:br>
              <a:rPr lang="en-IN" sz="2400" b="1" smtClean="0">
                <a:solidFill>
                  <a:srgbClr val="002060"/>
                </a:solidFill>
                <a:latin typeface="Times New Roman" panose="02020603050405020304" pitchFamily="18" charset="0"/>
                <a:cs typeface="Times New Roman" panose="02020603050405020304" pitchFamily="18" charset="0"/>
              </a:rPr>
            </a:br>
            <a:r>
              <a:rPr lang="en-IN" sz="2000" b="1" smtClean="0">
                <a:solidFill>
                  <a:srgbClr val="002060"/>
                </a:solidFill>
                <a:latin typeface="Times New Roman" panose="02020603050405020304" pitchFamily="18" charset="0"/>
                <a:cs typeface="Times New Roman" panose="02020603050405020304" pitchFamily="18" charset="0"/>
              </a:rPr>
              <a:t>Module 1 - </a:t>
            </a:r>
            <a:r>
              <a:rPr lang="en-IN" sz="2000" b="1" smtClean="0">
                <a:solidFill>
                  <a:srgbClr val="C00000"/>
                </a:solidFill>
                <a:latin typeface="Times New Roman" panose="02020603050405020304" pitchFamily="18" charset="0"/>
                <a:cs typeface="Times New Roman" panose="02020603050405020304" pitchFamily="18" charset="0"/>
              </a:rPr>
              <a:t>Theory of Parallelism </a:t>
            </a:r>
            <a:br>
              <a:rPr lang="en-IN" sz="2000" b="1" smtClean="0">
                <a:solidFill>
                  <a:srgbClr val="C00000"/>
                </a:solidFill>
                <a:latin typeface="Times New Roman" panose="02020603050405020304" pitchFamily="18" charset="0"/>
                <a:cs typeface="Times New Roman" panose="02020603050405020304" pitchFamily="18" charset="0"/>
              </a:rPr>
            </a:br>
            <a:r>
              <a:rPr lang="en-IN" sz="2400" b="1" smtClean="0">
                <a:solidFill>
                  <a:srgbClr val="0070C0"/>
                </a:solidFill>
                <a:latin typeface="Times New Roman" panose="02020603050405020304" pitchFamily="18" charset="0"/>
                <a:cs typeface="Times New Roman" panose="02020603050405020304" pitchFamily="18" charset="0"/>
              </a:rPr>
              <a:t>Program Flow Mechanisms </a:t>
            </a:r>
            <a:r>
              <a:rPr lang="en-IN" sz="2000" b="1" smtClean="0">
                <a:solidFill>
                  <a:srgbClr val="0070C0"/>
                </a:solidFill>
                <a:latin typeface="Times New Roman" panose="02020603050405020304" pitchFamily="18" charset="0"/>
                <a:cs typeface="Times New Roman" panose="02020603050405020304" pitchFamily="18" charset="0"/>
              </a:rPr>
              <a:t/>
            </a:r>
            <a:br>
              <a:rPr lang="en-IN" sz="2000" b="1" smtClean="0">
                <a:solidFill>
                  <a:srgbClr val="0070C0"/>
                </a:solidFill>
                <a:latin typeface="Times New Roman" panose="02020603050405020304" pitchFamily="18" charset="0"/>
                <a:cs typeface="Times New Roman" panose="02020603050405020304" pitchFamily="18" charset="0"/>
              </a:rPr>
            </a:br>
            <a:r>
              <a:rPr lang="en-IN" sz="2000" b="1" smtClean="0">
                <a:solidFill>
                  <a:srgbClr val="C00000"/>
                </a:solidFill>
                <a:latin typeface="Times New Roman" panose="02020603050405020304" pitchFamily="18" charset="0"/>
                <a:cs typeface="Times New Roman" panose="02020603050405020304" pitchFamily="18" charset="0"/>
              </a:rPr>
              <a:t/>
            </a:r>
            <a:br>
              <a:rPr lang="en-IN" sz="2000" b="1" smtClean="0">
                <a:solidFill>
                  <a:srgbClr val="C00000"/>
                </a:solidFill>
                <a:latin typeface="Times New Roman" panose="02020603050405020304" pitchFamily="18" charset="0"/>
                <a:cs typeface="Times New Roman" panose="02020603050405020304" pitchFamily="18" charset="0"/>
              </a:rPr>
            </a:br>
            <a:r>
              <a:rPr lang="en-IN" sz="2000" b="1" smtClean="0">
                <a:solidFill>
                  <a:srgbClr val="C00000"/>
                </a:solidFill>
                <a:latin typeface="Times New Roman" panose="02020603050405020304" pitchFamily="18" charset="0"/>
                <a:cs typeface="Times New Roman" panose="02020603050405020304" pitchFamily="18" charset="0"/>
              </a:rPr>
              <a:t/>
            </a:r>
            <a:br>
              <a:rPr lang="en-IN" sz="2000" b="1"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xmlns="" val="30710252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424" y="-7212"/>
            <a:ext cx="673243" cy="643901"/>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0799" y="36595"/>
            <a:ext cx="625785" cy="62578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93</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709103"/>
            <a:ext cx="12192000" cy="5545201"/>
          </a:xfrm>
        </p:spPr>
        <p:txBody>
          <a:bodyPr>
            <a:normAutofit lnSpcReduction="10000"/>
          </a:bodyPr>
          <a:lstStyle/>
          <a:p>
            <a:pPr marL="0" lvl="1" indent="0">
              <a:buNone/>
            </a:pPr>
            <a:r>
              <a:rPr lang="en-US" b="1" dirty="0" smtClean="0">
                <a:solidFill>
                  <a:srgbClr val="0070C0"/>
                </a:solidFill>
                <a:latin typeface="Times New Roman" panose="02020603050405020304" pitchFamily="18" charset="0"/>
                <a:cs typeface="Times New Roman" panose="02020603050405020304" pitchFamily="18" charset="0"/>
              </a:rPr>
              <a:t>3. Demand driven mechanism </a:t>
            </a:r>
            <a:r>
              <a:rPr lang="en-US" b="1" dirty="0" err="1" smtClean="0">
                <a:solidFill>
                  <a:srgbClr val="0070C0"/>
                </a:solidFill>
                <a:latin typeface="Times New Roman" panose="02020603050405020304" pitchFamily="18" charset="0"/>
                <a:cs typeface="Times New Roman" panose="02020603050405020304" pitchFamily="18" charset="0"/>
              </a:rPr>
              <a:t>cond</a:t>
            </a:r>
            <a:r>
              <a:rPr lang="en-US" b="1" dirty="0" smtClean="0">
                <a:solidFill>
                  <a:srgbClr val="0070C0"/>
                </a:solidFill>
                <a:latin typeface="Times New Roman" panose="02020603050405020304" pitchFamily="18" charset="0"/>
                <a:cs typeface="Times New Roman" panose="02020603050405020304" pitchFamily="18" charset="0"/>
              </a:rPr>
              <a:t>…</a:t>
            </a:r>
          </a:p>
          <a:p>
            <a:pPr marL="342900" lvl="1" indent="-342900"/>
            <a:r>
              <a:rPr lang="en-US" sz="2000" b="1" dirty="0">
                <a:solidFill>
                  <a:srgbClr val="002060"/>
                </a:solidFill>
                <a:latin typeface="Times New Roman" panose="02020603050405020304" pitchFamily="18" charset="0"/>
                <a:ea typeface="+mj-ea"/>
                <a:cs typeface="Times New Roman" panose="02020603050405020304" pitchFamily="18" charset="0"/>
              </a:rPr>
              <a:t>Demand driven computation corresponds to lazy evaluation, because operations are executed only when their results are required by another instruction. Demand driven computers are reduction machine </a:t>
            </a:r>
            <a:r>
              <a:rPr lang="en-US" sz="2000" b="1" dirty="0" smtClean="0">
                <a:solidFill>
                  <a:srgbClr val="002060"/>
                </a:solidFill>
                <a:latin typeface="Times New Roman" panose="02020603050405020304" pitchFamily="18" charset="0"/>
                <a:ea typeface="+mj-ea"/>
                <a:cs typeface="Times New Roman" panose="02020603050405020304" pitchFamily="18" charset="0"/>
              </a:rPr>
              <a:t>model. Two types of Demand Driven mechanism</a:t>
            </a:r>
          </a:p>
          <a:p>
            <a:pPr marL="457200" lvl="1" indent="0">
              <a:buNone/>
            </a:pPr>
            <a:r>
              <a:rPr lang="en-IN" sz="2000" b="1" dirty="0">
                <a:solidFill>
                  <a:srgbClr val="FF0000"/>
                </a:solidFill>
                <a:latin typeface="Times New Roman" panose="02020603050405020304" pitchFamily="18" charset="0"/>
                <a:cs typeface="Times New Roman" panose="02020603050405020304" pitchFamily="18" charset="0"/>
              </a:rPr>
              <a:t>A. String-reduction model: </a:t>
            </a:r>
          </a:p>
          <a:p>
            <a:pPr lvl="1"/>
            <a:r>
              <a:rPr lang="en-US" sz="2000" b="1" dirty="0" smtClean="0">
                <a:solidFill>
                  <a:srgbClr val="C00000"/>
                </a:solidFill>
                <a:latin typeface="Times New Roman" panose="02020603050405020304" pitchFamily="18" charset="0"/>
                <a:ea typeface="+mj-ea"/>
                <a:cs typeface="Times New Roman" panose="02020603050405020304" pitchFamily="18" charset="0"/>
              </a:rPr>
              <a:t>Each demander gets a separate copy of the expression string to evaluate.</a:t>
            </a:r>
          </a:p>
          <a:p>
            <a:pPr lvl="1"/>
            <a:r>
              <a:rPr lang="en-US" sz="2000" b="1" dirty="0" smtClean="0">
                <a:solidFill>
                  <a:srgbClr val="002060"/>
                </a:solidFill>
                <a:latin typeface="Times New Roman" panose="02020603050405020304" pitchFamily="18" charset="0"/>
                <a:ea typeface="+mj-ea"/>
                <a:cs typeface="Times New Roman" panose="02020603050405020304" pitchFamily="18" charset="0"/>
              </a:rPr>
              <a:t>Long string expression is reduced to a single value in a recursive fashion </a:t>
            </a:r>
          </a:p>
          <a:p>
            <a:pPr lvl="1"/>
            <a:r>
              <a:rPr lang="en-US" sz="2000" b="1" dirty="0" smtClean="0">
                <a:solidFill>
                  <a:srgbClr val="C00000"/>
                </a:solidFill>
                <a:latin typeface="Times New Roman" panose="02020603050405020304" pitchFamily="18" charset="0"/>
                <a:ea typeface="+mj-ea"/>
                <a:cs typeface="Times New Roman" panose="02020603050405020304" pitchFamily="18" charset="0"/>
              </a:rPr>
              <a:t>Each reduction step has an operator and embedded reference to demand the corresponding input operands.</a:t>
            </a:r>
          </a:p>
          <a:p>
            <a:pPr lvl="1"/>
            <a:r>
              <a:rPr lang="en-US" sz="2100" b="1" dirty="0">
                <a:solidFill>
                  <a:srgbClr val="002060"/>
                </a:solidFill>
                <a:latin typeface="Times New Roman" panose="02020603050405020304" pitchFamily="18" charset="0"/>
                <a:ea typeface="+mj-ea"/>
                <a:cs typeface="Times New Roman" panose="02020603050405020304" pitchFamily="18" charset="0"/>
              </a:rPr>
              <a:t>The operator is suspended while its input arguments are being evaluated.</a:t>
            </a:r>
          </a:p>
          <a:p>
            <a:pPr lvl="1"/>
            <a:r>
              <a:rPr lang="en-US" sz="2000" b="1" dirty="0" smtClean="0">
                <a:solidFill>
                  <a:srgbClr val="C00000"/>
                </a:solidFill>
                <a:latin typeface="Times New Roman" panose="02020603050405020304" pitchFamily="18" charset="0"/>
                <a:ea typeface="+mj-ea"/>
                <a:cs typeface="Times New Roman" panose="02020603050405020304" pitchFamily="18" charset="0"/>
              </a:rPr>
              <a:t>An expression is said to be fully reduced when all the arguments have been replaced by literals values.</a:t>
            </a:r>
          </a:p>
          <a:p>
            <a:pPr marL="0" indent="0">
              <a:buNone/>
            </a:pPr>
            <a:r>
              <a:rPr lang="en-IN" sz="2000" b="1" dirty="0" smtClean="0">
                <a:solidFill>
                  <a:srgbClr val="FF0000"/>
                </a:solidFill>
                <a:latin typeface="Times New Roman" panose="02020603050405020304" pitchFamily="18" charset="0"/>
                <a:cs typeface="Times New Roman" panose="02020603050405020304" pitchFamily="18" charset="0"/>
              </a:rPr>
              <a:t>       B. Graph-reduction </a:t>
            </a:r>
            <a:r>
              <a:rPr lang="en-IN" sz="2000" b="1" dirty="0">
                <a:solidFill>
                  <a:srgbClr val="FF0000"/>
                </a:solidFill>
                <a:latin typeface="Times New Roman" panose="02020603050405020304" pitchFamily="18" charset="0"/>
                <a:cs typeface="Times New Roman" panose="02020603050405020304" pitchFamily="18" charset="0"/>
              </a:rPr>
              <a:t>model: </a:t>
            </a:r>
          </a:p>
          <a:p>
            <a:pPr lvl="1"/>
            <a:r>
              <a:rPr lang="en-US" sz="2000" b="1" dirty="0" smtClean="0">
                <a:solidFill>
                  <a:srgbClr val="C00000"/>
                </a:solidFill>
                <a:latin typeface="Times New Roman" panose="02020603050405020304" pitchFamily="18" charset="0"/>
                <a:ea typeface="+mj-ea"/>
                <a:cs typeface="Times New Roman" panose="02020603050405020304" pitchFamily="18" charset="0"/>
              </a:rPr>
              <a:t>An expression is represented by as a direct graph. </a:t>
            </a:r>
          </a:p>
          <a:p>
            <a:pPr lvl="1"/>
            <a:r>
              <a:rPr lang="en-US" sz="2000" b="1" dirty="0" smtClean="0">
                <a:solidFill>
                  <a:srgbClr val="002060"/>
                </a:solidFill>
                <a:latin typeface="Times New Roman" panose="02020603050405020304" pitchFamily="18" charset="0"/>
                <a:ea typeface="+mj-ea"/>
                <a:cs typeface="Times New Roman" panose="02020603050405020304" pitchFamily="18" charset="0"/>
              </a:rPr>
              <a:t>Expression graph is reduced by evaluation of branches or </a:t>
            </a:r>
            <a:r>
              <a:rPr lang="en-US" sz="2000" b="1" dirty="0" err="1" smtClean="0">
                <a:solidFill>
                  <a:srgbClr val="002060"/>
                </a:solidFill>
                <a:latin typeface="Times New Roman" panose="02020603050405020304" pitchFamily="18" charset="0"/>
                <a:ea typeface="+mj-ea"/>
                <a:cs typeface="Times New Roman" panose="02020603050405020304" pitchFamily="18" charset="0"/>
              </a:rPr>
              <a:t>subgraphs</a:t>
            </a:r>
            <a:r>
              <a:rPr lang="en-US" sz="2000" b="1" dirty="0" smtClean="0">
                <a:solidFill>
                  <a:srgbClr val="002060"/>
                </a:solidFill>
                <a:latin typeface="Times New Roman" panose="02020603050405020304" pitchFamily="18" charset="0"/>
                <a:ea typeface="+mj-ea"/>
                <a:cs typeface="Times New Roman" panose="02020603050405020304" pitchFamily="18" charset="0"/>
              </a:rPr>
              <a:t>, possibly in parallel, with demanders given pointers to results of reductions. </a:t>
            </a:r>
          </a:p>
          <a:p>
            <a:pPr lvl="1"/>
            <a:r>
              <a:rPr lang="en-US" sz="2000" b="1" dirty="0" smtClean="0">
                <a:solidFill>
                  <a:srgbClr val="C00000"/>
                </a:solidFill>
                <a:latin typeface="Times New Roman" panose="02020603050405020304" pitchFamily="18" charset="0"/>
                <a:ea typeface="+mj-ea"/>
                <a:cs typeface="Times New Roman" panose="02020603050405020304" pitchFamily="18" charset="0"/>
              </a:rPr>
              <a:t>Based on sharing of pointers to arguments; traversal and reversal of pointers continues until constant arguments are encountered. </a:t>
            </a:r>
          </a:p>
          <a:p>
            <a:pPr marL="0" lvl="1" indent="0">
              <a:buNone/>
            </a:pPr>
            <a:endParaRPr lang="en-US" sz="2000" b="1" dirty="0">
              <a:solidFill>
                <a:srgbClr val="002060"/>
              </a:solidFill>
              <a:latin typeface="Times New Roman" panose="02020603050405020304" pitchFamily="18" charset="0"/>
              <a:ea typeface="+mj-ea"/>
              <a:cs typeface="Times New Roman" panose="02020603050405020304" pitchFamily="18" charset="0"/>
            </a:endParaRPr>
          </a:p>
          <a:p>
            <a:endParaRPr lang="en-US" sz="2400" b="1" dirty="0">
              <a:solidFill>
                <a:srgbClr val="C00000"/>
              </a:solidFill>
              <a:latin typeface="Times New Roman" panose="02020603050405020304" pitchFamily="18" charset="0"/>
              <a:ea typeface="+mj-ea"/>
              <a:cs typeface="Times New Roman" panose="02020603050405020304" pitchFamily="18" charset="0"/>
            </a:endParaRPr>
          </a:p>
          <a:p>
            <a:pPr marL="0" lvl="1" indent="0">
              <a:buNone/>
            </a:pPr>
            <a:endParaRPr lang="en-US" b="1" dirty="0">
              <a:solidFill>
                <a:srgbClr val="002060"/>
              </a:solidFill>
              <a:latin typeface="Times New Roman" panose="02020603050405020304" pitchFamily="18" charset="0"/>
              <a:ea typeface="+mj-ea"/>
              <a:cs typeface="Times New Roman" panose="02020603050405020304" pitchFamily="18" charset="0"/>
            </a:endParaRPr>
          </a:p>
          <a:p>
            <a:pPr marL="0" lvl="1" indent="0">
              <a:buNone/>
            </a:pPr>
            <a:endParaRPr lang="en-US" sz="2000" b="1" dirty="0">
              <a:solidFill>
                <a:srgbClr val="002060"/>
              </a:solidFill>
              <a:latin typeface="Times New Roman" panose="02020603050405020304" pitchFamily="18" charset="0"/>
              <a:cs typeface="Times New Roman" panose="02020603050405020304" pitchFamily="18" charset="0"/>
            </a:endParaRPr>
          </a:p>
        </p:txBody>
      </p:sp>
      <p:sp>
        <p:nvSpPr>
          <p:cNvPr id="11" name="Title 1"/>
          <p:cNvSpPr txBox="1">
            <a:spLocks/>
          </p:cNvSpPr>
          <p:nvPr/>
        </p:nvSpPr>
        <p:spPr>
          <a:xfrm>
            <a:off x="2589489" y="382214"/>
            <a:ext cx="7588553" cy="3731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smtClean="0">
                <a:solidFill>
                  <a:srgbClr val="002060"/>
                </a:solidFill>
                <a:latin typeface="Times New Roman" panose="02020603050405020304" pitchFamily="18" charset="0"/>
                <a:cs typeface="Times New Roman" panose="02020603050405020304" pitchFamily="18" charset="0"/>
              </a:rPr>
              <a:t>Module 1 -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400" b="1" dirty="0" smtClean="0">
                <a:solidFill>
                  <a:srgbClr val="0070C0"/>
                </a:solidFill>
                <a:latin typeface="Times New Roman" panose="02020603050405020304" pitchFamily="18" charset="0"/>
                <a:cs typeface="Times New Roman" panose="02020603050405020304" pitchFamily="18" charset="0"/>
              </a:rPr>
              <a:t>Program Flow Mechanisms </a:t>
            </a:r>
            <a:r>
              <a:rPr lang="en-IN" sz="2000" b="1" dirty="0" smtClean="0">
                <a:solidFill>
                  <a:srgbClr val="0070C0"/>
                </a:solidFill>
                <a:latin typeface="Times New Roman" panose="02020603050405020304" pitchFamily="18" charset="0"/>
                <a:cs typeface="Times New Roman" panose="02020603050405020304" pitchFamily="18" charset="0"/>
              </a:rPr>
              <a:t/>
            </a:r>
            <a:br>
              <a:rPr lang="en-IN" sz="2000" b="1" dirty="0" smtClean="0">
                <a:solidFill>
                  <a:srgbClr val="0070C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xmlns="" val="351539566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424" y="-7212"/>
            <a:ext cx="673243" cy="643901"/>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0799" y="36595"/>
            <a:ext cx="625785" cy="62578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94</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586232"/>
            <a:ext cx="12192000" cy="5545201"/>
          </a:xfrm>
        </p:spPr>
        <p:txBody>
          <a:bodyPr>
            <a:normAutofit/>
          </a:bodyPr>
          <a:lstStyle/>
          <a:p>
            <a:pPr marL="0" lvl="1" indent="0">
              <a:buNone/>
            </a:pPr>
            <a:r>
              <a:rPr lang="en-US" b="1" dirty="0" err="1" smtClean="0">
                <a:solidFill>
                  <a:srgbClr val="0070C0"/>
                </a:solidFill>
                <a:latin typeface="Times New Roman" panose="02020603050405020304" pitchFamily="18" charset="0"/>
                <a:cs typeface="Times New Roman" panose="02020603050405020304" pitchFamily="18" charset="0"/>
              </a:rPr>
              <a:t>Comparision</a:t>
            </a:r>
            <a:r>
              <a:rPr lang="en-US" b="1" dirty="0" smtClean="0">
                <a:solidFill>
                  <a:srgbClr val="0070C0"/>
                </a:solidFill>
                <a:latin typeface="Times New Roman" panose="02020603050405020304" pitchFamily="18" charset="0"/>
                <a:cs typeface="Times New Roman" panose="02020603050405020304" pitchFamily="18" charset="0"/>
              </a:rPr>
              <a:t> of Flow Mechanisms</a:t>
            </a:r>
            <a:endParaRPr lang="en-US" sz="2000" b="1" dirty="0">
              <a:solidFill>
                <a:srgbClr val="002060"/>
              </a:solidFill>
              <a:latin typeface="Times New Roman" panose="02020603050405020304" pitchFamily="18" charset="0"/>
              <a:ea typeface="+mj-ea"/>
              <a:cs typeface="Times New Roman" panose="02020603050405020304" pitchFamily="18" charset="0"/>
            </a:endParaRPr>
          </a:p>
          <a:p>
            <a:endParaRPr lang="en-US" sz="2400" b="1" dirty="0">
              <a:solidFill>
                <a:srgbClr val="C00000"/>
              </a:solidFill>
              <a:latin typeface="Times New Roman" panose="02020603050405020304" pitchFamily="18" charset="0"/>
              <a:ea typeface="+mj-ea"/>
              <a:cs typeface="Times New Roman" panose="02020603050405020304" pitchFamily="18" charset="0"/>
            </a:endParaRPr>
          </a:p>
          <a:p>
            <a:pPr marL="0" lvl="1" indent="0">
              <a:buNone/>
            </a:pPr>
            <a:endParaRPr lang="en-US" b="1" dirty="0">
              <a:solidFill>
                <a:srgbClr val="002060"/>
              </a:solidFill>
              <a:latin typeface="Times New Roman" panose="02020603050405020304" pitchFamily="18" charset="0"/>
              <a:ea typeface="+mj-ea"/>
              <a:cs typeface="Times New Roman" panose="02020603050405020304" pitchFamily="18" charset="0"/>
            </a:endParaRPr>
          </a:p>
          <a:p>
            <a:pPr marL="0" lvl="1" indent="0">
              <a:buNone/>
            </a:pPr>
            <a:endParaRPr lang="en-US" sz="2000" b="1" dirty="0">
              <a:solidFill>
                <a:srgbClr val="002060"/>
              </a:solidFill>
              <a:latin typeface="Times New Roman" panose="02020603050405020304" pitchFamily="18" charset="0"/>
              <a:cs typeface="Times New Roman" panose="02020603050405020304" pitchFamily="18" charset="0"/>
            </a:endParaRPr>
          </a:p>
        </p:txBody>
      </p:sp>
      <p:sp>
        <p:nvSpPr>
          <p:cNvPr id="11" name="Title 1"/>
          <p:cNvSpPr txBox="1">
            <a:spLocks/>
          </p:cNvSpPr>
          <p:nvPr/>
        </p:nvSpPr>
        <p:spPr>
          <a:xfrm>
            <a:off x="2589489" y="382214"/>
            <a:ext cx="7588553" cy="3731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smtClean="0">
                <a:solidFill>
                  <a:srgbClr val="002060"/>
                </a:solidFill>
                <a:latin typeface="Times New Roman" panose="02020603050405020304" pitchFamily="18" charset="0"/>
                <a:cs typeface="Times New Roman" panose="02020603050405020304" pitchFamily="18" charset="0"/>
              </a:rPr>
              <a:t>Module 1 -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400" b="1" dirty="0" smtClean="0">
                <a:solidFill>
                  <a:srgbClr val="0070C0"/>
                </a:solidFill>
                <a:latin typeface="Times New Roman" panose="02020603050405020304" pitchFamily="18" charset="0"/>
                <a:cs typeface="Times New Roman" panose="02020603050405020304" pitchFamily="18" charset="0"/>
              </a:rPr>
              <a:t>Program Flow Mechanisms </a:t>
            </a:r>
            <a:r>
              <a:rPr lang="en-IN" sz="2000" b="1" dirty="0" smtClean="0">
                <a:solidFill>
                  <a:srgbClr val="0070C0"/>
                </a:solidFill>
                <a:latin typeface="Times New Roman" panose="02020603050405020304" pitchFamily="18" charset="0"/>
                <a:cs typeface="Times New Roman" panose="02020603050405020304" pitchFamily="18" charset="0"/>
              </a:rPr>
              <a:t/>
            </a:r>
            <a:br>
              <a:rPr lang="en-IN" sz="2000" b="1" dirty="0" smtClean="0">
                <a:solidFill>
                  <a:srgbClr val="0070C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2" name="Picture 1"/>
          <p:cNvPicPr>
            <a:picLocks noChangeAspect="1"/>
          </p:cNvPicPr>
          <p:nvPr/>
        </p:nvPicPr>
        <p:blipFill>
          <a:blip r:embed="rId5"/>
          <a:stretch>
            <a:fillRect/>
          </a:stretch>
        </p:blipFill>
        <p:spPr>
          <a:xfrm>
            <a:off x="1324598" y="921525"/>
            <a:ext cx="9588381" cy="5731999"/>
          </a:xfrm>
          <a:prstGeom prst="rect">
            <a:avLst/>
          </a:prstGeom>
        </p:spPr>
      </p:pic>
    </p:spTree>
    <p:extLst>
      <p:ext uri="{BB962C8B-B14F-4D97-AF65-F5344CB8AC3E}">
        <p14:creationId xmlns:p14="http://schemas.microsoft.com/office/powerpoint/2010/main" xmlns="" val="330422977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0942" y="227328"/>
            <a:ext cx="7588553" cy="373154"/>
          </a:xfrm>
        </p:spPr>
        <p:txBody>
          <a:bodyPr>
            <a:noAutofit/>
          </a:bodyPr>
          <a:lstStyle/>
          <a:p>
            <a:pPr lvl="1" algn="ctr" rtl="0">
              <a:lnSpc>
                <a:spcPct val="90000"/>
              </a:lnSpc>
              <a:spcBef>
                <a:spcPct val="0"/>
              </a:spcBef>
            </a:pP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400" b="1" dirty="0" smtClean="0">
                <a:solidFill>
                  <a:srgbClr val="0070C0"/>
                </a:solidFill>
                <a:latin typeface="Times New Roman" panose="02020603050405020304" pitchFamily="18" charset="0"/>
                <a:cs typeface="Times New Roman" panose="02020603050405020304" pitchFamily="18" charset="0"/>
              </a:rPr>
              <a:t>System interconnect architecture </a:t>
            </a:r>
            <a:br>
              <a:rPr lang="en-IN" sz="2400" b="1" dirty="0" smtClean="0">
                <a:solidFill>
                  <a:srgbClr val="0070C0"/>
                </a:solidFill>
                <a:latin typeface="Times New Roman" panose="02020603050405020304" pitchFamily="18" charset="0"/>
                <a:cs typeface="Times New Roman" panose="02020603050405020304" pitchFamily="18" charset="0"/>
              </a:rPr>
            </a:br>
            <a:r>
              <a:rPr lang="en-IN" sz="2800" b="1" dirty="0" smtClean="0">
                <a:solidFill>
                  <a:srgbClr val="C00000"/>
                </a:solidFill>
                <a:latin typeface="Times New Roman" panose="02020603050405020304" pitchFamily="18" charset="0"/>
                <a:cs typeface="Times New Roman" panose="02020603050405020304" pitchFamily="18" charset="0"/>
              </a:rPr>
              <a:t/>
            </a:r>
            <a:br>
              <a:rPr lang="en-IN" sz="28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673243" cy="643901"/>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0799" y="36595"/>
            <a:ext cx="625785" cy="62578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95</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636689"/>
            <a:ext cx="12192000" cy="5856186"/>
          </a:xfrm>
        </p:spPr>
        <p:txBody>
          <a:bodyPr>
            <a:normAutofit/>
          </a:bodyPr>
          <a:lstStyle/>
          <a:p>
            <a:pPr marL="0" lvl="1" indent="0">
              <a:buNone/>
            </a:pPr>
            <a:r>
              <a:rPr lang="en-IN" b="1" dirty="0">
                <a:solidFill>
                  <a:srgbClr val="0070C0"/>
                </a:solidFill>
                <a:latin typeface="Times New Roman" panose="02020603050405020304" pitchFamily="18" charset="0"/>
                <a:cs typeface="Times New Roman" panose="02020603050405020304" pitchFamily="18" charset="0"/>
              </a:rPr>
              <a:t>System interconnect architecture </a:t>
            </a:r>
            <a:endParaRPr lang="en-IN" b="1" dirty="0" smtClean="0">
              <a:solidFill>
                <a:srgbClr val="0070C0"/>
              </a:solidFill>
              <a:latin typeface="Times New Roman" panose="02020603050405020304" pitchFamily="18" charset="0"/>
              <a:cs typeface="Times New Roman" panose="02020603050405020304" pitchFamily="18" charset="0"/>
            </a:endParaRPr>
          </a:p>
          <a:p>
            <a:r>
              <a:rPr lang="en-US" sz="2000" b="1" dirty="0">
                <a:solidFill>
                  <a:srgbClr val="002060"/>
                </a:solidFill>
                <a:latin typeface="Times New Roman" panose="02020603050405020304" pitchFamily="18" charset="0"/>
                <a:cs typeface="Times New Roman" panose="02020603050405020304" pitchFamily="18" charset="0"/>
              </a:rPr>
              <a:t>Various types of interconnection networks have been suggested for SIMD computers. These are basically have been classified on network topologies into two categories namely </a:t>
            </a:r>
          </a:p>
          <a:p>
            <a:pPr marL="914400" lvl="2" indent="0">
              <a:buNone/>
            </a:pPr>
            <a:r>
              <a:rPr lang="en-IN" sz="2100" b="1" dirty="0" smtClean="0">
                <a:solidFill>
                  <a:srgbClr val="C00000"/>
                </a:solidFill>
                <a:latin typeface="Times New Roman" panose="02020603050405020304" pitchFamily="18" charset="0"/>
                <a:cs typeface="Times New Roman" panose="02020603050405020304" pitchFamily="18" charset="0"/>
              </a:rPr>
              <a:t>1. Static </a:t>
            </a:r>
            <a:r>
              <a:rPr lang="en-IN" sz="2100" b="1" dirty="0">
                <a:solidFill>
                  <a:srgbClr val="C00000"/>
                </a:solidFill>
                <a:latin typeface="Times New Roman" panose="02020603050405020304" pitchFamily="18" charset="0"/>
                <a:cs typeface="Times New Roman" panose="02020603050405020304" pitchFamily="18" charset="0"/>
              </a:rPr>
              <a:t>Networks </a:t>
            </a:r>
          </a:p>
          <a:p>
            <a:pPr marL="914400" lvl="2" indent="0">
              <a:buNone/>
            </a:pPr>
            <a:r>
              <a:rPr lang="en-IN" sz="2100" b="1" dirty="0">
                <a:solidFill>
                  <a:srgbClr val="C00000"/>
                </a:solidFill>
                <a:latin typeface="Times New Roman" panose="02020603050405020304" pitchFamily="18" charset="0"/>
                <a:cs typeface="Times New Roman" panose="02020603050405020304" pitchFamily="18" charset="0"/>
              </a:rPr>
              <a:t>2. Dynamic Networks </a:t>
            </a:r>
          </a:p>
          <a:p>
            <a:r>
              <a:rPr lang="en-US" sz="2000" b="1" dirty="0" smtClean="0">
                <a:solidFill>
                  <a:srgbClr val="002060"/>
                </a:solidFill>
                <a:latin typeface="Times New Roman" panose="02020603050405020304" pitchFamily="18" charset="0"/>
                <a:ea typeface="+mj-ea"/>
                <a:cs typeface="Times New Roman" panose="02020603050405020304" pitchFamily="18" charset="0"/>
              </a:rPr>
              <a:t>Static and dynamic networks are used for interconnecting computer subsystems or for constructing multiprocessor and multicomputer.</a:t>
            </a:r>
          </a:p>
          <a:p>
            <a:r>
              <a:rPr lang="en-US" sz="2100" b="1" dirty="0" smtClean="0">
                <a:solidFill>
                  <a:srgbClr val="002060"/>
                </a:solidFill>
                <a:latin typeface="Times New Roman" panose="02020603050405020304" pitchFamily="18" charset="0"/>
                <a:ea typeface="+mj-ea"/>
                <a:cs typeface="Times New Roman" panose="02020603050405020304" pitchFamily="18" charset="0"/>
              </a:rPr>
              <a:t>Direct </a:t>
            </a:r>
            <a:r>
              <a:rPr lang="en-US" sz="2100" b="1" dirty="0">
                <a:solidFill>
                  <a:srgbClr val="002060"/>
                </a:solidFill>
                <a:latin typeface="Times New Roman" panose="02020603050405020304" pitchFamily="18" charset="0"/>
                <a:ea typeface="+mj-ea"/>
                <a:cs typeface="Times New Roman" panose="02020603050405020304" pitchFamily="18" charset="0"/>
              </a:rPr>
              <a:t>networks for static connections </a:t>
            </a:r>
          </a:p>
          <a:p>
            <a:r>
              <a:rPr lang="en-US" sz="2100" b="1" dirty="0">
                <a:solidFill>
                  <a:srgbClr val="C00000"/>
                </a:solidFill>
                <a:latin typeface="Times New Roman" panose="02020603050405020304" pitchFamily="18" charset="0"/>
                <a:ea typeface="+mj-ea"/>
                <a:cs typeface="Times New Roman" panose="02020603050405020304" pitchFamily="18" charset="0"/>
              </a:rPr>
              <a:t>Indirect networks for dynamic connections </a:t>
            </a:r>
          </a:p>
          <a:p>
            <a:r>
              <a:rPr lang="en-IN" sz="2100" b="1" dirty="0">
                <a:solidFill>
                  <a:srgbClr val="002060"/>
                </a:solidFill>
                <a:latin typeface="Times New Roman" panose="02020603050405020304" pitchFamily="18" charset="0"/>
                <a:ea typeface="+mj-ea"/>
                <a:cs typeface="Times New Roman" panose="02020603050405020304" pitchFamily="18" charset="0"/>
              </a:rPr>
              <a:t>Networks are used for </a:t>
            </a:r>
          </a:p>
          <a:p>
            <a:pPr lvl="1">
              <a:buFont typeface="Wingdings" panose="05000000000000000000" pitchFamily="2" charset="2"/>
              <a:buChar char="Ø"/>
            </a:pPr>
            <a:r>
              <a:rPr lang="en-US" dirty="0" smtClean="0"/>
              <a:t>   </a:t>
            </a:r>
            <a:r>
              <a:rPr lang="en-US" sz="2200" b="1" dirty="0">
                <a:solidFill>
                  <a:srgbClr val="C00000"/>
                </a:solidFill>
                <a:latin typeface="Times New Roman" panose="02020603050405020304" pitchFamily="18" charset="0"/>
                <a:ea typeface="+mj-ea"/>
                <a:cs typeface="Times New Roman" panose="02020603050405020304" pitchFamily="18" charset="0"/>
              </a:rPr>
              <a:t>I</a:t>
            </a:r>
            <a:r>
              <a:rPr lang="en-US" sz="2200" b="1" dirty="0" smtClean="0">
                <a:solidFill>
                  <a:srgbClr val="C00000"/>
                </a:solidFill>
                <a:latin typeface="Times New Roman" panose="02020603050405020304" pitchFamily="18" charset="0"/>
                <a:ea typeface="+mj-ea"/>
                <a:cs typeface="Times New Roman" panose="02020603050405020304" pitchFamily="18" charset="0"/>
              </a:rPr>
              <a:t>nternal </a:t>
            </a:r>
            <a:r>
              <a:rPr lang="en-US" sz="2200" b="1" dirty="0">
                <a:solidFill>
                  <a:srgbClr val="C00000"/>
                </a:solidFill>
                <a:latin typeface="Times New Roman" panose="02020603050405020304" pitchFamily="18" charset="0"/>
                <a:ea typeface="+mj-ea"/>
                <a:cs typeface="Times New Roman" panose="02020603050405020304" pitchFamily="18" charset="0"/>
              </a:rPr>
              <a:t>connections in a centralized system among </a:t>
            </a:r>
          </a:p>
          <a:p>
            <a:pPr lvl="2"/>
            <a:r>
              <a:rPr lang="en-IN" dirty="0" smtClean="0"/>
              <a:t> </a:t>
            </a:r>
            <a:r>
              <a:rPr lang="en-IN" sz="1900" b="1" dirty="0">
                <a:solidFill>
                  <a:srgbClr val="002060"/>
                </a:solidFill>
                <a:latin typeface="Times New Roman" panose="02020603050405020304" pitchFamily="18" charset="0"/>
                <a:ea typeface="+mj-ea"/>
                <a:cs typeface="Times New Roman" panose="02020603050405020304" pitchFamily="18" charset="0"/>
              </a:rPr>
              <a:t>processors </a:t>
            </a:r>
          </a:p>
          <a:p>
            <a:pPr lvl="2"/>
            <a:r>
              <a:rPr lang="en-IN" sz="1900" b="1" dirty="0">
                <a:solidFill>
                  <a:srgbClr val="002060"/>
                </a:solidFill>
                <a:latin typeface="Times New Roman" panose="02020603050405020304" pitchFamily="18" charset="0"/>
                <a:ea typeface="+mj-ea"/>
                <a:cs typeface="Times New Roman" panose="02020603050405020304" pitchFamily="18" charset="0"/>
              </a:rPr>
              <a:t> memory modules </a:t>
            </a:r>
          </a:p>
          <a:p>
            <a:pPr lvl="2"/>
            <a:r>
              <a:rPr lang="en-IN" sz="1900" b="1" dirty="0">
                <a:solidFill>
                  <a:srgbClr val="002060"/>
                </a:solidFill>
                <a:latin typeface="Times New Roman" panose="02020603050405020304" pitchFamily="18" charset="0"/>
                <a:ea typeface="+mj-ea"/>
                <a:cs typeface="Times New Roman" panose="02020603050405020304" pitchFamily="18" charset="0"/>
              </a:rPr>
              <a:t> I/O disk arrays </a:t>
            </a:r>
          </a:p>
          <a:p>
            <a:pPr lvl="1">
              <a:buFont typeface="Wingdings" panose="05000000000000000000" pitchFamily="2" charset="2"/>
              <a:buChar char="Ø"/>
            </a:pPr>
            <a:r>
              <a:rPr lang="en-US" dirty="0" smtClean="0"/>
              <a:t> </a:t>
            </a:r>
            <a:r>
              <a:rPr lang="en-US" sz="2200" b="1" dirty="0">
                <a:solidFill>
                  <a:srgbClr val="C00000"/>
                </a:solidFill>
                <a:latin typeface="Times New Roman" panose="02020603050405020304" pitchFamily="18" charset="0"/>
                <a:ea typeface="+mj-ea"/>
                <a:cs typeface="Times New Roman" panose="02020603050405020304" pitchFamily="18" charset="0"/>
              </a:rPr>
              <a:t>Distributed networking of multicomputer nodes </a:t>
            </a:r>
          </a:p>
          <a:p>
            <a:pPr marL="0" lvl="1" indent="0">
              <a:buNone/>
            </a:pPr>
            <a:endParaRPr lang="en-US" b="1" dirty="0" smtClean="0">
              <a:solidFill>
                <a:srgbClr val="002060"/>
              </a:solidFill>
              <a:latin typeface="Times New Roman" panose="02020603050405020304" pitchFamily="18" charset="0"/>
              <a:cs typeface="Times New Roman" panose="02020603050405020304" pitchFamily="18" charset="0"/>
            </a:endParaRPr>
          </a:p>
          <a:p>
            <a:endParaRPr lang="en-US" sz="2400" b="1" dirty="0">
              <a:solidFill>
                <a:srgbClr val="C00000"/>
              </a:solidFill>
              <a:latin typeface="Times New Roman" panose="02020603050405020304" pitchFamily="18" charset="0"/>
              <a:ea typeface="+mj-ea"/>
              <a:cs typeface="Times New Roman" panose="02020603050405020304" pitchFamily="18" charset="0"/>
            </a:endParaRPr>
          </a:p>
          <a:p>
            <a:pPr marL="0" lvl="1" indent="0">
              <a:buNone/>
            </a:pPr>
            <a:endParaRPr lang="en-US" b="1" dirty="0">
              <a:solidFill>
                <a:srgbClr val="002060"/>
              </a:solidFill>
              <a:latin typeface="Times New Roman" panose="02020603050405020304" pitchFamily="18" charset="0"/>
              <a:ea typeface="+mj-ea"/>
              <a:cs typeface="Times New Roman" panose="02020603050405020304" pitchFamily="18" charset="0"/>
            </a:endParaRPr>
          </a:p>
          <a:p>
            <a:pPr marL="0" lvl="1" indent="0">
              <a:buNone/>
            </a:pPr>
            <a:endParaRPr lang="en-US" sz="20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05187014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0943" y="216664"/>
            <a:ext cx="7588553" cy="373154"/>
          </a:xfrm>
        </p:spPr>
        <p:txBody>
          <a:bodyPr>
            <a:noAutofit/>
          </a:bodyPr>
          <a:lstStyle/>
          <a:p>
            <a:pPr lvl="1" algn="ctr" rtl="0">
              <a:lnSpc>
                <a:spcPct val="90000"/>
              </a:lnSpc>
              <a:spcBef>
                <a:spcPct val="0"/>
              </a:spcBef>
            </a:pP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400" b="1" dirty="0" smtClean="0">
                <a:solidFill>
                  <a:srgbClr val="0070C0"/>
                </a:solidFill>
                <a:latin typeface="Times New Roman" panose="02020603050405020304" pitchFamily="18" charset="0"/>
                <a:cs typeface="Times New Roman" panose="02020603050405020304" pitchFamily="18" charset="0"/>
              </a:rPr>
              <a:t>System interconnect architecture </a:t>
            </a:r>
            <a:br>
              <a:rPr lang="en-IN" sz="2400" b="1" dirty="0" smtClean="0">
                <a:solidFill>
                  <a:srgbClr val="0070C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673243" cy="643901"/>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0799" y="36595"/>
            <a:ext cx="625785" cy="62578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96</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709103"/>
            <a:ext cx="12192000" cy="5783772"/>
          </a:xfrm>
        </p:spPr>
        <p:txBody>
          <a:bodyPr>
            <a:normAutofit fontScale="92500" lnSpcReduction="10000"/>
          </a:bodyPr>
          <a:lstStyle/>
          <a:p>
            <a:r>
              <a:rPr lang="en-US" sz="2000" b="1" dirty="0" smtClean="0">
                <a:solidFill>
                  <a:srgbClr val="002060"/>
                </a:solidFill>
                <a:latin typeface="Times New Roman" panose="02020603050405020304" pitchFamily="18" charset="0"/>
                <a:ea typeface="+mj-ea"/>
                <a:cs typeface="Times New Roman" panose="02020603050405020304" pitchFamily="18" charset="0"/>
              </a:rPr>
              <a:t>The </a:t>
            </a:r>
            <a:r>
              <a:rPr lang="en-US" sz="2000" b="1" dirty="0">
                <a:solidFill>
                  <a:srgbClr val="002060"/>
                </a:solidFill>
                <a:latin typeface="Times New Roman" panose="02020603050405020304" pitchFamily="18" charset="0"/>
                <a:ea typeface="+mj-ea"/>
                <a:cs typeface="Times New Roman" panose="02020603050405020304" pitchFamily="18" charset="0"/>
              </a:rPr>
              <a:t>goals of an interconnection network are to provide </a:t>
            </a:r>
          </a:p>
          <a:p>
            <a:pPr lvl="1">
              <a:buFont typeface="Wingdings" panose="05000000000000000000" pitchFamily="2" charset="2"/>
              <a:buChar char="Ø"/>
            </a:pPr>
            <a:r>
              <a:rPr lang="en-IN" sz="2000" b="1" dirty="0">
                <a:solidFill>
                  <a:srgbClr val="C00000"/>
                </a:solidFill>
                <a:latin typeface="Times New Roman" panose="02020603050405020304" pitchFamily="18" charset="0"/>
                <a:ea typeface="+mj-ea"/>
                <a:cs typeface="Times New Roman" panose="02020603050405020304" pitchFamily="18" charset="0"/>
              </a:rPr>
              <a:t>low-latency </a:t>
            </a:r>
          </a:p>
          <a:p>
            <a:pPr lvl="1">
              <a:buFont typeface="Wingdings" panose="05000000000000000000" pitchFamily="2" charset="2"/>
              <a:buChar char="Ø"/>
            </a:pPr>
            <a:r>
              <a:rPr lang="en-IN" sz="2000" b="1" dirty="0">
                <a:solidFill>
                  <a:srgbClr val="C00000"/>
                </a:solidFill>
                <a:latin typeface="Times New Roman" panose="02020603050405020304" pitchFamily="18" charset="0"/>
                <a:ea typeface="+mj-ea"/>
                <a:cs typeface="Times New Roman" panose="02020603050405020304" pitchFamily="18" charset="0"/>
              </a:rPr>
              <a:t>high data transfer rate </a:t>
            </a:r>
          </a:p>
          <a:p>
            <a:pPr lvl="1">
              <a:buFont typeface="Wingdings" panose="05000000000000000000" pitchFamily="2" charset="2"/>
              <a:buChar char="Ø"/>
            </a:pPr>
            <a:r>
              <a:rPr lang="en-IN" sz="2000" b="1" dirty="0">
                <a:solidFill>
                  <a:srgbClr val="C00000"/>
                </a:solidFill>
                <a:latin typeface="Times New Roman" panose="02020603050405020304" pitchFamily="18" charset="0"/>
                <a:ea typeface="+mj-ea"/>
                <a:cs typeface="Times New Roman" panose="02020603050405020304" pitchFamily="18" charset="0"/>
              </a:rPr>
              <a:t>wide communication bandwidth </a:t>
            </a:r>
          </a:p>
          <a:p>
            <a:r>
              <a:rPr lang="en-IN" sz="2000" b="1" dirty="0" smtClean="0">
                <a:solidFill>
                  <a:srgbClr val="002060"/>
                </a:solidFill>
                <a:latin typeface="Times New Roman" panose="02020603050405020304" pitchFamily="18" charset="0"/>
                <a:ea typeface="+mj-ea"/>
                <a:cs typeface="Times New Roman" panose="02020603050405020304" pitchFamily="18" charset="0"/>
              </a:rPr>
              <a:t>Analysis </a:t>
            </a:r>
            <a:r>
              <a:rPr lang="en-IN" sz="2000" b="1" dirty="0">
                <a:solidFill>
                  <a:srgbClr val="002060"/>
                </a:solidFill>
                <a:latin typeface="Times New Roman" panose="02020603050405020304" pitchFamily="18" charset="0"/>
                <a:ea typeface="+mj-ea"/>
                <a:cs typeface="Times New Roman" panose="02020603050405020304" pitchFamily="18" charset="0"/>
              </a:rPr>
              <a:t>includes </a:t>
            </a:r>
          </a:p>
          <a:p>
            <a:pPr lvl="1">
              <a:buFont typeface="Wingdings" panose="05000000000000000000" pitchFamily="2" charset="2"/>
              <a:buChar char="Ø"/>
            </a:pPr>
            <a:r>
              <a:rPr lang="en-IN" sz="2000" b="1" dirty="0">
                <a:solidFill>
                  <a:srgbClr val="C00000"/>
                </a:solidFill>
                <a:latin typeface="Times New Roman" panose="02020603050405020304" pitchFamily="18" charset="0"/>
                <a:ea typeface="+mj-ea"/>
                <a:cs typeface="Times New Roman" panose="02020603050405020304" pitchFamily="18" charset="0"/>
              </a:rPr>
              <a:t>latency </a:t>
            </a:r>
          </a:p>
          <a:p>
            <a:pPr lvl="1">
              <a:buFont typeface="Wingdings" panose="05000000000000000000" pitchFamily="2" charset="2"/>
              <a:buChar char="Ø"/>
            </a:pPr>
            <a:r>
              <a:rPr lang="en-IN" dirty="0" smtClean="0">
                <a:solidFill>
                  <a:srgbClr val="C00000"/>
                </a:solidFill>
              </a:rPr>
              <a:t> </a:t>
            </a:r>
            <a:r>
              <a:rPr lang="en-IN" sz="2000" b="1" dirty="0">
                <a:solidFill>
                  <a:srgbClr val="C00000"/>
                </a:solidFill>
                <a:latin typeface="Times New Roman" panose="02020603050405020304" pitchFamily="18" charset="0"/>
                <a:ea typeface="+mj-ea"/>
                <a:cs typeface="Times New Roman" panose="02020603050405020304" pitchFamily="18" charset="0"/>
              </a:rPr>
              <a:t>bisection bandwidth </a:t>
            </a:r>
          </a:p>
          <a:p>
            <a:pPr lvl="1">
              <a:buFont typeface="Wingdings" panose="05000000000000000000" pitchFamily="2" charset="2"/>
              <a:buChar char="Ø"/>
            </a:pPr>
            <a:r>
              <a:rPr lang="en-IN" sz="2000" b="1" dirty="0">
                <a:solidFill>
                  <a:srgbClr val="C00000"/>
                </a:solidFill>
                <a:latin typeface="Times New Roman" panose="02020603050405020304" pitchFamily="18" charset="0"/>
                <a:ea typeface="+mj-ea"/>
                <a:cs typeface="Times New Roman" panose="02020603050405020304" pitchFamily="18" charset="0"/>
              </a:rPr>
              <a:t> data-routing functions </a:t>
            </a:r>
          </a:p>
          <a:p>
            <a:pPr lvl="1">
              <a:buFont typeface="Wingdings" panose="05000000000000000000" pitchFamily="2" charset="2"/>
              <a:buChar char="Ø"/>
            </a:pPr>
            <a:r>
              <a:rPr lang="en-US" sz="2000" b="1" dirty="0">
                <a:solidFill>
                  <a:srgbClr val="C00000"/>
                </a:solidFill>
                <a:latin typeface="Times New Roman" panose="02020603050405020304" pitchFamily="18" charset="0"/>
                <a:ea typeface="+mj-ea"/>
                <a:cs typeface="Times New Roman" panose="02020603050405020304" pitchFamily="18" charset="0"/>
              </a:rPr>
              <a:t> scalability of parallel architecture </a:t>
            </a:r>
          </a:p>
          <a:p>
            <a:pPr marL="0" lvl="1" indent="0">
              <a:buNone/>
            </a:pPr>
            <a:endParaRPr lang="en-US" b="1" dirty="0" smtClean="0">
              <a:solidFill>
                <a:srgbClr val="002060"/>
              </a:solidFill>
              <a:latin typeface="Times New Roman" panose="02020603050405020304" pitchFamily="18" charset="0"/>
              <a:cs typeface="Times New Roman" panose="02020603050405020304" pitchFamily="18" charset="0"/>
            </a:endParaRPr>
          </a:p>
          <a:p>
            <a:r>
              <a:rPr lang="en-US" sz="2100" b="1" dirty="0">
                <a:solidFill>
                  <a:srgbClr val="002060"/>
                </a:solidFill>
                <a:latin typeface="Times New Roman" panose="02020603050405020304" pitchFamily="18" charset="0"/>
                <a:ea typeface="+mj-ea"/>
                <a:cs typeface="Times New Roman" panose="02020603050405020304" pitchFamily="18" charset="0"/>
              </a:rPr>
              <a:t>The topology of an interconnection network can be either </a:t>
            </a:r>
            <a:r>
              <a:rPr lang="en-US" sz="2100" b="1" dirty="0">
                <a:solidFill>
                  <a:srgbClr val="0070C0"/>
                </a:solidFill>
                <a:latin typeface="Times New Roman" panose="02020603050405020304" pitchFamily="18" charset="0"/>
                <a:ea typeface="+mj-ea"/>
                <a:cs typeface="Times New Roman" panose="02020603050405020304" pitchFamily="18" charset="0"/>
              </a:rPr>
              <a:t>static or dynamic</a:t>
            </a:r>
            <a:r>
              <a:rPr lang="en-US" sz="2100" b="1" dirty="0">
                <a:solidFill>
                  <a:srgbClr val="002060"/>
                </a:solidFill>
                <a:latin typeface="Times New Roman" panose="02020603050405020304" pitchFamily="18" charset="0"/>
                <a:ea typeface="+mj-ea"/>
                <a:cs typeface="Times New Roman" panose="02020603050405020304" pitchFamily="18" charset="0"/>
              </a:rPr>
              <a:t>. </a:t>
            </a:r>
            <a:endParaRPr lang="en-US" sz="2100" b="1" dirty="0" smtClean="0">
              <a:solidFill>
                <a:srgbClr val="002060"/>
              </a:solidFill>
              <a:latin typeface="Times New Roman" panose="02020603050405020304" pitchFamily="18" charset="0"/>
              <a:ea typeface="+mj-ea"/>
              <a:cs typeface="Times New Roman" panose="02020603050405020304" pitchFamily="18" charset="0"/>
            </a:endParaRPr>
          </a:p>
          <a:p>
            <a:pPr lvl="1"/>
            <a:r>
              <a:rPr lang="en-US" sz="1900" b="1" dirty="0" smtClean="0">
                <a:solidFill>
                  <a:srgbClr val="0070C0"/>
                </a:solidFill>
                <a:latin typeface="Times New Roman" panose="02020603050405020304" pitchFamily="18" charset="0"/>
                <a:ea typeface="+mj-ea"/>
                <a:cs typeface="Times New Roman" panose="02020603050405020304" pitchFamily="18" charset="0"/>
              </a:rPr>
              <a:t>Static </a:t>
            </a:r>
            <a:r>
              <a:rPr lang="en-US" sz="1900" b="1" dirty="0">
                <a:solidFill>
                  <a:srgbClr val="0070C0"/>
                </a:solidFill>
                <a:latin typeface="Times New Roman" panose="02020603050405020304" pitchFamily="18" charset="0"/>
                <a:ea typeface="+mj-ea"/>
                <a:cs typeface="Times New Roman" panose="02020603050405020304" pitchFamily="18" charset="0"/>
              </a:rPr>
              <a:t>networks are formed of point-to-point direct connections which will not change during program execution. </a:t>
            </a:r>
            <a:endParaRPr lang="en-US" sz="1900" b="1" dirty="0" smtClean="0">
              <a:solidFill>
                <a:srgbClr val="0070C0"/>
              </a:solidFill>
              <a:latin typeface="Times New Roman" panose="02020603050405020304" pitchFamily="18" charset="0"/>
              <a:ea typeface="+mj-ea"/>
              <a:cs typeface="Times New Roman" panose="02020603050405020304" pitchFamily="18" charset="0"/>
            </a:endParaRPr>
          </a:p>
          <a:p>
            <a:pPr lvl="1"/>
            <a:r>
              <a:rPr lang="en-US" sz="1900" b="1" dirty="0" smtClean="0">
                <a:solidFill>
                  <a:srgbClr val="0070C0"/>
                </a:solidFill>
                <a:latin typeface="Times New Roman" panose="02020603050405020304" pitchFamily="18" charset="0"/>
                <a:ea typeface="+mj-ea"/>
                <a:cs typeface="Times New Roman" panose="02020603050405020304" pitchFamily="18" charset="0"/>
              </a:rPr>
              <a:t>Static networks are used for fixed connections among the sub systems of centralized system or multiple computing nodes of a distributed systems</a:t>
            </a:r>
            <a:endParaRPr lang="en-US" sz="1900" b="1" dirty="0">
              <a:solidFill>
                <a:srgbClr val="0070C0"/>
              </a:solidFill>
              <a:latin typeface="Times New Roman" panose="02020603050405020304" pitchFamily="18" charset="0"/>
              <a:ea typeface="+mj-ea"/>
              <a:cs typeface="Times New Roman" panose="02020603050405020304" pitchFamily="18" charset="0"/>
            </a:endParaRPr>
          </a:p>
          <a:p>
            <a:r>
              <a:rPr lang="en-US" sz="2100" b="1" dirty="0" smtClean="0">
                <a:solidFill>
                  <a:srgbClr val="C00000"/>
                </a:solidFill>
                <a:latin typeface="Times New Roman" panose="02020603050405020304" pitchFamily="18" charset="0"/>
                <a:ea typeface="+mj-ea"/>
                <a:cs typeface="Times New Roman" panose="02020603050405020304" pitchFamily="18" charset="0"/>
              </a:rPr>
              <a:t>Dynamic </a:t>
            </a:r>
            <a:r>
              <a:rPr lang="en-US" sz="2100" b="1" dirty="0">
                <a:solidFill>
                  <a:srgbClr val="C00000"/>
                </a:solidFill>
                <a:latin typeface="Times New Roman" panose="02020603050405020304" pitchFamily="18" charset="0"/>
                <a:ea typeface="+mj-ea"/>
                <a:cs typeface="Times New Roman" panose="02020603050405020304" pitchFamily="18" charset="0"/>
              </a:rPr>
              <a:t>networks are implemented with switched channels, </a:t>
            </a:r>
            <a:endParaRPr lang="en-US" sz="2100" b="1" dirty="0" smtClean="0">
              <a:solidFill>
                <a:srgbClr val="C00000"/>
              </a:solidFill>
              <a:latin typeface="Times New Roman" panose="02020603050405020304" pitchFamily="18" charset="0"/>
              <a:ea typeface="+mj-ea"/>
              <a:cs typeface="Times New Roman" panose="02020603050405020304" pitchFamily="18" charset="0"/>
            </a:endParaRPr>
          </a:p>
          <a:p>
            <a:pPr lvl="1"/>
            <a:r>
              <a:rPr lang="en-US" sz="1900" b="1" dirty="0" smtClean="0">
                <a:solidFill>
                  <a:srgbClr val="0070C0"/>
                </a:solidFill>
                <a:latin typeface="Times New Roman" panose="02020603050405020304" pitchFamily="18" charset="0"/>
                <a:ea typeface="+mj-ea"/>
                <a:cs typeface="Times New Roman" panose="02020603050405020304" pitchFamily="18" charset="0"/>
              </a:rPr>
              <a:t>Which are dynamically configured to match the communication demand in user programs. </a:t>
            </a:r>
          </a:p>
          <a:p>
            <a:pPr lvl="1"/>
            <a:r>
              <a:rPr lang="en-US" sz="1900" b="1" dirty="0" smtClean="0">
                <a:solidFill>
                  <a:srgbClr val="0070C0"/>
                </a:solidFill>
                <a:latin typeface="Times New Roman" panose="02020603050405020304" pitchFamily="18" charset="0"/>
                <a:ea typeface="+mj-ea"/>
                <a:cs typeface="Times New Roman" panose="02020603050405020304" pitchFamily="18" charset="0"/>
              </a:rPr>
              <a:t>Dynamic network includes the buses, crossbar switches, multistage network and routers which are often used in shred memory multiprocessor.</a:t>
            </a:r>
          </a:p>
          <a:p>
            <a:r>
              <a:rPr lang="en-US" sz="2100" b="1" dirty="0" smtClean="0">
                <a:solidFill>
                  <a:srgbClr val="002060"/>
                </a:solidFill>
                <a:latin typeface="Times New Roman" panose="02020603050405020304" pitchFamily="18" charset="0"/>
                <a:ea typeface="+mj-ea"/>
                <a:cs typeface="Times New Roman" panose="02020603050405020304" pitchFamily="18" charset="0"/>
              </a:rPr>
              <a:t>Packet </a:t>
            </a:r>
            <a:r>
              <a:rPr lang="en-US" sz="2100" b="1" dirty="0">
                <a:solidFill>
                  <a:srgbClr val="002060"/>
                </a:solidFill>
                <a:latin typeface="Times New Roman" panose="02020603050405020304" pitchFamily="18" charset="0"/>
                <a:ea typeface="+mj-ea"/>
                <a:cs typeface="Times New Roman" panose="02020603050405020304" pitchFamily="18" charset="0"/>
              </a:rPr>
              <a:t>switching and routing is playing an important role in modern multiprocessor architecture. </a:t>
            </a:r>
          </a:p>
          <a:p>
            <a:endParaRPr lang="en-US" sz="2400" b="1" dirty="0">
              <a:solidFill>
                <a:srgbClr val="C00000"/>
              </a:solidFill>
              <a:latin typeface="Times New Roman" panose="02020603050405020304" pitchFamily="18" charset="0"/>
              <a:ea typeface="+mj-ea"/>
              <a:cs typeface="Times New Roman" panose="02020603050405020304" pitchFamily="18" charset="0"/>
            </a:endParaRPr>
          </a:p>
          <a:p>
            <a:pPr marL="0" lvl="1" indent="0">
              <a:buNone/>
            </a:pPr>
            <a:endParaRPr lang="en-US" b="1" dirty="0">
              <a:solidFill>
                <a:srgbClr val="002060"/>
              </a:solidFill>
              <a:latin typeface="Times New Roman" panose="02020603050405020304" pitchFamily="18" charset="0"/>
              <a:ea typeface="+mj-ea"/>
              <a:cs typeface="Times New Roman" panose="02020603050405020304" pitchFamily="18" charset="0"/>
            </a:endParaRPr>
          </a:p>
          <a:p>
            <a:pPr marL="0" lvl="1" indent="0">
              <a:buNone/>
            </a:pPr>
            <a:endParaRPr lang="en-US" sz="20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40491874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0943" y="216664"/>
            <a:ext cx="7588553" cy="373154"/>
          </a:xfrm>
        </p:spPr>
        <p:txBody>
          <a:bodyPr>
            <a:noAutofit/>
          </a:bodyPr>
          <a:lstStyle/>
          <a:p>
            <a:pPr lvl="1" algn="ctr" rtl="0">
              <a:lnSpc>
                <a:spcPct val="90000"/>
              </a:lnSpc>
              <a:spcBef>
                <a:spcPct val="0"/>
              </a:spcBef>
            </a:pP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400" b="1" dirty="0" smtClean="0">
                <a:solidFill>
                  <a:srgbClr val="0070C0"/>
                </a:solidFill>
                <a:latin typeface="Times New Roman" panose="02020603050405020304" pitchFamily="18" charset="0"/>
                <a:cs typeface="Times New Roman" panose="02020603050405020304" pitchFamily="18" charset="0"/>
              </a:rPr>
              <a:t>System interconnect architecture </a:t>
            </a:r>
            <a:br>
              <a:rPr lang="en-IN" sz="2400" b="1" dirty="0" smtClean="0">
                <a:solidFill>
                  <a:srgbClr val="0070C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673243" cy="643901"/>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0799" y="36595"/>
            <a:ext cx="625785" cy="62578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97</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709103"/>
            <a:ext cx="12192000" cy="5783772"/>
          </a:xfrm>
        </p:spPr>
        <p:txBody>
          <a:bodyPr>
            <a:normAutofit/>
          </a:bodyPr>
          <a:lstStyle/>
          <a:p>
            <a:pPr marL="0" indent="0">
              <a:buNone/>
            </a:pPr>
            <a:r>
              <a:rPr lang="en-US" sz="2400" b="1" dirty="0" smtClean="0">
                <a:solidFill>
                  <a:srgbClr val="0070C0"/>
                </a:solidFill>
                <a:latin typeface="Times New Roman" panose="02020603050405020304" pitchFamily="18" charset="0"/>
                <a:cs typeface="Times New Roman" panose="02020603050405020304" pitchFamily="18" charset="0"/>
              </a:rPr>
              <a:t>Network properties and Routing</a:t>
            </a:r>
          </a:p>
          <a:p>
            <a:pPr marL="0" indent="0">
              <a:buNone/>
            </a:pPr>
            <a:r>
              <a:rPr lang="en-US" sz="2400" b="1" dirty="0" smtClean="0">
                <a:solidFill>
                  <a:srgbClr val="0070C0"/>
                </a:solidFill>
                <a:latin typeface="Times New Roman" panose="02020603050405020304" pitchFamily="18" charset="0"/>
                <a:cs typeface="Times New Roman" panose="02020603050405020304" pitchFamily="18" charset="0"/>
              </a:rPr>
              <a:t>1. Node </a:t>
            </a:r>
            <a:r>
              <a:rPr lang="en-US" sz="2400" b="1" dirty="0">
                <a:solidFill>
                  <a:srgbClr val="0070C0"/>
                </a:solidFill>
                <a:latin typeface="Times New Roman" panose="02020603050405020304" pitchFamily="18" charset="0"/>
                <a:cs typeface="Times New Roman" panose="02020603050405020304" pitchFamily="18" charset="0"/>
              </a:rPr>
              <a:t>Degree and Network Diameter: </a:t>
            </a:r>
          </a:p>
          <a:p>
            <a:pPr lvl="1"/>
            <a:r>
              <a:rPr lang="en-US" sz="2000" b="1" dirty="0">
                <a:solidFill>
                  <a:srgbClr val="FF0000"/>
                </a:solidFill>
                <a:latin typeface="Times New Roman" panose="02020603050405020304" pitchFamily="18" charset="0"/>
                <a:cs typeface="Times New Roman" panose="02020603050405020304" pitchFamily="18" charset="0"/>
              </a:rPr>
              <a:t>node degree d </a:t>
            </a:r>
            <a:r>
              <a:rPr lang="en-US" sz="2000" b="1" dirty="0" smtClean="0">
                <a:solidFill>
                  <a:srgbClr val="002060"/>
                </a:solidFill>
                <a:latin typeface="Times New Roman" panose="02020603050405020304" pitchFamily="18" charset="0"/>
                <a:cs typeface="Times New Roman" panose="02020603050405020304" pitchFamily="18" charset="0"/>
              </a:rPr>
              <a:t>: The </a:t>
            </a:r>
            <a:r>
              <a:rPr lang="en-US" sz="2000" b="1" dirty="0">
                <a:solidFill>
                  <a:srgbClr val="002060"/>
                </a:solidFill>
                <a:latin typeface="Times New Roman" panose="02020603050405020304" pitchFamily="18" charset="0"/>
                <a:cs typeface="Times New Roman" panose="02020603050405020304" pitchFamily="18" charset="0"/>
              </a:rPr>
              <a:t>number of edges (links or channels) incident on a node is called </a:t>
            </a:r>
            <a:r>
              <a:rPr lang="en-US" sz="2000" b="1" dirty="0" smtClean="0">
                <a:solidFill>
                  <a:srgbClr val="002060"/>
                </a:solidFill>
                <a:latin typeface="Times New Roman" panose="02020603050405020304" pitchFamily="18" charset="0"/>
                <a:cs typeface="Times New Roman" panose="02020603050405020304" pitchFamily="18" charset="0"/>
              </a:rPr>
              <a:t>the. </a:t>
            </a:r>
            <a:endParaRPr lang="en-US" sz="2000" b="1" dirty="0">
              <a:solidFill>
                <a:srgbClr val="002060"/>
              </a:solidFill>
              <a:latin typeface="Times New Roman" panose="02020603050405020304" pitchFamily="18" charset="0"/>
              <a:cs typeface="Times New Roman" panose="02020603050405020304" pitchFamily="18" charset="0"/>
            </a:endParaRPr>
          </a:p>
          <a:p>
            <a:pPr lvl="1"/>
            <a:r>
              <a:rPr lang="en-US" sz="2000" b="1" dirty="0">
                <a:solidFill>
                  <a:srgbClr val="C00000"/>
                </a:solidFill>
                <a:latin typeface="Times New Roman" panose="02020603050405020304" pitchFamily="18" charset="0"/>
                <a:cs typeface="Times New Roman" panose="02020603050405020304" pitchFamily="18" charset="0"/>
              </a:rPr>
              <a:t>In the case of unidirectional channels, the number of channels into a node is the in degree, and that out of a node is the out degree. </a:t>
            </a:r>
          </a:p>
          <a:p>
            <a:pPr lvl="1"/>
            <a:r>
              <a:rPr lang="en-US" sz="2000" b="1" dirty="0">
                <a:solidFill>
                  <a:srgbClr val="002060"/>
                </a:solidFill>
                <a:latin typeface="Times New Roman" panose="02020603050405020304" pitchFamily="18" charset="0"/>
                <a:cs typeface="Times New Roman" panose="02020603050405020304" pitchFamily="18" charset="0"/>
              </a:rPr>
              <a:t>Then the node degree is the sum of the two. The node degree reflects the number of IO ports required per node, and thus the cost of a node. </a:t>
            </a:r>
          </a:p>
          <a:p>
            <a:pPr lvl="1"/>
            <a:r>
              <a:rPr lang="en-US" sz="2000" b="1" dirty="0">
                <a:solidFill>
                  <a:srgbClr val="C00000"/>
                </a:solidFill>
                <a:latin typeface="Times New Roman" panose="02020603050405020304" pitchFamily="18" charset="0"/>
                <a:cs typeface="Times New Roman" panose="02020603050405020304" pitchFamily="18" charset="0"/>
              </a:rPr>
              <a:t>Therefore, the node degree should be kept a (small) constant, in order to reduce cost</a:t>
            </a:r>
            <a:r>
              <a:rPr lang="en-US" sz="2000" b="1" dirty="0">
                <a:solidFill>
                  <a:srgbClr val="002060"/>
                </a:solidFill>
                <a:latin typeface="Times New Roman" panose="02020603050405020304" pitchFamily="18" charset="0"/>
                <a:cs typeface="Times New Roman" panose="02020603050405020304" pitchFamily="18" charset="0"/>
              </a:rPr>
              <a:t>. </a:t>
            </a:r>
          </a:p>
          <a:p>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a:solidFill>
                  <a:srgbClr val="FF0000"/>
                </a:solidFill>
                <a:latin typeface="Times New Roman" panose="02020603050405020304" pitchFamily="18" charset="0"/>
                <a:cs typeface="Times New Roman" panose="02020603050405020304" pitchFamily="18" charset="0"/>
              </a:rPr>
              <a:t>The Diameter D </a:t>
            </a:r>
            <a:r>
              <a:rPr lang="en-US" sz="2000" b="1" dirty="0">
                <a:solidFill>
                  <a:srgbClr val="002060"/>
                </a:solidFill>
                <a:latin typeface="Times New Roman" panose="02020603050405020304" pitchFamily="18" charset="0"/>
                <a:cs typeface="Times New Roman" panose="02020603050405020304" pitchFamily="18" charset="0"/>
              </a:rPr>
              <a:t>of a network is the maximum shortest path between any two nodes. </a:t>
            </a:r>
            <a:endParaRPr lang="en-US" sz="2000" b="1" dirty="0" smtClean="0">
              <a:solidFill>
                <a:srgbClr val="002060"/>
              </a:solidFill>
              <a:latin typeface="Times New Roman" panose="02020603050405020304" pitchFamily="18" charset="0"/>
              <a:cs typeface="Times New Roman" panose="02020603050405020304" pitchFamily="18" charset="0"/>
            </a:endParaRPr>
          </a:p>
          <a:p>
            <a:pPr lvl="1"/>
            <a:r>
              <a:rPr lang="en-US" sz="2000" b="1" dirty="0">
                <a:solidFill>
                  <a:srgbClr val="C00000"/>
                </a:solidFill>
                <a:latin typeface="Times New Roman" panose="02020603050405020304" pitchFamily="18" charset="0"/>
                <a:cs typeface="Times New Roman" panose="02020603050405020304" pitchFamily="18" charset="0"/>
              </a:rPr>
              <a:t>The network diameter indicates the maximum number of distinct hops between any two nodes, thus providing a figure of communication merit for the network.</a:t>
            </a:r>
            <a:endParaRPr lang="en-US" sz="2000" b="1" dirty="0">
              <a:solidFill>
                <a:srgbClr val="002060"/>
              </a:solidFill>
              <a:latin typeface="Times New Roman" panose="02020603050405020304" pitchFamily="18" charset="0"/>
              <a:cs typeface="Times New Roman" panose="02020603050405020304" pitchFamily="18" charset="0"/>
            </a:endParaRPr>
          </a:p>
          <a:p>
            <a:pPr lvl="1"/>
            <a:r>
              <a:rPr lang="en-US" sz="1600" b="1" dirty="0">
                <a:solidFill>
                  <a:srgbClr val="002060"/>
                </a:solidFill>
                <a:latin typeface="Times New Roman" panose="02020603050405020304" pitchFamily="18" charset="0"/>
                <a:cs typeface="Times New Roman" panose="02020603050405020304" pitchFamily="18" charset="0"/>
              </a:rPr>
              <a:t> </a:t>
            </a:r>
            <a:r>
              <a:rPr lang="en-US" sz="2000" b="1" dirty="0">
                <a:solidFill>
                  <a:srgbClr val="FF0000"/>
                </a:solidFill>
                <a:latin typeface="Times New Roman" panose="02020603050405020304" pitchFamily="18" charset="0"/>
                <a:cs typeface="Times New Roman" panose="02020603050405020304" pitchFamily="18" charset="0"/>
              </a:rPr>
              <a:t>The path length </a:t>
            </a:r>
            <a:r>
              <a:rPr lang="en-US" sz="2000" b="1" dirty="0">
                <a:solidFill>
                  <a:srgbClr val="002060"/>
                </a:solidFill>
                <a:latin typeface="Times New Roman" panose="02020603050405020304" pitchFamily="18" charset="0"/>
                <a:cs typeface="Times New Roman" panose="02020603050405020304" pitchFamily="18" charset="0"/>
              </a:rPr>
              <a:t>is measured by the number of links traversed. </a:t>
            </a:r>
          </a:p>
          <a:p>
            <a:pPr lvl="1"/>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Therefore</a:t>
            </a:r>
            <a:r>
              <a:rPr lang="en-US" sz="2000" b="1" dirty="0">
                <a:solidFill>
                  <a:srgbClr val="002060"/>
                </a:solidFill>
                <a:latin typeface="Times New Roman" panose="02020603050405020304" pitchFamily="18" charset="0"/>
                <a:cs typeface="Times New Roman" panose="02020603050405020304" pitchFamily="18" charset="0"/>
              </a:rPr>
              <a:t>, the network diameter should be as small as possible from a communication point of </a:t>
            </a:r>
            <a:r>
              <a:rPr lang="en-US" sz="2000" b="1" dirty="0" smtClean="0">
                <a:solidFill>
                  <a:srgbClr val="002060"/>
                </a:solidFill>
                <a:latin typeface="Times New Roman" panose="02020603050405020304" pitchFamily="18" charset="0"/>
                <a:cs typeface="Times New Roman" panose="02020603050405020304" pitchFamily="18" charset="0"/>
              </a:rPr>
              <a:t>view.</a:t>
            </a:r>
            <a:endParaRPr lang="en-US" sz="2000" b="1" dirty="0">
              <a:solidFill>
                <a:srgbClr val="002060"/>
              </a:solidFill>
              <a:latin typeface="Times New Roman" panose="02020603050405020304" pitchFamily="18" charset="0"/>
              <a:cs typeface="Times New Roman" panose="02020603050405020304" pitchFamily="18" charset="0"/>
            </a:endParaRPr>
          </a:p>
          <a:p>
            <a:endParaRPr lang="en-US" sz="2400" b="1" dirty="0">
              <a:solidFill>
                <a:srgbClr val="C00000"/>
              </a:solidFill>
              <a:latin typeface="Times New Roman" panose="02020603050405020304" pitchFamily="18" charset="0"/>
              <a:ea typeface="+mj-ea"/>
              <a:cs typeface="Times New Roman" panose="02020603050405020304" pitchFamily="18" charset="0"/>
            </a:endParaRPr>
          </a:p>
          <a:p>
            <a:pPr marL="0" lvl="1" indent="0">
              <a:buNone/>
            </a:pPr>
            <a:endParaRPr lang="en-US" b="1" dirty="0">
              <a:solidFill>
                <a:srgbClr val="002060"/>
              </a:solidFill>
              <a:latin typeface="Times New Roman" panose="02020603050405020304" pitchFamily="18" charset="0"/>
              <a:ea typeface="+mj-ea"/>
              <a:cs typeface="Times New Roman" panose="02020603050405020304" pitchFamily="18" charset="0"/>
            </a:endParaRPr>
          </a:p>
          <a:p>
            <a:pPr marL="0" lvl="1" indent="0">
              <a:buNone/>
            </a:pPr>
            <a:endParaRPr lang="en-US" sz="20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37551642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0943" y="216664"/>
            <a:ext cx="7588553" cy="373154"/>
          </a:xfrm>
        </p:spPr>
        <p:txBody>
          <a:bodyPr>
            <a:noAutofit/>
          </a:bodyPr>
          <a:lstStyle/>
          <a:p>
            <a:pPr lvl="1" algn="ctr" rtl="0">
              <a:lnSpc>
                <a:spcPct val="90000"/>
              </a:lnSpc>
              <a:spcBef>
                <a:spcPct val="0"/>
              </a:spcBef>
            </a:pP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400" b="1" dirty="0" smtClean="0">
                <a:solidFill>
                  <a:srgbClr val="0070C0"/>
                </a:solidFill>
                <a:latin typeface="Times New Roman" panose="02020603050405020304" pitchFamily="18" charset="0"/>
                <a:cs typeface="Times New Roman" panose="02020603050405020304" pitchFamily="18" charset="0"/>
              </a:rPr>
              <a:t>System interconnect architecture </a:t>
            </a:r>
            <a:br>
              <a:rPr lang="en-IN" sz="2400" b="1" dirty="0" smtClean="0">
                <a:solidFill>
                  <a:srgbClr val="0070C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673243" cy="643901"/>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0799" y="36595"/>
            <a:ext cx="625785" cy="62578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98</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709102"/>
            <a:ext cx="12192000" cy="6076483"/>
          </a:xfrm>
        </p:spPr>
        <p:txBody>
          <a:bodyPr>
            <a:normAutofit/>
          </a:bodyPr>
          <a:lstStyle/>
          <a:p>
            <a:pPr marL="0" indent="0">
              <a:buNone/>
            </a:pPr>
            <a:r>
              <a:rPr lang="en-US" sz="2400" b="1" dirty="0" smtClean="0">
                <a:solidFill>
                  <a:srgbClr val="0070C0"/>
                </a:solidFill>
                <a:latin typeface="Times New Roman" panose="02020603050405020304" pitchFamily="18" charset="0"/>
                <a:cs typeface="Times New Roman" panose="02020603050405020304" pitchFamily="18" charset="0"/>
              </a:rPr>
              <a:t>Network properties and Routing</a:t>
            </a:r>
          </a:p>
          <a:p>
            <a:pPr marL="0" indent="0">
              <a:buNone/>
            </a:pPr>
            <a:r>
              <a:rPr lang="en-US" sz="2400" b="1" dirty="0" smtClean="0">
                <a:solidFill>
                  <a:srgbClr val="0070C0"/>
                </a:solidFill>
                <a:latin typeface="Times New Roman" panose="02020603050405020304" pitchFamily="18" charset="0"/>
                <a:cs typeface="Times New Roman" panose="02020603050405020304" pitchFamily="18" charset="0"/>
              </a:rPr>
              <a:t>2. </a:t>
            </a:r>
            <a:r>
              <a:rPr lang="en-IN" sz="2400" b="1" dirty="0">
                <a:solidFill>
                  <a:srgbClr val="0070C0"/>
                </a:solidFill>
                <a:latin typeface="Times New Roman" panose="02020603050405020304" pitchFamily="18" charset="0"/>
                <a:cs typeface="Times New Roman" panose="02020603050405020304" pitchFamily="18" charset="0"/>
              </a:rPr>
              <a:t>Bisection Width: </a:t>
            </a:r>
          </a:p>
          <a:p>
            <a:r>
              <a:rPr lang="en-US" sz="2000" b="1" dirty="0">
                <a:solidFill>
                  <a:srgbClr val="FF0000"/>
                </a:solidFill>
                <a:latin typeface="Times New Roman" panose="02020603050405020304" pitchFamily="18" charset="0"/>
                <a:cs typeface="Times New Roman" panose="02020603050405020304" pitchFamily="18" charset="0"/>
              </a:rPr>
              <a:t>bisection width </a:t>
            </a:r>
            <a:r>
              <a:rPr lang="en-US" sz="2000" b="1" dirty="0" smtClean="0">
                <a:solidFill>
                  <a:srgbClr val="FF0000"/>
                </a:solidFill>
                <a:latin typeface="Times New Roman" panose="02020603050405020304" pitchFamily="18" charset="0"/>
                <a:cs typeface="Times New Roman" panose="02020603050405020304" pitchFamily="18" charset="0"/>
              </a:rPr>
              <a:t>b: </a:t>
            </a:r>
            <a:r>
              <a:rPr lang="en-US" sz="2000" b="1" dirty="0" smtClean="0">
                <a:solidFill>
                  <a:srgbClr val="002060"/>
                </a:solidFill>
                <a:latin typeface="Times New Roman" panose="02020603050405020304" pitchFamily="18" charset="0"/>
                <a:cs typeface="Times New Roman" panose="02020603050405020304" pitchFamily="18" charset="0"/>
              </a:rPr>
              <a:t>When </a:t>
            </a:r>
            <a:r>
              <a:rPr lang="en-US" sz="2000" b="1" dirty="0">
                <a:solidFill>
                  <a:srgbClr val="002060"/>
                </a:solidFill>
                <a:latin typeface="Times New Roman" panose="02020603050405020304" pitchFamily="18" charset="0"/>
                <a:cs typeface="Times New Roman" panose="02020603050405020304" pitchFamily="18" charset="0"/>
              </a:rPr>
              <a:t>a given network is cut into two equal halves, the minimum number of edges (channels) along the cut is called </a:t>
            </a:r>
            <a:r>
              <a:rPr lang="en-US" sz="2000" b="1" dirty="0" smtClean="0">
                <a:solidFill>
                  <a:srgbClr val="002060"/>
                </a:solidFill>
                <a:latin typeface="Times New Roman" panose="02020603050405020304" pitchFamily="18" charset="0"/>
                <a:cs typeface="Times New Roman" panose="02020603050405020304" pitchFamily="18" charset="0"/>
              </a:rPr>
              <a:t>the bisection width b. </a:t>
            </a:r>
            <a:r>
              <a:rPr lang="en-US" sz="2000" b="1" dirty="0">
                <a:solidFill>
                  <a:srgbClr val="002060"/>
                </a:solidFill>
                <a:latin typeface="Times New Roman" panose="02020603050405020304" pitchFamily="18" charset="0"/>
                <a:cs typeface="Times New Roman" panose="02020603050405020304" pitchFamily="18" charset="0"/>
              </a:rPr>
              <a:t>In the case of a communication network, each edge may correspond to a channel with </a:t>
            </a:r>
            <a:r>
              <a:rPr lang="en-US" sz="2000" b="1" dirty="0">
                <a:solidFill>
                  <a:srgbClr val="FF0000"/>
                </a:solidFill>
                <a:latin typeface="Times New Roman" panose="02020603050405020304" pitchFamily="18" charset="0"/>
                <a:cs typeface="Times New Roman" panose="02020603050405020304" pitchFamily="18" charset="0"/>
              </a:rPr>
              <a:t>w bit wires</a:t>
            </a:r>
            <a:r>
              <a:rPr lang="en-US" sz="2000" b="1" dirty="0">
                <a:solidFill>
                  <a:srgbClr val="002060"/>
                </a:solidFill>
                <a:latin typeface="Times New Roman" panose="02020603050405020304" pitchFamily="18" charset="0"/>
                <a:cs typeface="Times New Roman" panose="02020603050405020304" pitchFamily="18" charset="0"/>
              </a:rPr>
              <a:t>. </a:t>
            </a:r>
            <a:endParaRPr lang="en-US" sz="2000" b="1" dirty="0" smtClean="0">
              <a:solidFill>
                <a:srgbClr val="002060"/>
              </a:solidFill>
              <a:latin typeface="Times New Roman" panose="02020603050405020304" pitchFamily="18" charset="0"/>
              <a:cs typeface="Times New Roman" panose="02020603050405020304" pitchFamily="18" charset="0"/>
            </a:endParaRPr>
          </a:p>
          <a:p>
            <a:r>
              <a:rPr lang="en-US" sz="2000" b="1" dirty="0" smtClean="0">
                <a:solidFill>
                  <a:srgbClr val="002060"/>
                </a:solidFill>
                <a:latin typeface="Times New Roman" panose="02020603050405020304" pitchFamily="18" charset="0"/>
                <a:cs typeface="Times New Roman" panose="02020603050405020304" pitchFamily="18" charset="0"/>
              </a:rPr>
              <a:t>Wire bisection width is B=</a:t>
            </a:r>
            <a:r>
              <a:rPr lang="en-US" sz="2000" b="1" dirty="0" err="1" smtClean="0">
                <a:solidFill>
                  <a:srgbClr val="002060"/>
                </a:solidFill>
                <a:latin typeface="Times New Roman" panose="02020603050405020304" pitchFamily="18" charset="0"/>
                <a:cs typeface="Times New Roman" panose="02020603050405020304" pitchFamily="18" charset="0"/>
              </a:rPr>
              <a:t>bw</a:t>
            </a:r>
            <a:r>
              <a:rPr lang="en-US" sz="2000" b="1" dirty="0" smtClean="0">
                <a:solidFill>
                  <a:srgbClr val="002060"/>
                </a:solidFill>
                <a:latin typeface="Times New Roman" panose="02020603050405020304" pitchFamily="18" charset="0"/>
                <a:cs typeface="Times New Roman" panose="02020603050405020304" pitchFamily="18" charset="0"/>
              </a:rPr>
              <a:t>. B indicates wiring density of a network.</a:t>
            </a:r>
            <a:endParaRPr lang="en-US" sz="2000" b="1" dirty="0">
              <a:solidFill>
                <a:srgbClr val="002060"/>
              </a:solidFill>
              <a:latin typeface="Times New Roman" panose="02020603050405020304" pitchFamily="18" charset="0"/>
              <a:cs typeface="Times New Roman" panose="02020603050405020304" pitchFamily="18" charset="0"/>
            </a:endParaRPr>
          </a:p>
          <a:p>
            <a:r>
              <a:rPr lang="en-US" sz="2000" b="1" dirty="0">
                <a:solidFill>
                  <a:srgbClr val="002060"/>
                </a:solidFill>
                <a:latin typeface="Times New Roman" panose="02020603050405020304" pitchFamily="18" charset="0"/>
                <a:cs typeface="Times New Roman" panose="02020603050405020304" pitchFamily="18" charset="0"/>
              </a:rPr>
              <a:t>To summarize the above discussions, the performance of an interconnection network is affected by the following factors: </a:t>
            </a:r>
            <a:endParaRPr lang="en-US" sz="2000" b="1" dirty="0" smtClean="0">
              <a:solidFill>
                <a:srgbClr val="002060"/>
              </a:solidFill>
              <a:latin typeface="Times New Roman" panose="02020603050405020304" pitchFamily="18" charset="0"/>
              <a:cs typeface="Times New Roman" panose="02020603050405020304" pitchFamily="18" charset="0"/>
            </a:endParaRPr>
          </a:p>
          <a:p>
            <a:pPr lvl="1"/>
            <a:r>
              <a:rPr lang="en-US" sz="1800" b="1" dirty="0">
                <a:solidFill>
                  <a:srgbClr val="FF0000"/>
                </a:solidFill>
                <a:latin typeface="Times New Roman" panose="02020603050405020304" pitchFamily="18" charset="0"/>
                <a:cs typeface="Times New Roman" panose="02020603050405020304" pitchFamily="18" charset="0"/>
              </a:rPr>
              <a:t>Functionality: </a:t>
            </a:r>
            <a:r>
              <a:rPr lang="en-US" sz="1800" b="1" dirty="0">
                <a:solidFill>
                  <a:srgbClr val="002060"/>
                </a:solidFill>
                <a:latin typeface="Times New Roman" panose="02020603050405020304" pitchFamily="18" charset="0"/>
                <a:cs typeface="Times New Roman" panose="02020603050405020304" pitchFamily="18" charset="0"/>
              </a:rPr>
              <a:t>refers to how the network supports data routing, interrupt handling, synchronization, request-"message combining, and coherence. </a:t>
            </a:r>
          </a:p>
          <a:p>
            <a:pPr lvl="1"/>
            <a:r>
              <a:rPr lang="en-US" sz="1800" b="1" dirty="0">
                <a:solidFill>
                  <a:srgbClr val="FF0000"/>
                </a:solidFill>
                <a:latin typeface="Times New Roman" panose="02020603050405020304" pitchFamily="18" charset="0"/>
                <a:cs typeface="Times New Roman" panose="02020603050405020304" pitchFamily="18" charset="0"/>
              </a:rPr>
              <a:t>Network Latency:- </a:t>
            </a:r>
            <a:r>
              <a:rPr lang="en-US" sz="1800" b="1" dirty="0">
                <a:solidFill>
                  <a:srgbClr val="002060"/>
                </a:solidFill>
                <a:latin typeface="Times New Roman" panose="02020603050405020304" pitchFamily="18" charset="0"/>
                <a:cs typeface="Times New Roman" panose="02020603050405020304" pitchFamily="18" charset="0"/>
              </a:rPr>
              <a:t>This refers to the worst-ease time delay for a unit message to be transferred through the network. </a:t>
            </a:r>
          </a:p>
          <a:p>
            <a:pPr lvl="1"/>
            <a:r>
              <a:rPr lang="en-US" sz="1800" b="1" dirty="0" smtClean="0">
                <a:solidFill>
                  <a:srgbClr val="FF0000"/>
                </a:solidFill>
                <a:latin typeface="Times New Roman" panose="02020603050405020304" pitchFamily="18" charset="0"/>
                <a:cs typeface="Times New Roman" panose="02020603050405020304" pitchFamily="18" charset="0"/>
              </a:rPr>
              <a:t>Bandwidth: </a:t>
            </a:r>
            <a:r>
              <a:rPr lang="en-US" sz="1800" b="1" dirty="0">
                <a:solidFill>
                  <a:srgbClr val="002060"/>
                </a:solidFill>
                <a:latin typeface="Times New Roman" panose="02020603050405020304" pitchFamily="18" charset="0"/>
                <a:cs typeface="Times New Roman" panose="02020603050405020304" pitchFamily="18" charset="0"/>
              </a:rPr>
              <a:t>This refers to the maximum data transfer rate, in terms of Mbps or </a:t>
            </a:r>
            <a:r>
              <a:rPr lang="en-US" sz="1800" b="1" dirty="0" err="1">
                <a:solidFill>
                  <a:srgbClr val="002060"/>
                </a:solidFill>
                <a:latin typeface="Times New Roman" panose="02020603050405020304" pitchFamily="18" charset="0"/>
                <a:cs typeface="Times New Roman" panose="02020603050405020304" pitchFamily="18" charset="0"/>
              </a:rPr>
              <a:t>Gbps</a:t>
            </a:r>
            <a:r>
              <a:rPr lang="en-US" sz="1800" b="1" dirty="0">
                <a:solidFill>
                  <a:srgbClr val="002060"/>
                </a:solidFill>
                <a:latin typeface="Times New Roman" panose="02020603050405020304" pitchFamily="18" charset="0"/>
                <a:cs typeface="Times New Roman" panose="02020603050405020304" pitchFamily="18" charset="0"/>
              </a:rPr>
              <a:t> transmitted through the network. </a:t>
            </a:r>
          </a:p>
          <a:p>
            <a:pPr lvl="1"/>
            <a:r>
              <a:rPr lang="en-US" sz="1800" b="1" dirty="0">
                <a:solidFill>
                  <a:srgbClr val="FF0000"/>
                </a:solidFill>
                <a:latin typeface="Times New Roman" panose="02020603050405020304" pitchFamily="18" charset="0"/>
                <a:cs typeface="Times New Roman" panose="02020603050405020304" pitchFamily="18" charset="0"/>
              </a:rPr>
              <a:t>Hardware </a:t>
            </a:r>
            <a:r>
              <a:rPr lang="en-US" sz="1800" b="1" dirty="0" smtClean="0">
                <a:solidFill>
                  <a:srgbClr val="FF0000"/>
                </a:solidFill>
                <a:latin typeface="Times New Roman" panose="02020603050405020304" pitchFamily="18" charset="0"/>
                <a:cs typeface="Times New Roman" panose="02020603050405020304" pitchFamily="18" charset="0"/>
              </a:rPr>
              <a:t>Complexity</a:t>
            </a:r>
            <a:r>
              <a:rPr lang="en-US" sz="1800" b="1" dirty="0" smtClean="0">
                <a:solidFill>
                  <a:srgbClr val="002060"/>
                </a:solidFill>
                <a:latin typeface="Times New Roman" panose="02020603050405020304" pitchFamily="18" charset="0"/>
                <a:cs typeface="Times New Roman" panose="02020603050405020304" pitchFamily="18" charset="0"/>
              </a:rPr>
              <a:t>: This </a:t>
            </a:r>
            <a:r>
              <a:rPr lang="en-US" sz="1800" b="1" dirty="0">
                <a:solidFill>
                  <a:srgbClr val="002060"/>
                </a:solidFill>
                <a:latin typeface="Times New Roman" panose="02020603050405020304" pitchFamily="18" charset="0"/>
                <a:cs typeface="Times New Roman" panose="02020603050405020304" pitchFamily="18" charset="0"/>
              </a:rPr>
              <a:t>refers to implementation costs such as those for wires, switches, </a:t>
            </a:r>
            <a:r>
              <a:rPr lang="en-US" sz="1800" b="1" dirty="0" smtClean="0">
                <a:solidFill>
                  <a:srgbClr val="002060"/>
                </a:solidFill>
                <a:latin typeface="Times New Roman" panose="02020603050405020304" pitchFamily="18" charset="0"/>
                <a:cs typeface="Times New Roman" panose="02020603050405020304" pitchFamily="18" charset="0"/>
              </a:rPr>
              <a:t>connectors</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smtClean="0">
                <a:solidFill>
                  <a:srgbClr val="002060"/>
                </a:solidFill>
                <a:latin typeface="Times New Roman" panose="02020603050405020304" pitchFamily="18" charset="0"/>
                <a:cs typeface="Times New Roman" panose="02020603050405020304" pitchFamily="18" charset="0"/>
              </a:rPr>
              <a:t>arbitration</a:t>
            </a:r>
            <a:r>
              <a:rPr lang="en-US" sz="1800" b="1" dirty="0">
                <a:solidFill>
                  <a:srgbClr val="002060"/>
                </a:solidFill>
                <a:latin typeface="Times New Roman" panose="02020603050405020304" pitchFamily="18" charset="0"/>
                <a:cs typeface="Times New Roman" panose="02020603050405020304" pitchFamily="18" charset="0"/>
              </a:rPr>
              <a:t>, and interface logic. </a:t>
            </a:r>
          </a:p>
          <a:p>
            <a:pPr lvl="1"/>
            <a:r>
              <a:rPr lang="en-US" sz="1800" b="1" dirty="0">
                <a:solidFill>
                  <a:srgbClr val="FF0000"/>
                </a:solidFill>
                <a:latin typeface="Times New Roman" panose="02020603050405020304" pitchFamily="18" charset="0"/>
                <a:cs typeface="Times New Roman" panose="02020603050405020304" pitchFamily="18" charset="0"/>
              </a:rPr>
              <a:t>Scalability: </a:t>
            </a:r>
            <a:r>
              <a:rPr lang="en-US" sz="1800" b="1" dirty="0" smtClean="0">
                <a:solidFill>
                  <a:srgbClr val="002060"/>
                </a:solidFill>
                <a:latin typeface="Times New Roman" panose="02020603050405020304" pitchFamily="18" charset="0"/>
                <a:cs typeface="Times New Roman" panose="02020603050405020304" pitchFamily="18" charset="0"/>
              </a:rPr>
              <a:t>This </a:t>
            </a:r>
            <a:r>
              <a:rPr lang="en-US" sz="1800" b="1" dirty="0">
                <a:solidFill>
                  <a:srgbClr val="002060"/>
                </a:solidFill>
                <a:latin typeface="Times New Roman" panose="02020603050405020304" pitchFamily="18" charset="0"/>
                <a:cs typeface="Times New Roman" panose="02020603050405020304" pitchFamily="18" charset="0"/>
              </a:rPr>
              <a:t>refers to the ability </a:t>
            </a:r>
            <a:r>
              <a:rPr lang="en-US" sz="1800" b="1" dirty="0" smtClean="0">
                <a:solidFill>
                  <a:srgbClr val="002060"/>
                </a:solidFill>
                <a:latin typeface="Times New Roman" panose="02020603050405020304" pitchFamily="18" charset="0"/>
                <a:cs typeface="Times New Roman" panose="02020603050405020304" pitchFamily="18" charset="0"/>
              </a:rPr>
              <a:t>of a </a:t>
            </a:r>
            <a:r>
              <a:rPr lang="en-US" sz="1800" b="1" dirty="0">
                <a:solidFill>
                  <a:srgbClr val="002060"/>
                </a:solidFill>
                <a:latin typeface="Times New Roman" panose="02020603050405020304" pitchFamily="18" charset="0"/>
                <a:cs typeface="Times New Roman" panose="02020603050405020304" pitchFamily="18" charset="0"/>
              </a:rPr>
              <a:t>network to be modularly expandable with a scalable performance with increasing machine resources. </a:t>
            </a:r>
          </a:p>
        </p:txBody>
      </p:sp>
    </p:spTree>
    <p:extLst>
      <p:ext uri="{BB962C8B-B14F-4D97-AF65-F5344CB8AC3E}">
        <p14:creationId xmlns:p14="http://schemas.microsoft.com/office/powerpoint/2010/main" xmlns="" val="132178041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0943" y="216664"/>
            <a:ext cx="7588553" cy="373154"/>
          </a:xfrm>
        </p:spPr>
        <p:txBody>
          <a:bodyPr>
            <a:noAutofit/>
          </a:bodyPr>
          <a:lstStyle/>
          <a:p>
            <a:pPr lvl="1" algn="ctr" rtl="0">
              <a:lnSpc>
                <a:spcPct val="90000"/>
              </a:lnSpc>
              <a:spcBef>
                <a:spcPct val="0"/>
              </a:spcBef>
            </a:pPr>
            <a:r>
              <a:rPr lang="en-IN" sz="2400" b="1" dirty="0" smtClean="0">
                <a:solidFill>
                  <a:srgbClr val="002060"/>
                </a:solidFill>
                <a:latin typeface="Times New Roman" panose="02020603050405020304" pitchFamily="18" charset="0"/>
                <a:cs typeface="Times New Roman" panose="02020603050405020304" pitchFamily="18" charset="0"/>
              </a:rPr>
              <a:t/>
            </a:r>
            <a:br>
              <a:rPr lang="en-IN" sz="2400" b="1" dirty="0" smtClean="0">
                <a:solidFill>
                  <a:srgbClr val="00206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Module 1 </a:t>
            </a:r>
            <a:r>
              <a:rPr lang="en-IN" sz="2000" b="1" dirty="0" smtClean="0">
                <a:solidFill>
                  <a:srgbClr val="002060"/>
                </a:solidFill>
                <a:latin typeface="Times New Roman" panose="02020603050405020304" pitchFamily="18" charset="0"/>
                <a:cs typeface="Times New Roman" panose="02020603050405020304" pitchFamily="18" charset="0"/>
              </a:rPr>
              <a:t>- </a:t>
            </a:r>
            <a:r>
              <a:rPr lang="en-IN" sz="2000" b="1" dirty="0" smtClean="0">
                <a:solidFill>
                  <a:srgbClr val="C00000"/>
                </a:solidFill>
                <a:latin typeface="Times New Roman" panose="02020603050405020304" pitchFamily="18" charset="0"/>
                <a:cs typeface="Times New Roman" panose="02020603050405020304" pitchFamily="18" charset="0"/>
              </a:rPr>
              <a:t>Theory of Parallelism </a:t>
            </a:r>
            <a:br>
              <a:rPr lang="en-IN" sz="2000" b="1" dirty="0" smtClean="0">
                <a:solidFill>
                  <a:srgbClr val="C00000"/>
                </a:solidFill>
                <a:latin typeface="Times New Roman" panose="02020603050405020304" pitchFamily="18" charset="0"/>
                <a:cs typeface="Times New Roman" panose="02020603050405020304" pitchFamily="18" charset="0"/>
              </a:rPr>
            </a:br>
            <a:r>
              <a:rPr lang="en-IN" sz="2400" b="1" dirty="0" smtClean="0">
                <a:solidFill>
                  <a:srgbClr val="0070C0"/>
                </a:solidFill>
                <a:latin typeface="Times New Roman" panose="02020603050405020304" pitchFamily="18" charset="0"/>
                <a:cs typeface="Times New Roman" panose="02020603050405020304" pitchFamily="18" charset="0"/>
              </a:rPr>
              <a:t>System interconnect architecture </a:t>
            </a:r>
            <a:br>
              <a:rPr lang="en-IN" sz="2400" b="1" dirty="0" smtClean="0">
                <a:solidFill>
                  <a:srgbClr val="0070C0"/>
                </a:solidFill>
                <a:latin typeface="Times New Roman" panose="02020603050405020304" pitchFamily="18" charset="0"/>
                <a:cs typeface="Times New Roman" panose="02020603050405020304" pitchFamily="18" charset="0"/>
              </a:rPr>
            </a:br>
            <a:r>
              <a:rPr lang="en-IN" sz="2000" b="1" dirty="0" smtClean="0">
                <a:solidFill>
                  <a:srgbClr val="C00000"/>
                </a:solidFill>
                <a:latin typeface="Times New Roman" panose="02020603050405020304" pitchFamily="18" charset="0"/>
                <a:cs typeface="Times New Roman" panose="02020603050405020304" pitchFamily="18" charset="0"/>
              </a:rPr>
              <a:t/>
            </a:r>
            <a:br>
              <a:rPr lang="en-IN" sz="2000" b="1" dirty="0" smtClean="0">
                <a:solidFill>
                  <a:srgbClr val="C00000"/>
                </a:solidFill>
                <a:latin typeface="Times New Roman" panose="02020603050405020304" pitchFamily="18" charset="0"/>
                <a:cs typeface="Times New Roman" panose="02020603050405020304" pitchFamily="18" charset="0"/>
              </a:rPr>
            </a:br>
            <a:endParaRPr lang="en-IN" sz="2000" b="1" dirty="0">
              <a:solidFill>
                <a:srgbClr val="0070C0"/>
              </a:solidFill>
              <a:latin typeface="Times New Roman" panose="02020603050405020304" pitchFamily="18" charset="0"/>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46424" y="-7212"/>
            <a:ext cx="673243" cy="643901"/>
          </a:xfrm>
          <a:prstGeom prst="rect">
            <a:avLst/>
          </a:prstGeom>
        </p:spPr>
      </p:pic>
      <p:pic>
        <p:nvPicPr>
          <p:cNvPr id="5" name="Picture 2" descr="logo"/>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0799" y="36595"/>
            <a:ext cx="625785" cy="62578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Date Placeholder 7"/>
          <p:cNvSpPr>
            <a:spLocks noGrp="1"/>
          </p:cNvSpPr>
          <p:nvPr>
            <p:ph type="dt" sz="half" idx="10"/>
          </p:nvPr>
        </p:nvSpPr>
        <p:spPr>
          <a:xfrm>
            <a:off x="366622" y="6420461"/>
            <a:ext cx="2743200" cy="365125"/>
          </a:xfrm>
        </p:spPr>
        <p:txBody>
          <a:bodyPr/>
          <a:lstStyle/>
          <a:p>
            <a:fld id="{16598B68-1490-4DED-8DC7-02EEA153AAAB}" type="datetime1">
              <a:rPr lang="en-IN" b="1" i="1" smtClean="0">
                <a:solidFill>
                  <a:srgbClr val="FF0000"/>
                </a:solidFill>
                <a:latin typeface="Lucida Handwriting" panose="03010101010101010101" pitchFamily="66" charset="0"/>
                <a:cs typeface="Times New Roman" panose="02020603050405020304" pitchFamily="18" charset="0"/>
              </a:rPr>
              <a:pPr/>
              <a:t>15-11-2021</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9" name="Footer Placeholder 8"/>
          <p:cNvSpPr>
            <a:spLocks noGrp="1"/>
          </p:cNvSpPr>
          <p:nvPr>
            <p:ph type="ftr" sz="quarter" idx="11"/>
          </p:nvPr>
        </p:nvSpPr>
        <p:spPr>
          <a:xfrm>
            <a:off x="3012507" y="6492875"/>
            <a:ext cx="6088166" cy="365125"/>
          </a:xfrm>
        </p:spPr>
        <p:txBody>
          <a:bodyPr/>
          <a:lstStyle/>
          <a:p>
            <a:r>
              <a:rPr lang="en-IN" b="1" i="1" dirty="0" err="1" smtClean="0">
                <a:solidFill>
                  <a:srgbClr val="FF0000"/>
                </a:solidFill>
                <a:cs typeface="Times New Roman" panose="02020603050405020304" pitchFamily="18" charset="0"/>
              </a:rPr>
              <a:t>Dr.</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Vijayalaxmi</a:t>
            </a:r>
            <a:r>
              <a:rPr lang="en-IN" b="1" i="1" dirty="0" smtClean="0">
                <a:solidFill>
                  <a:srgbClr val="FF0000"/>
                </a:solidFill>
                <a:cs typeface="Times New Roman" panose="02020603050405020304" pitchFamily="18" charset="0"/>
              </a:rPr>
              <a:t> </a:t>
            </a:r>
            <a:r>
              <a:rPr lang="en-IN" b="1" i="1" dirty="0" err="1" smtClean="0">
                <a:solidFill>
                  <a:srgbClr val="FF0000"/>
                </a:solidFill>
                <a:cs typeface="Times New Roman" panose="02020603050405020304" pitchFamily="18" charset="0"/>
              </a:rPr>
              <a:t>Mekali</a:t>
            </a:r>
            <a:r>
              <a:rPr lang="en-IN" b="1" i="1" dirty="0" smtClean="0">
                <a:solidFill>
                  <a:srgbClr val="FF0000"/>
                </a:solidFill>
                <a:cs typeface="Times New Roman" panose="02020603050405020304" pitchFamily="18" charset="0"/>
              </a:rPr>
              <a:t>, Associate Professor, Dept. of CSE, KSIT</a:t>
            </a:r>
            <a:endParaRPr lang="en-IN" b="1" i="1" dirty="0">
              <a:solidFill>
                <a:srgbClr val="FF0000"/>
              </a:solidFill>
              <a:cs typeface="Times New Roman" panose="02020603050405020304" pitchFamily="18" charset="0"/>
            </a:endParaRPr>
          </a:p>
        </p:txBody>
      </p:sp>
      <p:sp>
        <p:nvSpPr>
          <p:cNvPr id="10" name="Slide Number Placeholder 9"/>
          <p:cNvSpPr>
            <a:spLocks noGrp="1"/>
          </p:cNvSpPr>
          <p:nvPr>
            <p:ph type="sldNum" sz="quarter" idx="12"/>
          </p:nvPr>
        </p:nvSpPr>
        <p:spPr>
          <a:xfrm>
            <a:off x="11649244" y="6420461"/>
            <a:ext cx="550492" cy="365125"/>
          </a:xfrm>
        </p:spPr>
        <p:txBody>
          <a:bodyPr/>
          <a:lstStyle/>
          <a:p>
            <a:pPr algn="l"/>
            <a:fld id="{80BB2F4A-8F5B-4B40-8FC9-F5DB04C031F5}" type="slidenum">
              <a:rPr lang="en-IN" b="1" i="1">
                <a:solidFill>
                  <a:srgbClr val="FF0000"/>
                </a:solidFill>
                <a:latin typeface="Lucida Handwriting" panose="03010101010101010101" pitchFamily="66" charset="0"/>
                <a:cs typeface="Times New Roman" panose="02020603050405020304" pitchFamily="18" charset="0"/>
              </a:rPr>
              <a:pPr algn="l"/>
              <a:t>99</a:t>
            </a:fld>
            <a:endParaRPr lang="en-IN" b="1" i="1" dirty="0">
              <a:solidFill>
                <a:srgbClr val="FF0000"/>
              </a:solidFill>
              <a:latin typeface="Lucida Handwriting" panose="03010101010101010101" pitchFamily="66" charset="0"/>
              <a:cs typeface="Times New Roman" panose="02020603050405020304" pitchFamily="18" charset="0"/>
            </a:endParaRPr>
          </a:p>
        </p:txBody>
      </p:sp>
      <p:sp>
        <p:nvSpPr>
          <p:cNvPr id="3" name="Content Placeholder 2"/>
          <p:cNvSpPr>
            <a:spLocks noGrp="1"/>
          </p:cNvSpPr>
          <p:nvPr>
            <p:ph idx="1"/>
          </p:nvPr>
        </p:nvSpPr>
        <p:spPr>
          <a:xfrm>
            <a:off x="46424" y="709102"/>
            <a:ext cx="12192000" cy="6076483"/>
          </a:xfrm>
        </p:spPr>
        <p:txBody>
          <a:bodyPr>
            <a:normAutofit/>
          </a:bodyPr>
          <a:lstStyle/>
          <a:p>
            <a:pPr marL="0" indent="0">
              <a:buNone/>
            </a:pPr>
            <a:r>
              <a:rPr lang="en-US" sz="2400" b="1" dirty="0" smtClean="0">
                <a:solidFill>
                  <a:srgbClr val="0070C0"/>
                </a:solidFill>
                <a:latin typeface="Times New Roman" panose="02020603050405020304" pitchFamily="18" charset="0"/>
                <a:cs typeface="Times New Roman" panose="02020603050405020304" pitchFamily="18" charset="0"/>
              </a:rPr>
              <a:t>Network properties and Routing</a:t>
            </a:r>
          </a:p>
          <a:p>
            <a:pPr marL="0" indent="0">
              <a:buNone/>
            </a:pPr>
            <a:r>
              <a:rPr lang="en-US" sz="2400" b="1" dirty="0" smtClean="0">
                <a:solidFill>
                  <a:srgbClr val="0070C0"/>
                </a:solidFill>
                <a:latin typeface="Times New Roman" panose="02020603050405020304" pitchFamily="18" charset="0"/>
                <a:cs typeface="Times New Roman" panose="02020603050405020304" pitchFamily="18" charset="0"/>
              </a:rPr>
              <a:t>3. Data Routing Functions</a:t>
            </a:r>
            <a:r>
              <a:rPr lang="en-IN" sz="2400" b="1" dirty="0" smtClean="0">
                <a:solidFill>
                  <a:srgbClr val="0070C0"/>
                </a:solidFill>
                <a:latin typeface="Times New Roman" panose="02020603050405020304" pitchFamily="18" charset="0"/>
                <a:cs typeface="Times New Roman" panose="02020603050405020304" pitchFamily="18" charset="0"/>
              </a:rPr>
              <a:t> </a:t>
            </a:r>
          </a:p>
          <a:p>
            <a:r>
              <a:rPr lang="en-IN" sz="2000" b="1" dirty="0" smtClean="0">
                <a:solidFill>
                  <a:srgbClr val="0070C0"/>
                </a:solidFill>
                <a:latin typeface="Times New Roman" panose="02020603050405020304" pitchFamily="18" charset="0"/>
                <a:cs typeface="Times New Roman" panose="02020603050405020304" pitchFamily="18" charset="0"/>
              </a:rPr>
              <a:t>Data Routing network is used for inter-PE data exchange. This routing network can be static or dynamic.</a:t>
            </a:r>
          </a:p>
          <a:p>
            <a:r>
              <a:rPr lang="en-IN" sz="2000" b="1" dirty="0" smtClean="0">
                <a:solidFill>
                  <a:srgbClr val="0070C0"/>
                </a:solidFill>
                <a:latin typeface="Times New Roman" panose="02020603050405020304" pitchFamily="18" charset="0"/>
                <a:cs typeface="Times New Roman" panose="02020603050405020304" pitchFamily="18" charset="0"/>
              </a:rPr>
              <a:t>In multicomputer network data routing is achieved with through message passing. Hardware routers are used to route the </a:t>
            </a:r>
            <a:r>
              <a:rPr lang="en-IN" sz="2000" b="1" smtClean="0">
                <a:solidFill>
                  <a:srgbClr val="0070C0"/>
                </a:solidFill>
                <a:latin typeface="Times New Roman" panose="02020603050405020304" pitchFamily="18" charset="0"/>
                <a:cs typeface="Times New Roman" panose="02020603050405020304" pitchFamily="18" charset="0"/>
              </a:rPr>
              <a:t>message among </a:t>
            </a:r>
            <a:r>
              <a:rPr lang="en-IN" sz="2000" b="1" dirty="0" smtClean="0">
                <a:solidFill>
                  <a:srgbClr val="0070C0"/>
                </a:solidFill>
                <a:latin typeface="Times New Roman" panose="02020603050405020304" pitchFamily="18" charset="0"/>
                <a:cs typeface="Times New Roman" panose="02020603050405020304" pitchFamily="18" charset="0"/>
              </a:rPr>
              <a:t>the multiple computer nodes.</a:t>
            </a:r>
          </a:p>
          <a:p>
            <a:r>
              <a:rPr lang="en-IN" sz="2000" b="1" dirty="0" smtClean="0">
                <a:solidFill>
                  <a:srgbClr val="0070C0"/>
                </a:solidFill>
                <a:latin typeface="Times New Roman" panose="02020603050405020304" pitchFamily="18" charset="0"/>
                <a:cs typeface="Times New Roman" panose="02020603050405020304" pitchFamily="18" charset="0"/>
              </a:rPr>
              <a:t>Common data routing functions are permutation, shifting, rotation, broadcast(one to all), multicast (one to many), exchange.</a:t>
            </a:r>
            <a:endParaRPr lang="en-IN" sz="20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41391533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5847</TotalTime>
  <Words>12995</Words>
  <Application>Microsoft Office PowerPoint</Application>
  <PresentationFormat>Custom</PresentationFormat>
  <Paragraphs>1505</Paragraphs>
  <Slides>117</Slides>
  <Notes>108</Notes>
  <HiddenSlides>0</HiddenSlides>
  <MMClips>0</MMClips>
  <ScaleCrop>false</ScaleCrop>
  <HeadingPairs>
    <vt:vector size="4" baseType="variant">
      <vt:variant>
        <vt:lpstr>Theme</vt:lpstr>
      </vt:variant>
      <vt:variant>
        <vt:i4>1</vt:i4>
      </vt:variant>
      <vt:variant>
        <vt:lpstr>Slide Titles</vt:lpstr>
      </vt:variant>
      <vt:variant>
        <vt:i4>117</vt:i4>
      </vt:variant>
    </vt:vector>
  </HeadingPairs>
  <TitlesOfParts>
    <vt:vector size="118" baseType="lpstr">
      <vt:lpstr>Office Theme</vt:lpstr>
      <vt:lpstr>K. S. Institute of Technology Department of Computer Science and Engineering</vt:lpstr>
      <vt:lpstr>Department Vision and Mission</vt:lpstr>
      <vt:lpstr>Advanced Computer Architecture</vt:lpstr>
      <vt:lpstr>Advanced Computer Architecture</vt:lpstr>
      <vt:lpstr>Advanced Computer Architecture</vt:lpstr>
      <vt:lpstr>Advanced Computer Architecture</vt:lpstr>
      <vt:lpstr>Advanced Computer Architecture</vt:lpstr>
      <vt:lpstr>Advanced Computer Architecture</vt:lpstr>
      <vt:lpstr>Slide 9</vt:lpstr>
      <vt:lpstr>Advanced Computer Architecture</vt:lpstr>
      <vt:lpstr>Advanced Computer Architecture - Syllabus   </vt:lpstr>
      <vt:lpstr>Advanced Computer Architecture - Syllabus   </vt:lpstr>
      <vt:lpstr>Advanced Computer Architecture - Syllabus   </vt:lpstr>
      <vt:lpstr>Advanced Computer Architecture - Syllabus   </vt:lpstr>
      <vt:lpstr>Module 1 Theory of Parallelism</vt:lpstr>
      <vt:lpstr>Module 1 Theory of Parallelism  Elements of Modern Computers contd…  </vt:lpstr>
      <vt:lpstr>Module 1 Theory of Parallelism  Elements of Modern Computers contd…  </vt:lpstr>
      <vt:lpstr>Module 1 Theory of Parallelism  Elements of Modern Computers contd…  </vt:lpstr>
      <vt:lpstr>Module 1 Theory of Parallelism  </vt:lpstr>
      <vt:lpstr>Module 1 Theory of Parallelism  Evolution of Computer Architecture contd… </vt:lpstr>
      <vt:lpstr>Module 1 - Theory of Parallelism  </vt:lpstr>
      <vt:lpstr>Module 1 - Theory of Parallelism  Flynn's Classification  </vt:lpstr>
      <vt:lpstr> Module 1 - Theory of Parallelism  Flynn's Classification</vt:lpstr>
      <vt:lpstr> Module 1 - Theory of Parallelism  Flynn's Classification</vt:lpstr>
      <vt:lpstr> Module 1 - Theory of Parallelism  Flynn's Classification</vt:lpstr>
      <vt:lpstr> Module 1 - Theory of Parallelism Development Layers  </vt:lpstr>
      <vt:lpstr> Module 1 - Theory of Parallelism  </vt:lpstr>
      <vt:lpstr> Module 1 - Theory of Parallelism  System Attributes affecting Performance   </vt:lpstr>
      <vt:lpstr> Module 1 - Theory of Parallelism  Performance Factors  </vt:lpstr>
      <vt:lpstr> Module 1 - Theory of Parallelism  Performance Factors condt…   </vt:lpstr>
      <vt:lpstr> Module 1 - Theory of Parallelism  System Attributes  </vt:lpstr>
      <vt:lpstr> Module 1 - Theory of Parallelism  System Attributes    </vt:lpstr>
      <vt:lpstr> Module 1 - Theory of Parallelism  System Attributes    </vt:lpstr>
      <vt:lpstr> Module 1 - Theory of Parallelism  System Attributes affecting Performance   </vt:lpstr>
      <vt:lpstr> Module 1 - Theory of Parallelism  Throughput   </vt:lpstr>
      <vt:lpstr> Module 1 - Theory of Parallelism  Programming Environments   </vt:lpstr>
      <vt:lpstr> Module 1 - Theory of Parallelism  Programming Environments   </vt:lpstr>
      <vt:lpstr> Module 1 - Theory of Parallelism  Implicit Parallelism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Multiprocessors and Multicomputers  </vt:lpstr>
      <vt:lpstr> Module 1 - Theory of Parallelism  </vt:lpstr>
      <vt:lpstr> Module 1 - Theory of Parallelism  </vt:lpstr>
      <vt:lpstr> Module 1 - Theory of Parallelism  </vt:lpstr>
      <vt:lpstr> Module 1 - Theory of Parallelism  </vt:lpstr>
      <vt:lpstr> Module 1 - Theory of Parallelism  </vt:lpstr>
      <vt:lpstr> Module 1 - Theory of Parallelism  </vt:lpstr>
      <vt:lpstr> Module 1 - Theory of Parallelism  </vt:lpstr>
      <vt:lpstr> Module 1 - Theory of Parallelism  Program Flow Mechanisms   </vt:lpstr>
      <vt:lpstr> Module 1 - Theory of Parallelism  Program Flow Mechanisms    </vt:lpstr>
      <vt:lpstr>Slide 89</vt:lpstr>
      <vt:lpstr>Slide 90</vt:lpstr>
      <vt:lpstr>Slide 91</vt:lpstr>
      <vt:lpstr>Slide 92</vt:lpstr>
      <vt:lpstr>Slide 93</vt:lpstr>
      <vt:lpstr>Slide 94</vt:lpstr>
      <vt:lpstr> Module 1 - Theory of Parallelism  System interconnect architecture   </vt:lpstr>
      <vt:lpstr> Module 1 - Theory of Parallelism  System interconnect architecture   </vt:lpstr>
      <vt:lpstr> Module 1 - Theory of Parallelism  System interconnect architecture   </vt:lpstr>
      <vt:lpstr> Module 1 - Theory of Parallelism  System interconnect architecture   </vt:lpstr>
      <vt:lpstr> Module 1 - Theory of Parallelism  System interconnect architecture   </vt:lpstr>
      <vt:lpstr> Module 1 - Theory of Parallelism  System interconnect architecture   </vt:lpstr>
      <vt:lpstr> Module 1 - Theory of Parallelism  System interconnect architecture   </vt:lpstr>
      <vt:lpstr> Module 1 - Theory of Parallelism  System interconnect architecture   </vt:lpstr>
      <vt:lpstr> Module 1 - Theory of Parallelism  System interconnect architecture   </vt:lpstr>
      <vt:lpstr> Module 1 - Theory of Parallelism  System interconnect architecture   </vt:lpstr>
      <vt:lpstr> Module 1 - Theory of Parallelism  System interconnect architecture   </vt:lpstr>
      <vt:lpstr> Module 1 - Theory of Parallelism  System interconnect architecture   </vt:lpstr>
      <vt:lpstr> Module 1 - Theory of Parallelism  System interconnect architecture   </vt:lpstr>
      <vt:lpstr> Module 1 - Theory of Parallelism  System interconnect architecture   </vt:lpstr>
      <vt:lpstr> Module 1 - Theory of Parallelism  System interconnect architecture   </vt:lpstr>
      <vt:lpstr> Module 1 - Theory of Parallelism  System interconnect architecture   </vt:lpstr>
      <vt:lpstr> Module 1 - Theory of Parallelism  System interconnect architecture   </vt:lpstr>
      <vt:lpstr> Module 1 - Theory of Parallelism  System interconnect architecture   </vt:lpstr>
      <vt:lpstr> Module 1 – Principles of scalable performance   </vt:lpstr>
      <vt:lpstr> Module 1 – Principles of scalable performance   </vt:lpstr>
      <vt:lpstr> Module 1 – Principles of scalable performance   </vt:lpstr>
      <vt:lpstr> Module 1 – Principles of scalable performance   </vt:lpstr>
      <vt:lpstr> Module 1 – Principles of scalable performance   </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 S. Institute of Technology Department of Computer Science and Engineering</dc:title>
  <dc:creator>Bharath</dc:creator>
  <cp:lastModifiedBy>vijayalakshmi</cp:lastModifiedBy>
  <cp:revision>169</cp:revision>
  <dcterms:created xsi:type="dcterms:W3CDTF">2021-09-27T06:17:56Z</dcterms:created>
  <dcterms:modified xsi:type="dcterms:W3CDTF">2021-11-15T09:20:51Z</dcterms:modified>
</cp:coreProperties>
</file>